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0" r:id="rId3"/>
    <p:sldId id="385" r:id="rId4"/>
    <p:sldId id="312" r:id="rId5"/>
    <p:sldId id="392" r:id="rId6"/>
    <p:sldId id="394" r:id="rId7"/>
    <p:sldId id="395" r:id="rId8"/>
    <p:sldId id="311" r:id="rId9"/>
    <p:sldId id="340" r:id="rId10"/>
    <p:sldId id="315" r:id="rId11"/>
    <p:sldId id="316" r:id="rId12"/>
    <p:sldId id="317" r:id="rId13"/>
    <p:sldId id="365" r:id="rId14"/>
    <p:sldId id="341" r:id="rId15"/>
    <p:sldId id="342" r:id="rId16"/>
    <p:sldId id="320" r:id="rId17"/>
    <p:sldId id="319" r:id="rId18"/>
    <p:sldId id="344" r:id="rId19"/>
    <p:sldId id="396" r:id="rId20"/>
    <p:sldId id="347" r:id="rId21"/>
    <p:sldId id="398" r:id="rId22"/>
    <p:sldId id="345" r:id="rId23"/>
    <p:sldId id="346" r:id="rId24"/>
    <p:sldId id="348" r:id="rId25"/>
    <p:sldId id="350" r:id="rId26"/>
    <p:sldId id="352" r:id="rId27"/>
    <p:sldId id="386" r:id="rId28"/>
    <p:sldId id="388" r:id="rId29"/>
    <p:sldId id="378" r:id="rId30"/>
    <p:sldId id="397" r:id="rId31"/>
    <p:sldId id="387" r:id="rId32"/>
    <p:sldId id="353" r:id="rId33"/>
    <p:sldId id="354" r:id="rId34"/>
    <p:sldId id="358" r:id="rId35"/>
    <p:sldId id="389" r:id="rId36"/>
    <p:sldId id="390" r:id="rId37"/>
    <p:sldId id="391" r:id="rId38"/>
    <p:sldId id="367" r:id="rId39"/>
    <p:sldId id="374" r:id="rId40"/>
    <p:sldId id="362" r:id="rId41"/>
    <p:sldId id="372" r:id="rId42"/>
    <p:sldId id="332" r:id="rId43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CC"/>
    <a:srgbClr val="FFC1FF"/>
    <a:srgbClr val="E2F37D"/>
    <a:srgbClr val="1155CC"/>
    <a:srgbClr val="EC9EEE"/>
    <a:srgbClr val="97CBFF"/>
    <a:srgbClr val="FBFBFB"/>
    <a:srgbClr val="43C6FE"/>
    <a:srgbClr val="F46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543" autoAdjust="0"/>
    <p:restoredTop sz="93155" autoAdjust="0"/>
  </p:normalViewPr>
  <p:slideViewPr>
    <p:cSldViewPr>
      <p:cViewPr varScale="1">
        <p:scale>
          <a:sx n="61" d="100"/>
          <a:sy n="61" d="100"/>
        </p:scale>
        <p:origin x="6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1004" y="1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545E355-9E82-4B17-8D0A-8702792B2791}" type="datetimeFigureOut">
              <a:rPr lang="es-PE"/>
              <a:pPr>
                <a:defRPr/>
              </a:pPr>
              <a:t>29/09/2023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7609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1004" y="9427609"/>
            <a:ext cx="2945504" cy="49903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D9CD74-6647-4390-BF08-C1B60E5FF738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810860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004" y="1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A5D007B-8D4A-4D99-99AF-4337D9B94CA6}" type="datetimeFigureOut">
              <a:rPr lang="es-PE"/>
              <a:pPr>
                <a:defRPr/>
              </a:pPr>
              <a:t>29/09/2023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002" y="4776746"/>
            <a:ext cx="5437672" cy="3909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PE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7609"/>
            <a:ext cx="2945504" cy="499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004" y="9427609"/>
            <a:ext cx="2945504" cy="49903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954E792-A785-4B6E-8029-F18561E7D311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48844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93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BF6345-F741-49BF-8AC6-DFAB8D9B2D34}" type="slidenum">
              <a:rPr lang="es-PE" altLang="es-PE"/>
              <a:pPr/>
              <a:t>1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12044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316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Google Shape;317;g35ed75ccf_00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336623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Google Shape;316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Google Shape;317;g35ed75ccf_00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41749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185;g35f391192_0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Google Shape;186;g35f391192_045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247634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338;g35ed75ccf_03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Google Shape;339;g35ed75ccf_033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</p:spTree>
    <p:extLst>
      <p:ext uri="{BB962C8B-B14F-4D97-AF65-F5344CB8AC3E}">
        <p14:creationId xmlns:p14="http://schemas.microsoft.com/office/powerpoint/2010/main" val="1641768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330;g35ed75ccf_02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Google Shape;331;g35ed75ccf_028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881626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937;g134e78a211_760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Google Shape;938;g134e78a211_760_0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6061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177;g35f391192_01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Google Shape;178;g35f391192_017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29888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216;gd2281b2f5_151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Google Shape;217;gd2281b2f5_151_0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5888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194;g35f391192_0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Google Shape;195;g35f391192_057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19291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185;g35f391192_0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Google Shape;186;g35f391192_045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13655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185;g35f391192_0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Google Shape;186;g35f391192_045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29378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216;gd2281b2f5_151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Google Shape;217;gd2281b2f5_151_0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52159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239;gd2281b2f5_151_2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Google Shape;240;gd2281b2f5_151_22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46380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309;g35f391192_08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Google Shape;310;g35f391192_085:notes"/>
          <p:cNvSpPr>
            <a:spLocks noGrp="1"/>
          </p:cNvSpPr>
          <p:nvPr>
            <p:ph type="body" idx="1"/>
          </p:nvPr>
        </p:nvSpPr>
        <p:spPr bwMode="auto">
          <a:xfrm>
            <a:off x="680002" y="4716053"/>
            <a:ext cx="5437672" cy="4466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66274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04A2F-D66D-4341-B0B5-325E0B07B5EC}" type="slidenum">
              <a:rPr lang="es-ES" altLang="es-PE" smtClean="0"/>
              <a:pPr/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6561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4234589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018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3607652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2908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5033202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9575928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4326311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902775" y="403167"/>
            <a:ext cx="5718600" cy="670800"/>
          </a:xfrm>
          <a:prstGeom prst="rect">
            <a:avLst/>
          </a:prstGeom>
        </p:spPr>
        <p:txBody>
          <a:bodyPr spcFirstLastPara="1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902950" y="2012633"/>
            <a:ext cx="2780700" cy="4166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5840729" y="2012633"/>
            <a:ext cx="2780700" cy="4166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Google Shape;40;p7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>
              <a:buClrTx/>
              <a:defRPr/>
            </a:lvl1pPr>
          </a:lstStyle>
          <a:p>
            <a:fld id="{796E857B-8ACA-40AB-A714-9F1ED51586C1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757349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128375" y="403167"/>
            <a:ext cx="3493200" cy="670800"/>
          </a:xfrm>
          <a:prstGeom prst="rect">
            <a:avLst/>
          </a:prstGeom>
        </p:spPr>
        <p:txBody>
          <a:bodyPr spcFirstLastPara="1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5128482" y="2012633"/>
            <a:ext cx="3493200" cy="4166800"/>
          </a:xfrm>
          <a:prstGeom prst="rect">
            <a:avLst/>
          </a:prstGeom>
        </p:spPr>
        <p:txBody>
          <a:bodyPr spcFirstLastPara="1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" name="Google Shape;33;p6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>
              <a:buClrTx/>
              <a:defRPr/>
            </a:lvl1pPr>
          </a:lstStyle>
          <a:p>
            <a:fld id="{861C0A48-8466-41E1-B5AC-4C18F2AE7A0B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17281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2902775" y="2051367"/>
            <a:ext cx="1914900" cy="4516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4915914" y="2051367"/>
            <a:ext cx="1914900" cy="4516000"/>
          </a:xfrm>
          <a:prstGeom prst="rect">
            <a:avLst/>
          </a:prstGeom>
        </p:spPr>
        <p:txBody>
          <a:bodyPr spcFirstLastPara="1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➜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3"/>
          </p:nvPr>
        </p:nvSpPr>
        <p:spPr>
          <a:xfrm>
            <a:off x="6929053" y="2051367"/>
            <a:ext cx="1914900" cy="4516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902775" y="403167"/>
            <a:ext cx="5718600" cy="670800"/>
          </a:xfrm>
          <a:prstGeom prst="rect">
            <a:avLst/>
          </a:prstGeom>
        </p:spPr>
        <p:txBody>
          <a:bodyPr spcFirstLastPara="1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48;p8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>
              <a:buClrTx/>
              <a:defRPr/>
            </a:lvl1pPr>
          </a:lstStyle>
          <a:p>
            <a:fld id="{9CBC27DE-309B-422C-A25F-2FE8EA1EE471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77607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0000133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6250041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022788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1041628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0977235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8506377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2563745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0126321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4991F0-AB93-4A2B-830D-7A6A8FDF41B7}" type="slidenum">
              <a:rPr lang="es-PE" altLang="es-PE" smtClean="0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71624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  <p:sldLayoutId id="2147484630" r:id="rId12"/>
    <p:sldLayoutId id="2147484631" r:id="rId13"/>
    <p:sldLayoutId id="2147484632" r:id="rId14"/>
    <p:sldLayoutId id="2147484633" r:id="rId15"/>
    <p:sldLayoutId id="2147484634" r:id="rId16"/>
    <p:sldLayoutId id="2147484635" r:id="rId17"/>
    <p:sldLayoutId id="2147484636" r:id="rId18"/>
    <p:sldLayoutId id="2147484637" r:id="rId1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07504" y="4509120"/>
            <a:ext cx="38541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500" b="1" dirty="0">
                <a:solidFill>
                  <a:schemeClr val="tx2"/>
                </a:solidFill>
              </a:rPr>
              <a:t>WWW.EDUCACIONTACNA.EDU.PE</a:t>
            </a:r>
            <a:r>
              <a:rPr lang="es-ES" sz="1500" b="1" dirty="0">
                <a:solidFill>
                  <a:schemeClr val="tx2"/>
                </a:solidFill>
              </a:rPr>
              <a:t> </a:t>
            </a:r>
            <a:r>
              <a:rPr lang="es-ES" sz="1500" b="1" dirty="0" smtClean="0">
                <a:solidFill>
                  <a:schemeClr val="tx2"/>
                </a:solidFill>
              </a:rPr>
              <a:t>CARRETERA </a:t>
            </a:r>
            <a:r>
              <a:rPr lang="es-ES" sz="1500" b="1" dirty="0">
                <a:solidFill>
                  <a:schemeClr val="tx2"/>
                </a:solidFill>
              </a:rPr>
              <a:t>A CALANA KM 11</a:t>
            </a:r>
            <a:endParaRPr lang="es-PE" sz="1500" dirty="0">
              <a:solidFill>
                <a:schemeClr val="tx2"/>
              </a:solidFill>
            </a:endParaRPr>
          </a:p>
          <a:p>
            <a:pPr algn="ctr"/>
            <a:endParaRPr lang="es-PE" sz="1500" b="1" dirty="0" smtClean="0">
              <a:solidFill>
                <a:schemeClr val="tx2"/>
              </a:solidFill>
            </a:endParaRPr>
          </a:p>
          <a:p>
            <a:pPr algn="ctr"/>
            <a:r>
              <a:rPr lang="es-PE" sz="1500" b="1" dirty="0" smtClean="0">
                <a:solidFill>
                  <a:schemeClr val="tx2"/>
                </a:solidFill>
              </a:rPr>
              <a:t>CEL</a:t>
            </a:r>
            <a:r>
              <a:rPr lang="es-PE" sz="1500" b="1" dirty="0">
                <a:solidFill>
                  <a:schemeClr val="tx2"/>
                </a:solidFill>
              </a:rPr>
              <a:t>. </a:t>
            </a:r>
            <a:r>
              <a:rPr lang="es-PE" sz="1500" b="1" dirty="0" smtClean="0">
                <a:solidFill>
                  <a:schemeClr val="tx2"/>
                </a:solidFill>
              </a:rPr>
              <a:t>956050551</a:t>
            </a:r>
            <a:endParaRPr lang="es-PE" sz="1500" b="1" dirty="0">
              <a:solidFill>
                <a:schemeClr val="tx2"/>
              </a:solidFill>
            </a:endParaRPr>
          </a:p>
          <a:p>
            <a:pPr algn="ctr"/>
            <a:r>
              <a:rPr lang="es-PE" sz="1500" b="1" dirty="0" smtClean="0">
                <a:solidFill>
                  <a:schemeClr val="tx2"/>
                </a:solidFill>
              </a:rPr>
              <a:t> </a:t>
            </a:r>
            <a:r>
              <a:rPr lang="es-PE" sz="1500" b="1" dirty="0" smtClean="0">
                <a:solidFill>
                  <a:schemeClr val="tx2"/>
                </a:solidFill>
              </a:rPr>
              <a:t>RESPONSABLE </a:t>
            </a:r>
            <a:r>
              <a:rPr lang="es-PE" sz="1500" b="1" dirty="0" smtClean="0">
                <a:solidFill>
                  <a:schemeClr val="tx2"/>
                </a:solidFill>
              </a:rPr>
              <a:t> </a:t>
            </a:r>
            <a:r>
              <a:rPr lang="es-PE" sz="1500" b="1" dirty="0" smtClean="0">
                <a:solidFill>
                  <a:schemeClr val="tx2"/>
                </a:solidFill>
              </a:rPr>
              <a:t>UNIDAD FUNCIONAL DE CONTROL PATRIMONAIL</a:t>
            </a:r>
            <a:endParaRPr lang="es-PE" sz="15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pt-BR" sz="1500" dirty="0" smtClean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r>
              <a:rPr lang="pt-BR" sz="1500" dirty="0" smtClean="0">
                <a:solidFill>
                  <a:schemeClr val="tx2"/>
                </a:solidFill>
              </a:rPr>
              <a:t>EMAIL:</a:t>
            </a:r>
          </a:p>
          <a:p>
            <a:pPr algn="ctr" eaLnBrk="1" hangingPunct="1">
              <a:defRPr/>
            </a:pPr>
            <a:r>
              <a:rPr lang="es-PE" sz="1500" dirty="0" smtClean="0">
                <a:solidFill>
                  <a:schemeClr val="tx2"/>
                </a:solidFill>
              </a:rPr>
              <a:t>patrimonio@educaciontacna.edu.pe</a:t>
            </a:r>
            <a:endParaRPr lang="es-PE" sz="1500" dirty="0">
              <a:solidFill>
                <a:schemeClr val="tx2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3347863" y="1700808"/>
            <a:ext cx="5544616" cy="2602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4000" b="1" dirty="0">
                <a:solidFill>
                  <a:schemeClr val="tx1"/>
                </a:solidFill>
                <a:latin typeface="+mj-lt"/>
              </a:rPr>
              <a:t>INVENTARIO FISICO DE </a:t>
            </a:r>
            <a:r>
              <a:rPr lang="es-PE" sz="4000" b="1" dirty="0" smtClean="0">
                <a:solidFill>
                  <a:schemeClr val="tx1"/>
                </a:solidFill>
                <a:latin typeface="+mj-lt"/>
              </a:rPr>
              <a:t>BIENES MUEBLES </a:t>
            </a:r>
            <a:r>
              <a:rPr lang="es-PE" sz="4000" b="1" dirty="0">
                <a:solidFill>
                  <a:schemeClr val="tx1"/>
                </a:solidFill>
                <a:latin typeface="+mj-lt"/>
              </a:rPr>
              <a:t>PATRIMONIALES </a:t>
            </a:r>
            <a:r>
              <a:rPr lang="es-PE" sz="4000" b="1" dirty="0" smtClean="0">
                <a:solidFill>
                  <a:schemeClr val="tx1"/>
                </a:solidFill>
                <a:latin typeface="+mj-lt"/>
              </a:rPr>
              <a:t>2023</a:t>
            </a:r>
            <a:endParaRPr lang="es-PE" sz="40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s-PE" sz="4000" b="1" dirty="0">
                <a:solidFill>
                  <a:schemeClr val="tx1"/>
                </a:solidFill>
                <a:latin typeface="+mj-lt"/>
              </a:rPr>
              <a:t>EN LAS II.EE.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" y="308356"/>
            <a:ext cx="4217725" cy="88839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384615"/>
            <a:ext cx="2664296" cy="1354514"/>
          </a:xfrm>
          <a:prstGeom prst="rect">
            <a:avLst/>
          </a:prstGeom>
        </p:spPr>
      </p:pic>
      <p:sp>
        <p:nvSpPr>
          <p:cNvPr id="27" name="Rectangle 25"/>
          <p:cNvSpPr txBox="1">
            <a:spLocks noChangeArrowheads="1"/>
          </p:cNvSpPr>
          <p:nvPr/>
        </p:nvSpPr>
        <p:spPr>
          <a:xfrm>
            <a:off x="3851920" y="5198976"/>
            <a:ext cx="5137587" cy="790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ES" sz="2600" kern="0" dirty="0" smtClean="0">
                <a:ln w="0"/>
                <a:solidFill>
                  <a:schemeClr val="tx1"/>
                </a:solidFill>
                <a:latin typeface="Arial Black" panose="020B0A04020102020204" pitchFamily="34" charset="0"/>
                <a:cs typeface="Vrinda" panose="020B0502040204020203" pitchFamily="34" charset="0"/>
              </a:rPr>
              <a:t>DIRECCION REGIONAL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600" kern="0" dirty="0" smtClean="0">
                <a:ln w="0"/>
                <a:solidFill>
                  <a:schemeClr val="tx1"/>
                </a:solidFill>
                <a:latin typeface="Arial Black" panose="020B0A04020102020204" pitchFamily="34" charset="0"/>
                <a:cs typeface="Vrinda" panose="020B0502040204020203" pitchFamily="34" charset="0"/>
              </a:rPr>
              <a:t>DE EDUCACION TACNA</a:t>
            </a:r>
            <a:endParaRPr lang="es-ES" sz="2600" dirty="0">
              <a:ln w="0"/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8266"/>
            <a:ext cx="2808312" cy="1276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ítulo 1"/>
          <p:cNvSpPr txBox="1">
            <a:spLocks noGrp="1"/>
          </p:cNvSpPr>
          <p:nvPr>
            <p:ph type="title"/>
          </p:nvPr>
        </p:nvSpPr>
        <p:spPr>
          <a:xfrm>
            <a:off x="278778" y="548680"/>
            <a:ext cx="4085086" cy="443136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800" dirty="0" smtClean="0">
                <a:solidFill>
                  <a:schemeClr val="tx1"/>
                </a:solidFill>
              </a:rPr>
              <a:t>IMPORTANCIA </a:t>
            </a:r>
            <a:r>
              <a:rPr lang="es-PE" altLang="es-PE" sz="2800" dirty="0" smtClean="0">
                <a:solidFill>
                  <a:schemeClr val="tx1"/>
                </a:solidFill>
              </a:rPr>
              <a:t>INVENTARIAR</a:t>
            </a:r>
            <a:endParaRPr lang="es-PE" altLang="es-PE" sz="2800" dirty="0">
              <a:solidFill>
                <a:schemeClr val="tx1"/>
              </a:solidFill>
            </a:endParaRPr>
          </a:p>
        </p:txBody>
      </p:sp>
      <p:sp>
        <p:nvSpPr>
          <p:cNvPr id="26626" name="Google Shape;237;p35"/>
          <p:cNvSpPr>
            <a:spLocks noGrp="1"/>
          </p:cNvSpPr>
          <p:nvPr>
            <p:ph type="sldNum" sz="quarter" idx="12"/>
          </p:nvPr>
        </p:nvSpPr>
        <p:spPr>
          <a:xfrm>
            <a:off x="8556625" y="5607050"/>
            <a:ext cx="549275" cy="3937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E2EBFF-C0FC-4EDD-A1EC-076F377961F6}" type="slidenum">
              <a:rPr lang="es-PE" altLang="es-PE">
                <a:solidFill>
                  <a:srgbClr val="FFFFFF"/>
                </a:solidFill>
                <a:latin typeface="Muli"/>
                <a:cs typeface="Muli"/>
              </a:rPr>
              <a:pPr/>
              <a:t>10</a:t>
            </a:fld>
            <a:endParaRPr lang="es-PE" altLang="es-PE">
              <a:solidFill>
                <a:srgbClr val="FFFFFF"/>
              </a:solidFill>
              <a:latin typeface="Muli"/>
              <a:cs typeface="Muli"/>
            </a:endParaRPr>
          </a:p>
        </p:txBody>
      </p:sp>
      <p:sp>
        <p:nvSpPr>
          <p:cNvPr id="26629" name="13 CuadroTexto"/>
          <p:cNvSpPr txBox="1">
            <a:spLocks noChangeArrowheads="1"/>
          </p:cNvSpPr>
          <p:nvPr/>
        </p:nvSpPr>
        <p:spPr bwMode="auto">
          <a:xfrm>
            <a:off x="395536" y="2630556"/>
            <a:ext cx="3384376" cy="11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627" rIns="95253" bIns="47627">
            <a:spAutoFit/>
          </a:bodyPr>
          <a:lstStyle>
            <a:lvl1pPr marL="196850" indent="-196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800"/>
              </a:lnSpc>
            </a:pPr>
            <a:r>
              <a:rPr lang="es-PE" altLang="es-PE" sz="2300" dirty="0">
                <a:solidFill>
                  <a:srgbClr val="000000"/>
                </a:solidFill>
              </a:rPr>
              <a:t>•</a:t>
            </a:r>
            <a:r>
              <a:rPr lang="es-PE" altLang="es-PE" sz="23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s-PE" altLang="es-PE" sz="2300" dirty="0" smtClean="0">
                <a:solidFill>
                  <a:srgbClr val="000000"/>
                </a:solidFill>
                <a:latin typeface="Arial Bold"/>
              </a:rPr>
              <a:t>Identificar  bienes en desuso y  poder redistribuir.</a:t>
            </a:r>
            <a:endParaRPr lang="es-PE" altLang="es-PE" sz="23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630" name="14 CuadroTexto"/>
          <p:cNvSpPr txBox="1">
            <a:spLocks noChangeArrowheads="1"/>
          </p:cNvSpPr>
          <p:nvPr/>
        </p:nvSpPr>
        <p:spPr bwMode="auto">
          <a:xfrm>
            <a:off x="411411" y="3871981"/>
            <a:ext cx="3368501" cy="18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627" rIns="95253" bIns="47627">
            <a:spAutoFit/>
          </a:bodyPr>
          <a:lstStyle>
            <a:lvl1pPr marL="196850" indent="-196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800"/>
              </a:lnSpc>
            </a:pPr>
            <a:r>
              <a:rPr lang="es-PE" altLang="es-PE" sz="2300" dirty="0" smtClean="0">
                <a:solidFill>
                  <a:srgbClr val="000000"/>
                </a:solidFill>
              </a:rPr>
              <a:t>•Determinar los bienes faltantes a partir del contraste físico con el  inventario anterior (2022).</a:t>
            </a:r>
            <a:endParaRPr lang="es-PE" altLang="es-PE" sz="23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631" name="15 CuadroTexto"/>
          <p:cNvSpPr txBox="1">
            <a:spLocks noChangeArrowheads="1"/>
          </p:cNvSpPr>
          <p:nvPr/>
        </p:nvSpPr>
        <p:spPr bwMode="auto">
          <a:xfrm>
            <a:off x="4363864" y="3125597"/>
            <a:ext cx="4024560" cy="248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50"/>
              </a:lnSpc>
            </a:pPr>
            <a:r>
              <a:rPr lang="es-PE" altLang="es-PE" sz="2300" dirty="0">
                <a:solidFill>
                  <a:srgbClr val="000000"/>
                </a:solidFill>
              </a:rPr>
              <a:t>•</a:t>
            </a:r>
            <a:r>
              <a:rPr lang="es-PE" altLang="es-PE" sz="23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s-PE" altLang="es-PE" sz="2300" dirty="0" smtClean="0">
                <a:solidFill>
                  <a:srgbClr val="000000"/>
                </a:solidFill>
                <a:latin typeface="Arial Bold"/>
              </a:rPr>
              <a:t>Conciliar contablemente los bienes registrados SIGA Patrimonio (códigos de barra) con los inventarios físicos y determinar sobrantes y faltantes.</a:t>
            </a:r>
            <a:endParaRPr lang="es-PE" altLang="es-PE" sz="23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632" name="17 CuadroTexto"/>
          <p:cNvSpPr txBox="1">
            <a:spLocks noChangeArrowheads="1"/>
          </p:cNvSpPr>
          <p:nvPr/>
        </p:nvSpPr>
        <p:spPr bwMode="auto">
          <a:xfrm>
            <a:off x="4363864" y="1413362"/>
            <a:ext cx="2512392" cy="98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288"/>
              </a:lnSpc>
            </a:pPr>
            <a:r>
              <a:rPr lang="es-PE" altLang="es-PE" sz="2300" dirty="0">
                <a:solidFill>
                  <a:srgbClr val="000000"/>
                </a:solidFill>
              </a:rPr>
              <a:t>•</a:t>
            </a:r>
            <a:r>
              <a:rPr lang="es-PE" altLang="es-PE" sz="23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s-PE" altLang="es-PE" sz="2300" dirty="0" smtClean="0">
                <a:solidFill>
                  <a:srgbClr val="000000"/>
                </a:solidFill>
                <a:latin typeface="Arial Bold"/>
              </a:rPr>
              <a:t>Evaluar plan de aseguramiento y mantenimiento. </a:t>
            </a:r>
            <a:endParaRPr lang="es-PE" altLang="es-PE" sz="23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9" name="13 CuadroTexto"/>
          <p:cNvSpPr txBox="1">
            <a:spLocks noChangeArrowheads="1"/>
          </p:cNvSpPr>
          <p:nvPr/>
        </p:nvSpPr>
        <p:spPr bwMode="auto">
          <a:xfrm>
            <a:off x="471310" y="1423263"/>
            <a:ext cx="3308602" cy="11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627" rIns="95253" bIns="47627">
            <a:spAutoFit/>
          </a:bodyPr>
          <a:lstStyle>
            <a:lvl1pPr marL="196850" indent="-196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800"/>
              </a:lnSpc>
            </a:pPr>
            <a:r>
              <a:rPr lang="es-PE" altLang="es-PE" sz="2300" dirty="0">
                <a:solidFill>
                  <a:srgbClr val="000000"/>
                </a:solidFill>
              </a:rPr>
              <a:t>•</a:t>
            </a:r>
            <a:r>
              <a:rPr lang="es-PE" altLang="es-PE" sz="23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s-PE" altLang="es-PE" sz="2300" dirty="0" smtClean="0">
                <a:solidFill>
                  <a:srgbClr val="000000"/>
                </a:solidFill>
                <a:latin typeface="Arial Bold"/>
              </a:rPr>
              <a:t>Determinar su existencia física real del bien </a:t>
            </a:r>
            <a:endParaRPr lang="es-PE" altLang="es-PE" sz="2300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/>
          <p:nvPr/>
        </p:nvSpPr>
        <p:spPr>
          <a:xfrm>
            <a:off x="168275" y="1196752"/>
            <a:ext cx="4068763" cy="20036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525" y="0"/>
                </a:moveTo>
                <a:lnTo>
                  <a:pt x="28525" y="0"/>
                </a:lnTo>
                <a:lnTo>
                  <a:pt x="9548" y="0"/>
                </a:lnTo>
                <a:lnTo>
                  <a:pt x="0" y="60000"/>
                </a:lnTo>
                <a:lnTo>
                  <a:pt x="9548" y="120000"/>
                </a:lnTo>
                <a:lnTo>
                  <a:pt x="14597" y="120000"/>
                </a:lnTo>
                <a:lnTo>
                  <a:pt x="28525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28525" y="0"/>
                </a:lnTo>
                <a:close/>
              </a:path>
            </a:pathLst>
          </a:custGeom>
          <a:solidFill>
            <a:srgbClr val="66FFFF">
              <a:alpha val="53080"/>
            </a:srgbClr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5" name="Google Shape;245;p3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751388"/>
            <a:ext cx="29606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Google Shape;247;p36"/>
          <p:cNvSpPr/>
          <p:nvPr/>
        </p:nvSpPr>
        <p:spPr>
          <a:xfrm>
            <a:off x="4754563" y="2949575"/>
            <a:ext cx="3852862" cy="990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649" y="222"/>
                </a:moveTo>
                <a:lnTo>
                  <a:pt x="99681" y="222"/>
                </a:lnTo>
                <a:lnTo>
                  <a:pt x="99681" y="0"/>
                </a:lnTo>
                <a:lnTo>
                  <a:pt x="0" y="0"/>
                </a:lnTo>
                <a:lnTo>
                  <a:pt x="0" y="120000"/>
                </a:lnTo>
                <a:lnTo>
                  <a:pt x="82868" y="120000"/>
                </a:lnTo>
                <a:lnTo>
                  <a:pt x="99681" y="120000"/>
                </a:lnTo>
                <a:lnTo>
                  <a:pt x="107649" y="120000"/>
                </a:lnTo>
                <a:lnTo>
                  <a:pt x="120000" y="60000"/>
                </a:lnTo>
                <a:lnTo>
                  <a:pt x="107649" y="222"/>
                </a:lnTo>
                <a:close/>
              </a:path>
            </a:pathLst>
          </a:custGeom>
          <a:solidFill>
            <a:srgbClr val="EC9EEE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6"/>
          <p:cNvSpPr/>
          <p:nvPr/>
        </p:nvSpPr>
        <p:spPr>
          <a:xfrm>
            <a:off x="3379788" y="1889125"/>
            <a:ext cx="2020887" cy="603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7" y="24285"/>
                </a:moveTo>
                <a:cubicBezTo>
                  <a:pt x="42558" y="24285"/>
                  <a:pt x="26609" y="15142"/>
                  <a:pt x="14754" y="0"/>
                </a:cubicBezTo>
                <a:cubicBezTo>
                  <a:pt x="7249" y="27428"/>
                  <a:pt x="1961" y="61714"/>
                  <a:pt x="0" y="99714"/>
                </a:cubicBezTo>
                <a:cubicBezTo>
                  <a:pt x="17910" y="112571"/>
                  <a:pt x="38294" y="120000"/>
                  <a:pt x="59872" y="120000"/>
                </a:cubicBezTo>
                <a:cubicBezTo>
                  <a:pt x="81620" y="120000"/>
                  <a:pt x="102089" y="112857"/>
                  <a:pt x="120000" y="100000"/>
                </a:cubicBezTo>
                <a:cubicBezTo>
                  <a:pt x="118038" y="62000"/>
                  <a:pt x="112750" y="27428"/>
                  <a:pt x="105159" y="0"/>
                </a:cubicBezTo>
                <a:cubicBezTo>
                  <a:pt x="93390" y="15142"/>
                  <a:pt x="77441" y="24285"/>
                  <a:pt x="59957" y="24285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/>
          <p:nvPr/>
        </p:nvSpPr>
        <p:spPr>
          <a:xfrm>
            <a:off x="3360738" y="2333625"/>
            <a:ext cx="2063750" cy="666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74" y="20047"/>
                </a:moveTo>
                <a:cubicBezTo>
                  <a:pt x="38580" y="20047"/>
                  <a:pt x="18538" y="12705"/>
                  <a:pt x="918" y="0"/>
                </a:cubicBezTo>
                <a:cubicBezTo>
                  <a:pt x="334" y="11011"/>
                  <a:pt x="0" y="22305"/>
                  <a:pt x="0" y="33600"/>
                </a:cubicBezTo>
                <a:cubicBezTo>
                  <a:pt x="0" y="60423"/>
                  <a:pt x="1670" y="85835"/>
                  <a:pt x="4592" y="109270"/>
                </a:cubicBezTo>
                <a:cubicBezTo>
                  <a:pt x="22129" y="116329"/>
                  <a:pt x="40751" y="120000"/>
                  <a:pt x="59958" y="120000"/>
                </a:cubicBezTo>
                <a:cubicBezTo>
                  <a:pt x="79248" y="120000"/>
                  <a:pt x="97870" y="116329"/>
                  <a:pt x="115407" y="109270"/>
                </a:cubicBezTo>
                <a:cubicBezTo>
                  <a:pt x="118329" y="85835"/>
                  <a:pt x="120000" y="60423"/>
                  <a:pt x="120000" y="33600"/>
                </a:cubicBezTo>
                <a:cubicBezTo>
                  <a:pt x="120000" y="22305"/>
                  <a:pt x="119665" y="11011"/>
                  <a:pt x="119081" y="0"/>
                </a:cubicBezTo>
                <a:cubicBezTo>
                  <a:pt x="101461" y="12705"/>
                  <a:pt x="81252" y="20047"/>
                  <a:pt x="59874" y="20047"/>
                </a:cubicBezTo>
              </a:path>
            </a:pathLst>
          </a:custGeom>
          <a:solidFill>
            <a:srgbClr val="00B2FF"/>
          </a:solidFill>
          <a:ln w="9525" cap="flat" cmpd="sng">
            <a:solidFill>
              <a:srgbClr val="3C78D8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/>
          <p:nvPr/>
        </p:nvSpPr>
        <p:spPr>
          <a:xfrm>
            <a:off x="4240213" y="4521200"/>
            <a:ext cx="293687" cy="255588"/>
          </a:xfrm>
          <a:prstGeom prst="ellipse">
            <a:avLst/>
          </a:prstGeom>
          <a:solidFill>
            <a:srgbClr val="313535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/>
          <p:nvPr/>
        </p:nvSpPr>
        <p:spPr>
          <a:xfrm>
            <a:off x="3975100" y="4044950"/>
            <a:ext cx="830263" cy="603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1448"/>
                </a:moveTo>
                <a:cubicBezTo>
                  <a:pt x="120000" y="116137"/>
                  <a:pt x="117195" y="120000"/>
                  <a:pt x="113589" y="120000"/>
                </a:cubicBezTo>
                <a:cubicBezTo>
                  <a:pt x="6210" y="120000"/>
                  <a:pt x="6210" y="120000"/>
                  <a:pt x="6210" y="120000"/>
                </a:cubicBezTo>
                <a:cubicBezTo>
                  <a:pt x="2804" y="120000"/>
                  <a:pt x="0" y="116137"/>
                  <a:pt x="0" y="111448"/>
                </a:cubicBezTo>
                <a:cubicBezTo>
                  <a:pt x="0" y="8551"/>
                  <a:pt x="0" y="8551"/>
                  <a:pt x="0" y="8551"/>
                </a:cubicBezTo>
                <a:cubicBezTo>
                  <a:pt x="0" y="3862"/>
                  <a:pt x="2804" y="0"/>
                  <a:pt x="6210" y="0"/>
                </a:cubicBezTo>
                <a:cubicBezTo>
                  <a:pt x="113589" y="0"/>
                  <a:pt x="113589" y="0"/>
                  <a:pt x="113589" y="0"/>
                </a:cubicBezTo>
                <a:cubicBezTo>
                  <a:pt x="117195" y="0"/>
                  <a:pt x="120000" y="3862"/>
                  <a:pt x="120000" y="8551"/>
                </a:cubicBezTo>
                <a:lnTo>
                  <a:pt x="120000" y="111448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6"/>
          <p:cNvSpPr/>
          <p:nvPr/>
        </p:nvSpPr>
        <p:spPr>
          <a:xfrm>
            <a:off x="3910013" y="3906838"/>
            <a:ext cx="960437" cy="2143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591" y="0"/>
                </a:moveTo>
                <a:cubicBezTo>
                  <a:pt x="105650" y="12162"/>
                  <a:pt x="70852" y="17837"/>
                  <a:pt x="59730" y="18648"/>
                </a:cubicBezTo>
                <a:cubicBezTo>
                  <a:pt x="48789" y="17837"/>
                  <a:pt x="14170" y="12162"/>
                  <a:pt x="3228" y="0"/>
                </a:cubicBezTo>
                <a:cubicBezTo>
                  <a:pt x="3228" y="0"/>
                  <a:pt x="0" y="1621"/>
                  <a:pt x="2511" y="19459"/>
                </a:cubicBezTo>
                <a:cubicBezTo>
                  <a:pt x="2511" y="19459"/>
                  <a:pt x="4304" y="23513"/>
                  <a:pt x="4663" y="54324"/>
                </a:cubicBezTo>
                <a:cubicBezTo>
                  <a:pt x="5201" y="84324"/>
                  <a:pt x="3228" y="104594"/>
                  <a:pt x="5919" y="120000"/>
                </a:cubicBezTo>
                <a:cubicBezTo>
                  <a:pt x="56502" y="120000"/>
                  <a:pt x="56502" y="120000"/>
                  <a:pt x="56502" y="120000"/>
                </a:cubicBezTo>
                <a:cubicBezTo>
                  <a:pt x="63139" y="120000"/>
                  <a:pt x="63139" y="120000"/>
                  <a:pt x="63139" y="120000"/>
                </a:cubicBezTo>
                <a:cubicBezTo>
                  <a:pt x="114080" y="120000"/>
                  <a:pt x="114080" y="120000"/>
                  <a:pt x="114080" y="120000"/>
                </a:cubicBezTo>
                <a:cubicBezTo>
                  <a:pt x="116771" y="104594"/>
                  <a:pt x="114798" y="84324"/>
                  <a:pt x="115336" y="54324"/>
                </a:cubicBezTo>
                <a:cubicBezTo>
                  <a:pt x="115695" y="23513"/>
                  <a:pt x="117488" y="20270"/>
                  <a:pt x="117488" y="20270"/>
                </a:cubicBezTo>
                <a:cubicBezTo>
                  <a:pt x="120000" y="2432"/>
                  <a:pt x="116591" y="0"/>
                  <a:pt x="116591" y="0"/>
                </a:cubicBezTo>
              </a:path>
            </a:pathLst>
          </a:custGeom>
          <a:gradFill>
            <a:gsLst>
              <a:gs pos="0">
                <a:srgbClr val="7F7F7F"/>
              </a:gs>
              <a:gs pos="25000">
                <a:srgbClr val="A5A5A5"/>
              </a:gs>
              <a:gs pos="50000">
                <a:srgbClr val="D8D8D8"/>
              </a:gs>
              <a:gs pos="75000">
                <a:srgbClr val="A5A5A5"/>
              </a:gs>
              <a:gs pos="100000">
                <a:srgbClr val="7F7F7F"/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6"/>
          <p:cNvSpPr/>
          <p:nvPr/>
        </p:nvSpPr>
        <p:spPr>
          <a:xfrm>
            <a:off x="4071938" y="4184650"/>
            <a:ext cx="165100" cy="433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6"/>
          <p:cNvSpPr/>
          <p:nvPr/>
        </p:nvSpPr>
        <p:spPr>
          <a:xfrm>
            <a:off x="4543425" y="4184650"/>
            <a:ext cx="165100" cy="433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3963988" y="4462463"/>
            <a:ext cx="852487" cy="6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3023"/>
                </a:moveTo>
                <a:cubicBezTo>
                  <a:pt x="120000" y="53023"/>
                  <a:pt x="120000" y="53023"/>
                  <a:pt x="120000" y="53023"/>
                </a:cubicBezTo>
                <a:cubicBezTo>
                  <a:pt x="119804" y="33488"/>
                  <a:pt x="118829" y="16744"/>
                  <a:pt x="117463" y="5581"/>
                </a:cubicBezTo>
                <a:cubicBezTo>
                  <a:pt x="117463" y="5581"/>
                  <a:pt x="117463" y="5581"/>
                  <a:pt x="117268" y="5581"/>
                </a:cubicBezTo>
                <a:cubicBezTo>
                  <a:pt x="117073" y="5581"/>
                  <a:pt x="116878" y="2790"/>
                  <a:pt x="116682" y="2790"/>
                </a:cubicBezTo>
                <a:cubicBezTo>
                  <a:pt x="116682" y="2790"/>
                  <a:pt x="116682" y="2790"/>
                  <a:pt x="116682" y="2790"/>
                </a:cubicBezTo>
                <a:cubicBezTo>
                  <a:pt x="116487" y="2790"/>
                  <a:pt x="116292" y="2790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90"/>
                  <a:pt x="3512" y="2790"/>
                  <a:pt x="3317" y="2790"/>
                </a:cubicBezTo>
                <a:cubicBezTo>
                  <a:pt x="3121" y="2790"/>
                  <a:pt x="3121" y="2790"/>
                  <a:pt x="3121" y="2790"/>
                </a:cubicBezTo>
                <a:cubicBezTo>
                  <a:pt x="2926" y="2790"/>
                  <a:pt x="2731" y="5581"/>
                  <a:pt x="2536" y="5581"/>
                </a:cubicBezTo>
                <a:cubicBezTo>
                  <a:pt x="2536" y="5581"/>
                  <a:pt x="2536" y="5581"/>
                  <a:pt x="2536" y="5581"/>
                </a:cubicBezTo>
                <a:cubicBezTo>
                  <a:pt x="2341" y="8372"/>
                  <a:pt x="2146" y="837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975" y="22325"/>
                  <a:pt x="195" y="36279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5813"/>
                  <a:pt x="0" y="58604"/>
                  <a:pt x="0" y="61395"/>
                </a:cubicBezTo>
                <a:cubicBezTo>
                  <a:pt x="0" y="92093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093"/>
                  <a:pt x="120000" y="61395"/>
                </a:cubicBezTo>
                <a:cubicBezTo>
                  <a:pt x="120000" y="58604"/>
                  <a:pt x="120000" y="55813"/>
                  <a:pt x="120000" y="53023"/>
                </a:cubicBezTo>
                <a:cubicBezTo>
                  <a:pt x="120000" y="53023"/>
                  <a:pt x="120000" y="53023"/>
                  <a:pt x="120000" y="53023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6"/>
          <p:cNvSpPr/>
          <p:nvPr/>
        </p:nvSpPr>
        <p:spPr>
          <a:xfrm>
            <a:off x="3963988" y="4359275"/>
            <a:ext cx="852487" cy="61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6"/>
          <p:cNvSpPr/>
          <p:nvPr/>
        </p:nvSpPr>
        <p:spPr>
          <a:xfrm>
            <a:off x="3963988" y="4256088"/>
            <a:ext cx="852487" cy="6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5454"/>
                </a:cubicBezTo>
                <a:cubicBezTo>
                  <a:pt x="117463" y="5454"/>
                  <a:pt x="117463" y="5454"/>
                  <a:pt x="117268" y="5454"/>
                </a:cubicBezTo>
                <a:cubicBezTo>
                  <a:pt x="117073" y="5454"/>
                  <a:pt x="116878" y="2727"/>
                  <a:pt x="116682" y="2727"/>
                </a:cubicBezTo>
                <a:cubicBezTo>
                  <a:pt x="116682" y="2727"/>
                  <a:pt x="116682" y="2727"/>
                  <a:pt x="116682" y="2727"/>
                </a:cubicBezTo>
                <a:cubicBezTo>
                  <a:pt x="116487" y="2727"/>
                  <a:pt x="116292" y="2727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27"/>
                  <a:pt x="3512" y="2727"/>
                  <a:pt x="3317" y="2727"/>
                </a:cubicBezTo>
                <a:cubicBezTo>
                  <a:pt x="3121" y="2727"/>
                  <a:pt x="3121" y="2727"/>
                  <a:pt x="3121" y="2727"/>
                </a:cubicBezTo>
                <a:cubicBezTo>
                  <a:pt x="2926" y="2727"/>
                  <a:pt x="2731" y="5454"/>
                  <a:pt x="2536" y="5454"/>
                </a:cubicBezTo>
                <a:cubicBezTo>
                  <a:pt x="2536" y="5454"/>
                  <a:pt x="2536" y="5454"/>
                  <a:pt x="2536" y="5454"/>
                </a:cubicBezTo>
                <a:cubicBezTo>
                  <a:pt x="2341" y="8181"/>
                  <a:pt x="2146" y="8181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0000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0000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6"/>
          <p:cNvSpPr/>
          <p:nvPr/>
        </p:nvSpPr>
        <p:spPr>
          <a:xfrm>
            <a:off x="3963988" y="4152900"/>
            <a:ext cx="852487" cy="61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82" y="120000"/>
                </a:move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3636"/>
                </a:cubicBezTo>
                <a:cubicBezTo>
                  <a:pt x="1951" y="13636"/>
                  <a:pt x="1951" y="13636"/>
                  <a:pt x="1951" y="13636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6"/>
          <p:cNvSpPr/>
          <p:nvPr/>
        </p:nvSpPr>
        <p:spPr>
          <a:xfrm>
            <a:off x="3636963" y="1557338"/>
            <a:ext cx="1503362" cy="454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57" y="120000"/>
                </a:moveTo>
                <a:cubicBezTo>
                  <a:pt x="83094" y="120000"/>
                  <a:pt x="104412" y="108987"/>
                  <a:pt x="120000" y="88860"/>
                </a:cubicBezTo>
                <a:cubicBezTo>
                  <a:pt x="105329" y="34936"/>
                  <a:pt x="83782" y="0"/>
                  <a:pt x="60057" y="0"/>
                </a:cubicBezTo>
                <a:cubicBezTo>
                  <a:pt x="35300" y="0"/>
                  <a:pt x="14670" y="36455"/>
                  <a:pt x="0" y="90379"/>
                </a:cubicBezTo>
                <a:cubicBezTo>
                  <a:pt x="15587" y="110506"/>
                  <a:pt x="37134" y="120000"/>
                  <a:pt x="60057" y="120000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/>
          <p:nvPr/>
        </p:nvSpPr>
        <p:spPr>
          <a:xfrm>
            <a:off x="3449638" y="2946400"/>
            <a:ext cx="1878012" cy="560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3" y="11692"/>
                </a:moveTo>
                <a:cubicBezTo>
                  <a:pt x="39164" y="11692"/>
                  <a:pt x="19025" y="7692"/>
                  <a:pt x="0" y="0"/>
                </a:cubicBezTo>
                <a:cubicBezTo>
                  <a:pt x="1856" y="15076"/>
                  <a:pt x="4269" y="29230"/>
                  <a:pt x="7053" y="42461"/>
                </a:cubicBezTo>
                <a:cubicBezTo>
                  <a:pt x="7238" y="43692"/>
                  <a:pt x="15498" y="82461"/>
                  <a:pt x="19675" y="116307"/>
                </a:cubicBezTo>
                <a:cubicBezTo>
                  <a:pt x="32946" y="118769"/>
                  <a:pt x="46496" y="120000"/>
                  <a:pt x="60232" y="120000"/>
                </a:cubicBezTo>
                <a:cubicBezTo>
                  <a:pt x="73689" y="120000"/>
                  <a:pt x="86867" y="118769"/>
                  <a:pt x="99860" y="116307"/>
                </a:cubicBezTo>
                <a:cubicBezTo>
                  <a:pt x="103109" y="90153"/>
                  <a:pt x="108491" y="62461"/>
                  <a:pt x="110812" y="51076"/>
                </a:cubicBezTo>
                <a:cubicBezTo>
                  <a:pt x="114524" y="35692"/>
                  <a:pt x="117587" y="18461"/>
                  <a:pt x="119999" y="0"/>
                </a:cubicBezTo>
                <a:cubicBezTo>
                  <a:pt x="100974" y="7692"/>
                  <a:pt x="80835" y="11692"/>
                  <a:pt x="59953" y="11692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6"/>
          <p:cNvSpPr/>
          <p:nvPr/>
        </p:nvSpPr>
        <p:spPr>
          <a:xfrm>
            <a:off x="5400675" y="2386013"/>
            <a:ext cx="4763" cy="4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90000"/>
                </a:moveTo>
                <a:cubicBezTo>
                  <a:pt x="120000" y="90000"/>
                  <a:pt x="12000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9000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6"/>
          <p:cNvSpPr/>
          <p:nvPr/>
        </p:nvSpPr>
        <p:spPr>
          <a:xfrm>
            <a:off x="3765550" y="3489325"/>
            <a:ext cx="1241425" cy="452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94" y="4571"/>
                </a:moveTo>
                <a:cubicBezTo>
                  <a:pt x="40138" y="4571"/>
                  <a:pt x="19861" y="3047"/>
                  <a:pt x="0" y="0"/>
                </a:cubicBezTo>
                <a:cubicBezTo>
                  <a:pt x="555" y="3428"/>
                  <a:pt x="1111" y="6857"/>
                  <a:pt x="1527" y="10285"/>
                </a:cubicBezTo>
                <a:cubicBezTo>
                  <a:pt x="7222" y="55238"/>
                  <a:pt x="6944" y="120000"/>
                  <a:pt x="21527" y="120000"/>
                </a:cubicBezTo>
                <a:cubicBezTo>
                  <a:pt x="59861" y="120000"/>
                  <a:pt x="59861" y="120000"/>
                  <a:pt x="59861" y="120000"/>
                </a:cubicBezTo>
                <a:cubicBezTo>
                  <a:pt x="60277" y="120000"/>
                  <a:pt x="60277" y="120000"/>
                  <a:pt x="60277" y="120000"/>
                </a:cubicBezTo>
                <a:cubicBezTo>
                  <a:pt x="98472" y="120000"/>
                  <a:pt x="98472" y="120000"/>
                  <a:pt x="98472" y="120000"/>
                </a:cubicBezTo>
                <a:cubicBezTo>
                  <a:pt x="113055" y="120000"/>
                  <a:pt x="112777" y="55238"/>
                  <a:pt x="118611" y="10285"/>
                </a:cubicBezTo>
                <a:cubicBezTo>
                  <a:pt x="119027" y="6857"/>
                  <a:pt x="119444" y="3428"/>
                  <a:pt x="120000" y="0"/>
                </a:cubicBezTo>
                <a:cubicBezTo>
                  <a:pt x="100555" y="3047"/>
                  <a:pt x="80833" y="4571"/>
                  <a:pt x="60694" y="4571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92" name="Google Shape;270;p36"/>
          <p:cNvGrpSpPr>
            <a:grpSpLocks/>
          </p:cNvGrpSpPr>
          <p:nvPr/>
        </p:nvGrpSpPr>
        <p:grpSpPr bwMode="auto">
          <a:xfrm>
            <a:off x="4254500" y="2617788"/>
            <a:ext cx="266700" cy="250825"/>
            <a:chOff x="5972700" y="2330200"/>
            <a:chExt cx="411625" cy="387275"/>
          </a:xfrm>
        </p:grpSpPr>
        <p:sp>
          <p:nvSpPr>
            <p:cNvPr id="271" name="Google Shape;271;p36"/>
            <p:cNvSpPr/>
            <p:nvPr/>
          </p:nvSpPr>
          <p:spPr>
            <a:xfrm>
              <a:off x="5972700" y="2477266"/>
              <a:ext cx="98006" cy="220600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6078057" y="2330200"/>
              <a:ext cx="306268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3" name="Google Shape;273;p36"/>
          <p:cNvGrpSpPr>
            <a:grpSpLocks/>
          </p:cNvGrpSpPr>
          <p:nvPr/>
        </p:nvGrpSpPr>
        <p:grpSpPr bwMode="auto">
          <a:xfrm>
            <a:off x="4243388" y="2149475"/>
            <a:ext cx="288925" cy="193675"/>
            <a:chOff x="1244800" y="3717225"/>
            <a:chExt cx="449375" cy="302025"/>
          </a:xfrm>
        </p:grpSpPr>
        <p:sp>
          <p:nvSpPr>
            <p:cNvPr id="274" name="Google Shape;274;p36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1244800" y="3793970"/>
              <a:ext cx="449375" cy="0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1244800" y="3853385"/>
              <a:ext cx="449375" cy="0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1301588" y="3892994"/>
              <a:ext cx="162960" cy="0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1301588" y="3935079"/>
              <a:ext cx="111110" cy="0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573189" y="3900420"/>
              <a:ext cx="61728" cy="39610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4" name="Google Shape;280;p36"/>
          <p:cNvGrpSpPr>
            <a:grpSpLocks/>
          </p:cNvGrpSpPr>
          <p:nvPr/>
        </p:nvGrpSpPr>
        <p:grpSpPr bwMode="auto">
          <a:xfrm>
            <a:off x="4246563" y="1677988"/>
            <a:ext cx="282575" cy="220662"/>
            <a:chOff x="1923075" y="3694075"/>
            <a:chExt cx="437200" cy="341600"/>
          </a:xfrm>
        </p:grpSpPr>
        <p:sp>
          <p:nvSpPr>
            <p:cNvPr id="281" name="Google Shape;281;p36"/>
            <p:cNvSpPr/>
            <p:nvPr/>
          </p:nvSpPr>
          <p:spPr>
            <a:xfrm>
              <a:off x="2247291" y="3984067"/>
              <a:ext cx="51579" cy="51608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2036059" y="3984067"/>
              <a:ext cx="51579" cy="51608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1923075" y="3694075"/>
              <a:ext cx="437200" cy="280162"/>
            </a:xfrm>
            <a:custGeom>
              <a:avLst/>
              <a:gdLst/>
              <a:ahLst/>
              <a:cxnLst/>
              <a:rect l="0" t="0" r="0" b="0"/>
              <a:pathLst>
                <a:path w="17488" h="11204" fill="none" extrusionOk="0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2262028" y="3782547"/>
              <a:ext cx="46667" cy="108133"/>
            </a:xfrm>
            <a:custGeom>
              <a:avLst/>
              <a:gdLst/>
              <a:ahLst/>
              <a:cxnLst/>
              <a:rect l="0" t="0" r="0" b="0"/>
              <a:pathLst>
                <a:path w="1949" h="4336" fill="none" extrusionOk="0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2225184" y="3780089"/>
              <a:ext cx="31931" cy="115506"/>
            </a:xfrm>
            <a:custGeom>
              <a:avLst/>
              <a:gdLst/>
              <a:ahLst/>
              <a:cxnLst/>
              <a:rect l="0" t="0" r="0" b="0"/>
              <a:pathLst>
                <a:path w="1292" h="4555" fill="none" extrusionOk="0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2190798" y="3780089"/>
              <a:ext cx="14737" cy="117963"/>
            </a:xfrm>
            <a:custGeom>
              <a:avLst/>
              <a:gdLst/>
              <a:ahLst/>
              <a:cxnLst/>
              <a:rect l="0" t="0" r="0" b="0"/>
              <a:pathLst>
                <a:path w="634" h="4774" fill="none" extrusionOk="0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2153956" y="3777632"/>
              <a:ext cx="2455" cy="125335"/>
            </a:xfrm>
            <a:custGeom>
              <a:avLst/>
              <a:gdLst/>
              <a:ahLst/>
              <a:cxnLst/>
              <a:rect l="0" t="0" r="0" b="0"/>
              <a:pathLst>
                <a:path w="50" h="5042" fill="none" extrusionOk="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2102375" y="3775174"/>
              <a:ext cx="17194" cy="132708"/>
            </a:xfrm>
            <a:custGeom>
              <a:avLst/>
              <a:gdLst/>
              <a:ahLst/>
              <a:cxnLst/>
              <a:rect l="0" t="0" r="0" b="0"/>
              <a:pathLst>
                <a:path w="683" h="5262" fill="none" extrusionOk="0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2050796" y="3775174"/>
              <a:ext cx="34387" cy="137623"/>
            </a:xfrm>
            <a:custGeom>
              <a:avLst/>
              <a:gdLst/>
              <a:ahLst/>
              <a:cxnLst/>
              <a:rect l="0" t="0" r="0" b="0"/>
              <a:pathLst>
                <a:path w="1365" h="5481" fill="none" extrusionOk="0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5" name="Google Shape;290;p36"/>
          <p:cNvGrpSpPr>
            <a:grpSpLocks/>
          </p:cNvGrpSpPr>
          <p:nvPr/>
        </p:nvGrpSpPr>
        <p:grpSpPr bwMode="auto">
          <a:xfrm>
            <a:off x="4252913" y="3609975"/>
            <a:ext cx="269875" cy="241300"/>
            <a:chOff x="5292575" y="3681900"/>
            <a:chExt cx="420150" cy="373275"/>
          </a:xfrm>
        </p:grpSpPr>
        <p:sp>
          <p:nvSpPr>
            <p:cNvPr id="291" name="Google Shape;291;p36"/>
            <p:cNvSpPr/>
            <p:nvPr/>
          </p:nvSpPr>
          <p:spPr>
            <a:xfrm>
              <a:off x="5292575" y="3706458"/>
              <a:ext cx="420150" cy="267678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5490293" y="3681900"/>
              <a:ext cx="24715" cy="24558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5359304" y="3974136"/>
              <a:ext cx="59315" cy="81039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5586679" y="3974136"/>
              <a:ext cx="59315" cy="81039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5317290" y="3731015"/>
              <a:ext cx="370721" cy="218563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5379076" y="3785042"/>
              <a:ext cx="232318" cy="115421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5547136" y="3780130"/>
              <a:ext cx="69201" cy="68761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6" name="Google Shape;298;p36"/>
          <p:cNvGrpSpPr>
            <a:grpSpLocks/>
          </p:cNvGrpSpPr>
          <p:nvPr/>
        </p:nvGrpSpPr>
        <p:grpSpPr bwMode="auto">
          <a:xfrm>
            <a:off x="4305300" y="3113088"/>
            <a:ext cx="165100" cy="263525"/>
            <a:chOff x="6718575" y="2318625"/>
            <a:chExt cx="256950" cy="407375"/>
          </a:xfrm>
        </p:grpSpPr>
        <p:sp>
          <p:nvSpPr>
            <p:cNvPr id="299" name="Google Shape;299;p36"/>
            <p:cNvSpPr/>
            <p:nvPr/>
          </p:nvSpPr>
          <p:spPr>
            <a:xfrm>
              <a:off x="6795167" y="2674464"/>
              <a:ext cx="103768" cy="22087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6795167" y="2649923"/>
              <a:ext cx="103768" cy="22087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6795167" y="2696551"/>
              <a:ext cx="103768" cy="29449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785284" y="2458506"/>
              <a:ext cx="34589" cy="166877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6718575" y="2318625"/>
              <a:ext cx="256950" cy="306758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6874228" y="2458506"/>
              <a:ext cx="34589" cy="166877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6802578" y="2453598"/>
              <a:ext cx="88944" cy="19633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6795167" y="2627837"/>
              <a:ext cx="103768" cy="0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97" name="Título 1"/>
          <p:cNvSpPr txBox="1">
            <a:spLocks noGrp="1"/>
          </p:cNvSpPr>
          <p:nvPr>
            <p:ph type="title"/>
          </p:nvPr>
        </p:nvSpPr>
        <p:spPr>
          <a:xfrm>
            <a:off x="168276" y="197874"/>
            <a:ext cx="8796212" cy="85486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500" b="1" dirty="0">
                <a:solidFill>
                  <a:schemeClr val="tx1"/>
                </a:solidFill>
              </a:rPr>
              <a:t>CONFORMACION DE LA COMISION DE TOMA DE </a:t>
            </a:r>
            <a:r>
              <a:rPr lang="es-PE" altLang="es-PE" sz="2500" b="1" dirty="0" smtClean="0">
                <a:solidFill>
                  <a:schemeClr val="tx1"/>
                </a:solidFill>
              </a:rPr>
              <a:t>INVENTARIO –DIRECTIVA N° 075-2008-UCP-OAD-DRET/GRT</a:t>
            </a:r>
            <a:endParaRPr lang="es-PE" altLang="es-PE" sz="2500" b="1" dirty="0">
              <a:solidFill>
                <a:schemeClr val="tx1"/>
              </a:solidFill>
            </a:endParaRPr>
          </a:p>
        </p:txBody>
      </p:sp>
      <p:sp>
        <p:nvSpPr>
          <p:cNvPr id="28698" name="Rectángulo 2"/>
          <p:cNvSpPr>
            <a:spLocks noChangeArrowheads="1"/>
          </p:cNvSpPr>
          <p:nvPr/>
        </p:nvSpPr>
        <p:spPr bwMode="auto">
          <a:xfrm>
            <a:off x="839788" y="1364227"/>
            <a:ext cx="2436812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1988"/>
              </a:lnSpc>
            </a:pPr>
            <a:r>
              <a:rPr lang="es-PE" altLang="es-PE" b="1" dirty="0">
                <a:solidFill>
                  <a:srgbClr val="000000"/>
                </a:solidFill>
                <a:latin typeface="Arial Bold"/>
              </a:rPr>
              <a:t>En las Instituciones Educativas de los diferentes niveles y modalidades, en caso de </a:t>
            </a:r>
            <a:r>
              <a:rPr lang="es-PE" altLang="es-PE" b="1" dirty="0" err="1">
                <a:solidFill>
                  <a:srgbClr val="000000"/>
                </a:solidFill>
                <a:latin typeface="Arial Bold"/>
              </a:rPr>
              <a:t>polidocentes</a:t>
            </a:r>
            <a:r>
              <a:rPr lang="es-PE" altLang="es-PE" b="1" dirty="0">
                <a:solidFill>
                  <a:srgbClr val="000000"/>
                </a:solidFill>
                <a:latin typeface="Arial Bold"/>
              </a:rPr>
              <a:t> estará integrada por : </a:t>
            </a:r>
          </a:p>
        </p:txBody>
      </p:sp>
      <p:sp>
        <p:nvSpPr>
          <p:cNvPr id="28699" name="Rectángulo 3"/>
          <p:cNvSpPr>
            <a:spLocks noChangeArrowheads="1"/>
          </p:cNvSpPr>
          <p:nvPr/>
        </p:nvSpPr>
        <p:spPr bwMode="auto">
          <a:xfrm>
            <a:off x="5291138" y="3025775"/>
            <a:ext cx="3100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b="1" dirty="0">
                <a:solidFill>
                  <a:srgbClr val="000000"/>
                </a:solidFill>
                <a:latin typeface="Arial Bold"/>
              </a:rPr>
              <a:t>Instituciones  Educativas  Públicas  </a:t>
            </a:r>
            <a:r>
              <a:rPr lang="es-PE" altLang="es-PE" b="1" dirty="0" err="1">
                <a:solidFill>
                  <a:srgbClr val="000000"/>
                </a:solidFill>
                <a:latin typeface="Arial Bold"/>
              </a:rPr>
              <a:t>Unidocentes</a:t>
            </a:r>
            <a:r>
              <a:rPr lang="es-PE" altLang="es-PE" b="1" dirty="0">
                <a:solidFill>
                  <a:srgbClr val="000000"/>
                </a:solidFill>
                <a:latin typeface="Arial Bold"/>
              </a:rPr>
              <a:t>, estará integrada por </a:t>
            </a:r>
            <a:endParaRPr lang="es-PE" altLang="es-PE" dirty="0"/>
          </a:p>
        </p:txBody>
      </p:sp>
      <p:sp>
        <p:nvSpPr>
          <p:cNvPr id="28700" name="31 CuadroTexto"/>
          <p:cNvSpPr txBox="1">
            <a:spLocks noChangeArrowheads="1"/>
          </p:cNvSpPr>
          <p:nvPr/>
        </p:nvSpPr>
        <p:spPr bwMode="auto">
          <a:xfrm>
            <a:off x="349250" y="3422650"/>
            <a:ext cx="2741613" cy="1943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El Director (a) de la Institución Educativa, quien la presidirá</a:t>
            </a:r>
          </a:p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01 representante de los Docentes por nivel</a:t>
            </a:r>
          </a:p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01 Personal Administrativo </a:t>
            </a:r>
          </a:p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Personal de Apoyo </a:t>
            </a:r>
          </a:p>
        </p:txBody>
      </p:sp>
      <p:sp>
        <p:nvSpPr>
          <p:cNvPr id="28701" name="33 CuadroTexto"/>
          <p:cNvSpPr txBox="1">
            <a:spLocks noChangeArrowheads="1"/>
          </p:cNvSpPr>
          <p:nvPr/>
        </p:nvSpPr>
        <p:spPr bwMode="auto">
          <a:xfrm>
            <a:off x="5549900" y="4256088"/>
            <a:ext cx="2941638" cy="1249362"/>
          </a:xfrm>
          <a:prstGeom prst="rect">
            <a:avLst/>
          </a:prstGeom>
          <a:solidFill>
            <a:srgbClr val="97CBFF"/>
          </a:solidFill>
          <a:ln>
            <a:noFill/>
          </a:ln>
        </p:spPr>
        <p:txBody>
          <a:bodyPr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El Director (a) de la Institución Educativa, quien la presidirá </a:t>
            </a:r>
          </a:p>
          <a:p>
            <a:pPr algn="just" eaLnBrk="1" hangingPunct="1">
              <a:lnSpc>
                <a:spcPts val="1763"/>
              </a:lnSpc>
              <a:buFont typeface="Wingdings" panose="05000000000000000000" pitchFamily="2" charset="2"/>
              <a:buChar char="Ø"/>
            </a:pPr>
            <a:r>
              <a:rPr lang="es-PE" altLang="es-PE" sz="1700" dirty="0">
                <a:solidFill>
                  <a:srgbClr val="000000"/>
                </a:solidFill>
              </a:rPr>
              <a:t>01 representante de la APAFA </a:t>
            </a:r>
          </a:p>
        </p:txBody>
      </p:sp>
      <p:sp>
        <p:nvSpPr>
          <p:cNvPr id="73" name="15 CuadroTexto"/>
          <p:cNvSpPr txBox="1">
            <a:spLocks noChangeArrowheads="1"/>
          </p:cNvSpPr>
          <p:nvPr/>
        </p:nvSpPr>
        <p:spPr bwMode="auto">
          <a:xfrm>
            <a:off x="349250" y="5765800"/>
            <a:ext cx="8734425" cy="903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47627" rIns="95253" bIns="47627">
            <a:spAutoFit/>
          </a:bodyPr>
          <a:lstStyle/>
          <a:p>
            <a:pPr marL="266700" algn="just" defTabSz="898525" eaLnBrk="1" hangingPunct="1">
              <a:lnSpc>
                <a:spcPts val="2123"/>
              </a:lnSpc>
              <a:defRPr/>
            </a:pPr>
            <a:r>
              <a:rPr lang="es-PE" b="1" dirty="0">
                <a:solidFill>
                  <a:schemeClr val="accent4">
                    <a:lumMod val="50000"/>
                  </a:schemeClr>
                </a:solidFill>
                <a:latin typeface="Arial Bold"/>
              </a:rPr>
              <a:t>En caso de ser necesario, se podrá integrar a la Comisión de  Inventario  uno  o  dos  integrantes  más,  teniendo  en cuenta la magnitud de los bienes patrimoniales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" name="Google Shape;313;p37"/>
          <p:cNvGraphicFramePr/>
          <p:nvPr>
            <p:extLst>
              <p:ext uri="{D42A27DB-BD31-4B8C-83A1-F6EECF244321}">
                <p14:modId xmlns:p14="http://schemas.microsoft.com/office/powerpoint/2010/main" val="2935031332"/>
              </p:ext>
            </p:extLst>
          </p:nvPr>
        </p:nvGraphicFramePr>
        <p:xfrm>
          <a:off x="272082" y="1844824"/>
          <a:ext cx="8689196" cy="490301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8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8111">
                <a:tc>
                  <a:txBody>
                    <a:bodyPr/>
                    <a:lstStyle/>
                    <a:p>
                      <a:pPr marL="179388" indent="-179388" algn="just">
                        <a:lnSpc>
                          <a:spcPts val="2454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PE" sz="20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Suscribir </a:t>
                      </a:r>
                      <a:r>
                        <a:rPr lang="es-PE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el Acta de Inicio de Toma de Inventarios.</a:t>
                      </a:r>
                    </a:p>
                    <a:p>
                      <a:pPr algn="just">
                        <a:lnSpc>
                          <a:spcPts val="2454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Elaborar un cronograma de Actividades.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Conformar los equipos de trabajo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Proporcionar herramientas de trabajo</a:t>
                      </a:r>
                    </a:p>
                  </a:txBody>
                  <a:tcPr marL="91422" marR="91422" marT="68590" marB="6859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  <a:alpha val="253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495">
                <a:tc>
                  <a:txBody>
                    <a:bodyPr/>
                    <a:lstStyle/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* Coordinar el horario y disposición de representantes de 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  ambiente para el inventario.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Llevar a cabo la toma de inventario al barrer.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Registrar en los formatos de inventarios en Excel.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• Determinar los bienes faltantes y sobrantes comparando </a:t>
                      </a:r>
                    </a:p>
                    <a:p>
                      <a:pPr marL="92078" indent="-92078" algn="just">
                        <a:lnSpc>
                          <a:spcPts val="2363"/>
                        </a:lnSpc>
                        <a:defRPr/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latin typeface="+mn-lt"/>
                        </a:rPr>
                        <a:t>  con el Inventario anterior (año </a:t>
                      </a:r>
                      <a:r>
                        <a:rPr lang="es-PE" sz="2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2023)</a:t>
                      </a:r>
                      <a:endParaRPr lang="es-PE" sz="2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22" marR="91422" marT="68590" marB="6859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7CBFF">
                        <a:alpha val="25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3413">
                <a:tc>
                  <a:txBody>
                    <a:bodyPr/>
                    <a:lstStyle/>
                    <a:p>
                      <a:pPr marL="92078" indent="-92078" algn="just">
                        <a:lnSpc>
                          <a:spcPts val="2294"/>
                        </a:lnSpc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s-PE" sz="2400" dirty="0">
                          <a:solidFill>
                            <a:srgbClr val="000000"/>
                          </a:solidFill>
                          <a:latin typeface="+mn-lt"/>
                        </a:rPr>
                        <a:t>Suscribir el Acta de Cierre de Inventarios </a:t>
                      </a:r>
                    </a:p>
                    <a:p>
                      <a:pPr marL="92078" indent="-92078" algn="just">
                        <a:lnSpc>
                          <a:spcPts val="2294"/>
                        </a:lnSpc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s-PE" sz="2400" dirty="0">
                          <a:solidFill>
                            <a:schemeClr val="accent6"/>
                          </a:solidFill>
                          <a:latin typeface="+mn-lt"/>
                        </a:rPr>
                        <a:t> </a:t>
                      </a:r>
                      <a:r>
                        <a:rPr lang="es-PE" sz="2400" dirty="0">
                          <a:solidFill>
                            <a:schemeClr val="tx1"/>
                          </a:solidFill>
                          <a:latin typeface="+mn-lt"/>
                        </a:rPr>
                        <a:t>Elaborar el Informe Final del Inventario y suscribir cada uno de sus anexos </a:t>
                      </a:r>
                      <a:r>
                        <a:rPr lang="es-PE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sz="2400" b="1" dirty="0">
                        <a:solidFill>
                          <a:srgbClr val="FFFFFF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2" marR="91422" marT="68590" marB="6859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C6FE">
                        <a:alpha val="25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709" name="Título 1"/>
          <p:cNvSpPr txBox="1">
            <a:spLocks noGrp="1"/>
          </p:cNvSpPr>
          <p:nvPr>
            <p:ph type="title"/>
          </p:nvPr>
        </p:nvSpPr>
        <p:spPr>
          <a:xfrm>
            <a:off x="272082" y="124426"/>
            <a:ext cx="2643734" cy="669925"/>
          </a:xfrm>
          <a:solidFill>
            <a:srgbClr val="EC9EEE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FUNCIONES</a:t>
            </a:r>
          </a:p>
        </p:txBody>
      </p:sp>
      <p:pic>
        <p:nvPicPr>
          <p:cNvPr id="95" name="Imagen 94"/>
          <p:cNvPicPr/>
          <p:nvPr/>
        </p:nvPicPr>
        <p:blipFill rotWithShape="1">
          <a:blip r:embed="rId3"/>
          <a:srcRect l="15245" t="29875" r="41046" b="54434"/>
          <a:stretch/>
        </p:blipFill>
        <p:spPr bwMode="auto">
          <a:xfrm>
            <a:off x="3419873" y="260648"/>
            <a:ext cx="5526886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2686441" cy="504056"/>
          </a:xfrm>
          <a:solidFill>
            <a:srgbClr val="EC9EEE"/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700" b="1" dirty="0">
                <a:solidFill>
                  <a:schemeClr val="tx1"/>
                </a:solidFill>
              </a:rPr>
              <a:t>ACTA DE INICIO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50747" t="19915" r="19213" b="10078"/>
          <a:stretch/>
        </p:blipFill>
        <p:spPr bwMode="auto">
          <a:xfrm>
            <a:off x="251520" y="692696"/>
            <a:ext cx="4464497" cy="6165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7"/>
            <a:ext cx="1152128" cy="36003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upo 1"/>
          <p:cNvGrpSpPr/>
          <p:nvPr/>
        </p:nvGrpSpPr>
        <p:grpSpPr>
          <a:xfrm>
            <a:off x="4716018" y="699059"/>
            <a:ext cx="4320478" cy="6165305"/>
            <a:chOff x="4932040" y="1185337"/>
            <a:chExt cx="3960439" cy="5661248"/>
          </a:xfrm>
        </p:grpSpPr>
        <p:pic>
          <p:nvPicPr>
            <p:cNvPr id="6" name="Imagen 5"/>
            <p:cNvPicPr/>
            <p:nvPr/>
          </p:nvPicPr>
          <p:blipFill rotWithShape="1">
            <a:blip r:embed="rId5"/>
            <a:srcRect l="14935" t="18105" r="54854" b="10682"/>
            <a:stretch/>
          </p:blipFill>
          <p:spPr bwMode="auto">
            <a:xfrm>
              <a:off x="4932040" y="1185337"/>
              <a:ext cx="3960439" cy="56612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n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232318"/>
              <a:ext cx="936104" cy="36184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963580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 txBox="1">
            <a:spLocks noGrp="1"/>
          </p:cNvSpPr>
          <p:nvPr>
            <p:ph type="title"/>
          </p:nvPr>
        </p:nvSpPr>
        <p:spPr>
          <a:xfrm>
            <a:off x="197260" y="188640"/>
            <a:ext cx="4230724" cy="443136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400" dirty="0">
                <a:solidFill>
                  <a:schemeClr val="tx1"/>
                </a:solidFill>
              </a:rPr>
              <a:t>CRONOGRAMA DE ACTIVIDADES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444" t="25214" r="24401" b="20901"/>
          <a:stretch/>
        </p:blipFill>
        <p:spPr>
          <a:xfrm>
            <a:off x="197260" y="980728"/>
            <a:ext cx="8749480" cy="54932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n relacion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3940" r="15329" b="3828"/>
          <a:stretch>
            <a:fillRect/>
          </a:stretch>
        </p:blipFill>
        <p:spPr bwMode="auto">
          <a:xfrm rot="2742639">
            <a:off x="2978882" y="943988"/>
            <a:ext cx="11160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2 Rectángulo"/>
          <p:cNvSpPr/>
          <p:nvPr/>
        </p:nvSpPr>
        <p:spPr>
          <a:xfrm>
            <a:off x="2952217" y="123446"/>
            <a:ext cx="5544616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Herramientas de Trabajo</a:t>
            </a:r>
          </a:p>
        </p:txBody>
      </p:sp>
      <p:sp>
        <p:nvSpPr>
          <p:cNvPr id="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" y="1840606"/>
            <a:ext cx="5976938" cy="4530725"/>
          </a:xfrm>
        </p:spPr>
        <p:txBody>
          <a:bodyPr>
            <a:normAutofit fontScale="92500" lnSpcReduction="10000"/>
          </a:bodyPr>
          <a:lstStyle/>
          <a:p>
            <a:pPr marL="1257300"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Tableros</a:t>
            </a: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Lupa</a:t>
            </a: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Cámara Fotográfica</a:t>
            </a: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Catálogo</a:t>
            </a: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marL="2781300"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Wincha</a:t>
            </a: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endParaRPr lang="es-ES" sz="2400" dirty="0">
              <a:solidFill>
                <a:schemeClr val="tx1"/>
              </a:solidFill>
            </a:endParaRPr>
          </a:p>
          <a:p>
            <a:pPr marL="2066925" eaLnBrk="1" fontAlgn="auto" hangingPunct="1">
              <a:defRPr/>
            </a:pPr>
            <a:r>
              <a:rPr lang="es-ES" sz="2400" dirty="0">
                <a:solidFill>
                  <a:schemeClr val="tx1"/>
                </a:solidFill>
              </a:rPr>
              <a:t>Formato de Inventario</a:t>
            </a:r>
          </a:p>
          <a:p>
            <a:pPr eaLnBrk="1" fontAlgn="auto" hangingPunct="1">
              <a:defRPr/>
            </a:pPr>
            <a:endParaRPr lang="es-ES" sz="2400" dirty="0"/>
          </a:p>
          <a:p>
            <a:pPr eaLnBrk="1" fontAlgn="auto" hangingPunct="1">
              <a:defRPr/>
            </a:pPr>
            <a:endParaRPr lang="es-ES" sz="2400" dirty="0"/>
          </a:p>
        </p:txBody>
      </p:sp>
      <p:pic>
        <p:nvPicPr>
          <p:cNvPr id="31751" name="Picture 4" descr="Resultado de imagen para lup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898907" cy="84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6" descr="Resultado de imagen para camara fotografica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69" y="2494670"/>
            <a:ext cx="2232027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5910">
            <a:off x="2232475" y="3789922"/>
            <a:ext cx="74771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8" descr="Resultado de imagen para cinta metrica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8282" y="3861691"/>
            <a:ext cx="1842571" cy="129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0" descr="Resultado de imagen para utiles de escritorio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042380"/>
            <a:ext cx="2082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88" y="5329035"/>
            <a:ext cx="1819292" cy="130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75495" y="1586529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defRPr/>
            </a:pPr>
            <a:r>
              <a:rPr lang="es-ES" dirty="0" smtClean="0"/>
              <a:t>Útiles de Escritorio</a:t>
            </a:r>
            <a:endParaRPr lang="es-E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2 Rectángulo"/>
          <p:cNvSpPr/>
          <p:nvPr/>
        </p:nvSpPr>
        <p:spPr>
          <a:xfrm>
            <a:off x="411701" y="404664"/>
            <a:ext cx="5736295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CATALOGO DE BIENES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4" y="1772816"/>
            <a:ext cx="6153150" cy="433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2" descr="C:\Users\Usuario\Documents\My Screen Captures\catalogo.pdf - Adobe R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19941"/>
            <a:ext cx="119856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 descr="C:\Users\Usuario\Documents\My Screen Captures\catalogo.pdf - Adobe Reader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1077034"/>
            <a:ext cx="11176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 descr="C:\Users\Usuario\Documents\My Screen Captures\catalogo.pdf - Adobe Reader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025959"/>
            <a:ext cx="10223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 descr="C:\Users\Usuario\Documents\My Screen Captures\catalogo.pdf - Adobe Reader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86" y="3053372"/>
            <a:ext cx="11906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 descr="C:\Users\Usuario\Documents\My Screen Captures\catalogo.pdf - Adobe Reader_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9" y="5229200"/>
            <a:ext cx="11779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1 Rectángulo"/>
          <p:cNvSpPr/>
          <p:nvPr/>
        </p:nvSpPr>
        <p:spPr>
          <a:xfrm>
            <a:off x="7051578" y="455414"/>
            <a:ext cx="1448281" cy="403961"/>
          </a:xfrm>
          <a:prstGeom prst="rect">
            <a:avLst/>
          </a:prstGeom>
          <a:solidFill>
            <a:srgbClr val="EC9EEE"/>
          </a:solidFill>
        </p:spPr>
        <p:txBody>
          <a:bodyPr lIns="95253" tIns="47627" rIns="95253" bIns="47627">
            <a:spAutoFit/>
          </a:bodyPr>
          <a:lstStyle/>
          <a:p>
            <a:pPr eaLnBrk="1" hangingPunct="1">
              <a:defRPr/>
            </a:pPr>
            <a:r>
              <a:rPr lang="es-P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Mobiliario</a:t>
            </a:r>
          </a:p>
        </p:txBody>
      </p:sp>
      <p:sp>
        <p:nvSpPr>
          <p:cNvPr id="17" name="32 Rectángulo"/>
          <p:cNvSpPr/>
          <p:nvPr/>
        </p:nvSpPr>
        <p:spPr>
          <a:xfrm>
            <a:off x="7083425" y="2520824"/>
            <a:ext cx="1205464" cy="403961"/>
          </a:xfrm>
          <a:prstGeom prst="rect">
            <a:avLst/>
          </a:prstGeom>
          <a:solidFill>
            <a:srgbClr val="EC9EEE"/>
          </a:solidFill>
        </p:spPr>
        <p:txBody>
          <a:bodyPr wrap="none" lIns="95253" tIns="47627" rIns="95253" bIns="47627">
            <a:spAutoFit/>
          </a:bodyPr>
          <a:lstStyle/>
          <a:p>
            <a:pPr eaLnBrk="1" hangingPunct="1">
              <a:defRPr/>
            </a:pPr>
            <a:r>
              <a:rPr lang="es-P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Equipos</a:t>
            </a:r>
          </a:p>
        </p:txBody>
      </p:sp>
      <p:sp>
        <p:nvSpPr>
          <p:cNvPr id="18" name="33 Rectángulo"/>
          <p:cNvSpPr/>
          <p:nvPr/>
        </p:nvSpPr>
        <p:spPr>
          <a:xfrm>
            <a:off x="6660233" y="4236670"/>
            <a:ext cx="2016224" cy="711737"/>
          </a:xfrm>
          <a:prstGeom prst="rect">
            <a:avLst/>
          </a:prstGeom>
          <a:solidFill>
            <a:srgbClr val="EC9EEE"/>
          </a:solidFill>
        </p:spPr>
        <p:txBody>
          <a:bodyPr wrap="square"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P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Instrumentos </a:t>
            </a:r>
          </a:p>
          <a:p>
            <a:pPr algn="ctr" eaLnBrk="1" hangingPunct="1">
              <a:defRPr/>
            </a:pPr>
            <a:r>
              <a:rPr lang="es-P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Musicales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938" y="857250"/>
            <a:ext cx="9151938" cy="2987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5843" name="Google Shape;336;p39"/>
          <p:cNvSpPr>
            <a:spLocks noGrp="1"/>
          </p:cNvSpPr>
          <p:nvPr>
            <p:ph type="sldNum" sz="quarter" idx="12"/>
          </p:nvPr>
        </p:nvSpPr>
        <p:spPr>
          <a:xfrm>
            <a:off x="8529638" y="5607050"/>
            <a:ext cx="549275" cy="3937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4F5456-2BF5-4291-A656-E498AA1AD7E5}" type="slidenum">
              <a:rPr lang="es-PE" altLang="es-PE">
                <a:solidFill>
                  <a:srgbClr val="FFFFFF"/>
                </a:solidFill>
                <a:latin typeface="Muli"/>
                <a:cs typeface="Muli"/>
              </a:rPr>
              <a:pPr/>
              <a:t>17</a:t>
            </a:fld>
            <a:endParaRPr lang="es-PE" altLang="es-PE">
              <a:solidFill>
                <a:srgbClr val="FFFFFF"/>
              </a:solidFill>
              <a:latin typeface="Muli"/>
              <a:cs typeface="Muli"/>
            </a:endParaRPr>
          </a:p>
        </p:txBody>
      </p:sp>
      <p:pic>
        <p:nvPicPr>
          <p:cNvPr id="3584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44925"/>
            <a:ext cx="8878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22 CuadroTexto"/>
          <p:cNvSpPr txBox="1">
            <a:spLocks noChangeArrowheads="1"/>
          </p:cNvSpPr>
          <p:nvPr/>
        </p:nvSpPr>
        <p:spPr bwMode="auto">
          <a:xfrm>
            <a:off x="639763" y="1465263"/>
            <a:ext cx="19685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475"/>
              </a:lnSpc>
            </a:pPr>
            <a:r>
              <a:rPr lang="es-PE" altLang="es-PE" sz="1500" dirty="0">
                <a:solidFill>
                  <a:srgbClr val="323299"/>
                </a:solidFill>
              </a:rPr>
              <a:t>IMPRESORA LASER</a:t>
            </a:r>
          </a:p>
          <a:p>
            <a:pPr algn="ctr" eaLnBrk="1" hangingPunct="1">
              <a:lnSpc>
                <a:spcPts val="1475"/>
              </a:lnSpc>
            </a:pPr>
            <a:r>
              <a:rPr lang="es-PE" altLang="es-PE" sz="1500" b="1" dirty="0">
                <a:solidFill>
                  <a:srgbClr val="323299"/>
                </a:solidFill>
              </a:rPr>
              <a:t>BUENO</a:t>
            </a:r>
          </a:p>
        </p:txBody>
      </p:sp>
      <p:sp>
        <p:nvSpPr>
          <p:cNvPr id="35846" name="23 CuadroTexto"/>
          <p:cNvSpPr txBox="1">
            <a:spLocks noChangeArrowheads="1"/>
          </p:cNvSpPr>
          <p:nvPr/>
        </p:nvSpPr>
        <p:spPr bwMode="auto">
          <a:xfrm>
            <a:off x="3749675" y="1470025"/>
            <a:ext cx="25511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1475"/>
              </a:lnSpc>
            </a:pPr>
            <a:r>
              <a:rPr lang="es-PE" altLang="es-PE" sz="1500" dirty="0">
                <a:solidFill>
                  <a:srgbClr val="323299"/>
                </a:solidFill>
              </a:rPr>
              <a:t>CAMARA FOTOGRAFICA</a:t>
            </a:r>
          </a:p>
          <a:p>
            <a:pPr algn="just" eaLnBrk="1" hangingPunct="1">
              <a:lnSpc>
                <a:spcPts val="1475"/>
              </a:lnSpc>
            </a:pPr>
            <a:r>
              <a:rPr lang="es-PE" altLang="es-PE" sz="1500" dirty="0">
                <a:solidFill>
                  <a:srgbClr val="323299"/>
                </a:solidFill>
              </a:rPr>
              <a:t>              </a:t>
            </a:r>
            <a:r>
              <a:rPr lang="es-PE" altLang="es-PE" sz="1500" b="1" dirty="0">
                <a:solidFill>
                  <a:srgbClr val="323299"/>
                </a:solidFill>
              </a:rPr>
              <a:t>REGULAR</a:t>
            </a:r>
          </a:p>
        </p:txBody>
      </p:sp>
      <p:sp>
        <p:nvSpPr>
          <p:cNvPr id="35847" name="24 CuadroTexto"/>
          <p:cNvSpPr txBox="1">
            <a:spLocks noChangeArrowheads="1"/>
          </p:cNvSpPr>
          <p:nvPr/>
        </p:nvSpPr>
        <p:spPr bwMode="auto">
          <a:xfrm>
            <a:off x="6881813" y="1447800"/>
            <a:ext cx="2514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7627" rIns="95253" bIns="4762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1475"/>
              </a:lnSpc>
            </a:pPr>
            <a:r>
              <a:rPr lang="es-PE" altLang="es-PE" sz="1500">
                <a:solidFill>
                  <a:srgbClr val="323299"/>
                </a:solidFill>
              </a:rPr>
              <a:t>CAMARA FOTOGRAFICA</a:t>
            </a:r>
          </a:p>
          <a:p>
            <a:pPr algn="just" eaLnBrk="1" hangingPunct="1">
              <a:lnSpc>
                <a:spcPts val="1475"/>
              </a:lnSpc>
            </a:pPr>
            <a:r>
              <a:rPr lang="es-PE" altLang="es-PE" sz="1500">
                <a:solidFill>
                  <a:srgbClr val="323299"/>
                </a:solidFill>
              </a:rPr>
              <a:t>                </a:t>
            </a:r>
            <a:r>
              <a:rPr lang="es-PE" altLang="es-PE" sz="1500" b="1">
                <a:solidFill>
                  <a:srgbClr val="323299"/>
                </a:solidFill>
              </a:rPr>
              <a:t>MALO</a:t>
            </a:r>
          </a:p>
        </p:txBody>
      </p:sp>
      <p:pic>
        <p:nvPicPr>
          <p:cNvPr id="35848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960563"/>
            <a:ext cx="18573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 descr="Resultado de imagen para IMPRESORA LAS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b="14143"/>
          <a:stretch>
            <a:fillRect/>
          </a:stretch>
        </p:blipFill>
        <p:spPr bwMode="auto">
          <a:xfrm>
            <a:off x="639763" y="2060575"/>
            <a:ext cx="1735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4" descr="Resultado de imagen para CAMARA FOTOGRAFICA REGUL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6438" r="4765" b="13239"/>
          <a:stretch>
            <a:fillRect/>
          </a:stretch>
        </p:blipFill>
        <p:spPr bwMode="auto">
          <a:xfrm>
            <a:off x="3781425" y="1989138"/>
            <a:ext cx="1982788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2 Rectángulo"/>
          <p:cNvSpPr/>
          <p:nvPr/>
        </p:nvSpPr>
        <p:spPr>
          <a:xfrm>
            <a:off x="-7615" y="188640"/>
            <a:ext cx="5736295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VALORIZACION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ítulo 1"/>
          <p:cNvSpPr txBox="1">
            <a:spLocks noGrp="1"/>
          </p:cNvSpPr>
          <p:nvPr>
            <p:ph type="title"/>
          </p:nvPr>
        </p:nvSpPr>
        <p:spPr>
          <a:xfrm>
            <a:off x="1190624" y="116632"/>
            <a:ext cx="6762750" cy="671513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000" dirty="0">
                <a:solidFill>
                  <a:schemeClr val="tx1"/>
                </a:solidFill>
              </a:rPr>
              <a:t>FORMATO DE INVENTARIO FISICO DE BIENES </a:t>
            </a:r>
            <a:r>
              <a:rPr lang="es-PE" altLang="es-PE" sz="2000" dirty="0" smtClean="0">
                <a:solidFill>
                  <a:schemeClr val="tx1"/>
                </a:solidFill>
              </a:rPr>
              <a:t>MUEBLES ACTUALIZADO 2023</a:t>
            </a:r>
            <a:endParaRPr lang="es-PE" altLang="es-PE" sz="2000" dirty="0">
              <a:solidFill>
                <a:schemeClr val="tx1"/>
              </a:solidFill>
            </a:endParaRPr>
          </a:p>
        </p:txBody>
      </p:sp>
      <p:sp>
        <p:nvSpPr>
          <p:cNvPr id="37892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84D2C-B989-490D-AC44-0C19E3F0FB3E}" type="slidenum">
              <a:rPr lang="es-PE" altLang="es-PE" smtClean="0">
                <a:solidFill>
                  <a:srgbClr val="00B2FF"/>
                </a:solidFill>
                <a:latin typeface="Muli"/>
                <a:cs typeface="Muli"/>
              </a:rPr>
              <a:pPr/>
              <a:t>18</a:t>
            </a:fld>
            <a:endParaRPr lang="es-PE" altLang="es-PE" dirty="0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3840" t="18863" r="11195" b="8557"/>
          <a:stretch/>
        </p:blipFill>
        <p:spPr bwMode="auto">
          <a:xfrm>
            <a:off x="735396" y="1338961"/>
            <a:ext cx="7673206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444208" y="1790070"/>
            <a:ext cx="7200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800" b="1" dirty="0" smtClean="0"/>
              <a:t>2023</a:t>
            </a:r>
            <a:endParaRPr lang="en-US" sz="800" b="1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32" y="1428223"/>
            <a:ext cx="761249" cy="3618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07" y="1938185"/>
            <a:ext cx="1872208" cy="648073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>
            <a:off x="1547664" y="2560623"/>
            <a:ext cx="1368152" cy="1022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3728084" y="2286862"/>
            <a:ext cx="144015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EF88-0778-4B7C-AE37-366301C560F6}" type="slidenum">
              <a:rPr lang="es-PE" altLang="es-PE" smtClean="0"/>
              <a:pPr/>
              <a:t>19</a:t>
            </a:fld>
            <a:endParaRPr lang="es-PE" alt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2" y="2349438"/>
            <a:ext cx="7873317" cy="367240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115616" y="764705"/>
            <a:ext cx="6762750" cy="720080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000" kern="0" dirty="0" smtClean="0">
                <a:solidFill>
                  <a:schemeClr val="tx1"/>
                </a:solidFill>
              </a:rPr>
              <a:t>STICKER CODIGO DE BARRA ENVIADO A IIEE - ETIQUETAR</a:t>
            </a:r>
            <a:endParaRPr lang="es-PE" altLang="es-PE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3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4104456" cy="57606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3000" dirty="0">
                <a:solidFill>
                  <a:schemeClr val="tx1"/>
                </a:solidFill>
                <a:latin typeface="Arial Black" panose="020B0A04020102020204" pitchFamily="34" charset="0"/>
              </a:rPr>
              <a:t>BASE LEGAL</a:t>
            </a:r>
          </a:p>
        </p:txBody>
      </p:sp>
      <p:sp>
        <p:nvSpPr>
          <p:cNvPr id="10" name="18 Rectángulo"/>
          <p:cNvSpPr/>
          <p:nvPr/>
        </p:nvSpPr>
        <p:spPr>
          <a:xfrm>
            <a:off x="395536" y="3220050"/>
            <a:ext cx="8272463" cy="760982"/>
          </a:xfrm>
          <a:prstGeom prst="rect">
            <a:avLst/>
          </a:prstGeom>
        </p:spPr>
        <p:txBody>
          <a:bodyPr wrap="square" lIns="95253" tIns="47627" rIns="95253" bIns="47627" anchor="ctr">
            <a:spAutoFit/>
          </a:bodyPr>
          <a:lstStyle/>
          <a:p>
            <a:pPr marL="28575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r>
              <a:rPr lang="es-PE" cap="all" dirty="0">
                <a:solidFill>
                  <a:srgbClr val="8A0000"/>
                </a:solidFill>
                <a:latin typeface="Verdana"/>
              </a:rPr>
              <a:t>Resolución N° 158-97/SBN, </a:t>
            </a:r>
            <a:r>
              <a:rPr lang="es-PE" cap="all" dirty="0">
                <a:latin typeface="Verdana"/>
              </a:rPr>
              <a:t>que aprobó el Catálogo Nacional de Bienes Muebles del Estado</a:t>
            </a:r>
          </a:p>
        </p:txBody>
      </p:sp>
      <p:sp>
        <p:nvSpPr>
          <p:cNvPr id="13" name="24 Rectángulo"/>
          <p:cNvSpPr/>
          <p:nvPr/>
        </p:nvSpPr>
        <p:spPr>
          <a:xfrm>
            <a:off x="395536" y="3918525"/>
            <a:ext cx="8272463" cy="1425779"/>
          </a:xfrm>
          <a:prstGeom prst="rect">
            <a:avLst/>
          </a:prstGeom>
        </p:spPr>
        <p:txBody>
          <a:bodyPr wrap="square" lIns="95253" tIns="47627" rIns="95253" bIns="47627" anchor="ctr">
            <a:spAutoFit/>
          </a:bodyPr>
          <a:lstStyle/>
          <a:p>
            <a:pPr marL="28575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r>
              <a:rPr lang="es-PE" cap="all" dirty="0">
                <a:solidFill>
                  <a:srgbClr val="8A0000"/>
                </a:solidFill>
                <a:latin typeface="Verdana"/>
              </a:rPr>
              <a:t>DIRECTIVA 005-2016-EF/51.01; “</a:t>
            </a:r>
            <a:r>
              <a:rPr lang="es-PE" cap="all" dirty="0">
                <a:latin typeface="Verdana"/>
              </a:rPr>
              <a:t>METODOLOGÍA PARA EL RECONOCIMIENTO, MEDICIÓN, REGISTRO Y PRESENTACIÓN DE LOS ELEMENTOS DE PROPIEDADES, PLANTA Y EQUIPO DE LAS ENTIDADES GUBERNAMENTALES”</a:t>
            </a:r>
          </a:p>
        </p:txBody>
      </p:sp>
      <p:sp>
        <p:nvSpPr>
          <p:cNvPr id="14" name="25 Rectángulo"/>
          <p:cNvSpPr/>
          <p:nvPr/>
        </p:nvSpPr>
        <p:spPr>
          <a:xfrm>
            <a:off x="395536" y="5317737"/>
            <a:ext cx="8272463" cy="889222"/>
          </a:xfrm>
          <a:prstGeom prst="rect">
            <a:avLst/>
          </a:prstGeom>
        </p:spPr>
        <p:txBody>
          <a:bodyPr wrap="square" lIns="95253" tIns="47627" rIns="95253" bIns="47627" anchor="ctr">
            <a:spAutoFit/>
          </a:bodyPr>
          <a:lstStyle/>
          <a:p>
            <a:pPr marL="28575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r>
              <a:rPr lang="es-PE" cap="all" dirty="0">
                <a:latin typeface="Verdana"/>
              </a:rPr>
              <a:t>Directiva Nº </a:t>
            </a:r>
            <a:r>
              <a:rPr lang="es-PE" cap="all" dirty="0" smtClean="0">
                <a:latin typeface="Verdana"/>
              </a:rPr>
              <a:t>075-2008-UCP-OAD-DRSET/GOB.REG.TACNA</a:t>
            </a:r>
          </a:p>
          <a:p>
            <a:pPr marL="28575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r>
              <a:rPr lang="es-PE" cap="all" dirty="0" smtClean="0">
                <a:latin typeface="Verdana"/>
              </a:rPr>
              <a:t>OFICIO MULTIPLE N° </a:t>
            </a:r>
            <a:r>
              <a:rPr lang="es-PE" cap="all" dirty="0" smtClean="0">
                <a:latin typeface="Verdana"/>
              </a:rPr>
              <a:t>143-2023-uCP-OAD-DRET/GOB.REG</a:t>
            </a:r>
            <a:r>
              <a:rPr lang="es-PE" cap="all" dirty="0" smtClean="0">
                <a:latin typeface="Verdana"/>
              </a:rPr>
              <a:t>. TACNA </a:t>
            </a:r>
            <a:endParaRPr lang="es-PE" cap="all" dirty="0">
              <a:latin typeface="Verdana"/>
            </a:endParaRPr>
          </a:p>
        </p:txBody>
      </p:sp>
      <p:sp>
        <p:nvSpPr>
          <p:cNvPr id="9" name="20 Rectángulo"/>
          <p:cNvSpPr txBox="1">
            <a:spLocks/>
          </p:cNvSpPr>
          <p:nvPr/>
        </p:nvSpPr>
        <p:spPr bwMode="auto">
          <a:xfrm>
            <a:off x="395537" y="980728"/>
            <a:ext cx="8352928" cy="92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53" tIns="47627" rIns="95253" bIns="47627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ClrTx/>
              <a:buFont typeface="Wingdings" panose="05000000000000000000" pitchFamily="2" charset="2"/>
              <a:buChar char="ü"/>
            </a:pPr>
            <a:r>
              <a:rPr lang="es-PE" altLang="es-PE" sz="1800" dirty="0">
                <a:solidFill>
                  <a:srgbClr val="8A0000"/>
                </a:solidFill>
                <a:latin typeface="Verdana" panose="020B0604030504040204" pitchFamily="34" charset="0"/>
              </a:rPr>
              <a:t>DECRETO LEGISLATIVO </a:t>
            </a:r>
            <a:r>
              <a:rPr lang="es-PE" altLang="es-PE" sz="1800" dirty="0" smtClean="0">
                <a:solidFill>
                  <a:srgbClr val="8A0000"/>
                </a:solidFill>
                <a:latin typeface="Verdana" panose="020B0604030504040204" pitchFamily="34" charset="0"/>
              </a:rPr>
              <a:t>1439 </a:t>
            </a:r>
            <a:r>
              <a:rPr lang="es-PE" altLang="es-PE" sz="1800" dirty="0" smtClean="0">
                <a:solidFill>
                  <a:schemeClr val="tx1"/>
                </a:solidFill>
                <a:latin typeface="Verdana" panose="020B0604030504040204" pitchFamily="34" charset="0"/>
              </a:rPr>
              <a:t>LEY </a:t>
            </a:r>
            <a:r>
              <a:rPr lang="es-PE" altLang="es-PE" sz="1800" dirty="0">
                <a:solidFill>
                  <a:schemeClr val="tx1"/>
                </a:solidFill>
                <a:latin typeface="Verdana" panose="020B0604030504040204" pitchFamily="34" charset="0"/>
              </a:rPr>
              <a:t>DEL SISTEMA NACIONAL DE ABASTECIMIENTO</a:t>
            </a:r>
            <a:r>
              <a:rPr lang="es-PE" altLang="es-PE" sz="1800" dirty="0">
                <a:solidFill>
                  <a:srgbClr val="8A0000"/>
                </a:solidFill>
                <a:latin typeface="Verdana" panose="020B0604030504040204" pitchFamily="34" charset="0"/>
              </a:rPr>
              <a:t> Y SU REGLAMENTO DS 217-2019</a:t>
            </a:r>
            <a:endParaRPr lang="es-PE" altLang="es-PE" sz="1800" dirty="0">
              <a:latin typeface="Verdana" panose="020B0604030504040204" pitchFamily="34" charset="0"/>
            </a:endParaRPr>
          </a:p>
          <a:p>
            <a:pPr marL="285750" indent="-285750" algn="just" eaLnBrk="1" hangingPunct="1">
              <a:buClrTx/>
              <a:buFont typeface="Wingdings" panose="05000000000000000000" pitchFamily="2" charset="2"/>
              <a:buChar char="ü"/>
            </a:pPr>
            <a:endParaRPr lang="es-PE" altLang="es-PE" sz="1800" dirty="0">
              <a:latin typeface="Verdana" panose="020B0604030504040204" pitchFamily="34" charset="0"/>
            </a:endParaRPr>
          </a:p>
        </p:txBody>
      </p:sp>
      <p:sp>
        <p:nvSpPr>
          <p:cNvPr id="15" name="18 Rectángulo"/>
          <p:cNvSpPr/>
          <p:nvPr/>
        </p:nvSpPr>
        <p:spPr>
          <a:xfrm>
            <a:off x="395536" y="1717708"/>
            <a:ext cx="8272463" cy="1886418"/>
          </a:xfrm>
          <a:prstGeom prst="rect">
            <a:avLst/>
          </a:prstGeom>
        </p:spPr>
        <p:txBody>
          <a:bodyPr wrap="square" lIns="95253" tIns="47627" rIns="95253" bIns="47627" anchor="ctr">
            <a:spAutoFit/>
          </a:bodyPr>
          <a:lstStyle/>
          <a:p>
            <a:pPr marL="285750" lvl="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r>
              <a:rPr lang="es-ES" i="1" dirty="0" smtClean="0"/>
              <a:t>DIRECTIVA N° 006-2021-EF/54.01” </a:t>
            </a:r>
            <a:r>
              <a:rPr lang="es-ES" b="1" i="1" dirty="0" smtClean="0"/>
              <a:t>DIRECTIVA PARA LA GESTIÓN DE BIENES MUEBLES PATRIMONIALES EN EL MARCO DEL SISTEMA NACIONAL DE ABASTECIMIENTO</a:t>
            </a:r>
            <a:r>
              <a:rPr lang="es-ES" i="1" dirty="0" smtClean="0"/>
              <a:t>”, APROBADA CON RESOLUCIÓN DIRECTORAL N° 0015-2021-EF/54.01</a:t>
            </a:r>
            <a:endParaRPr lang="en-US" dirty="0" smtClean="0"/>
          </a:p>
          <a:p>
            <a:pPr marL="285750" indent="-285750" algn="just" eaLnBrk="1" hangingPunct="1">
              <a:lnSpc>
                <a:spcPct val="120000"/>
              </a:lnSpc>
              <a:spcBef>
                <a:spcPts val="1000"/>
              </a:spcBef>
              <a:buSzPct val="160000"/>
              <a:buFont typeface="Wingdings" panose="05000000000000000000" pitchFamily="2" charset="2"/>
              <a:buChar char="ü"/>
              <a:defRPr/>
            </a:pPr>
            <a:endParaRPr lang="es-PE" cap="all" dirty="0">
              <a:latin typeface="Verdan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/>
          <p:nvPr/>
        </p:nvPicPr>
        <p:blipFill rotWithShape="1">
          <a:blip r:embed="rId2"/>
          <a:srcRect l="16822" t="11783" r="34918" b="32930"/>
          <a:stretch/>
        </p:blipFill>
        <p:spPr bwMode="auto">
          <a:xfrm>
            <a:off x="579438" y="1074738"/>
            <a:ext cx="2800350" cy="1804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962" name="Título 1"/>
          <p:cNvSpPr txBox="1">
            <a:spLocks noGrp="1"/>
          </p:cNvSpPr>
          <p:nvPr>
            <p:ph type="title"/>
          </p:nvPr>
        </p:nvSpPr>
        <p:spPr>
          <a:xfrm>
            <a:off x="598696" y="328774"/>
            <a:ext cx="6347714" cy="465138"/>
          </a:xfrm>
          <a:solidFill>
            <a:srgbClr val="EC9EEE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400" dirty="0">
                <a:solidFill>
                  <a:schemeClr val="tx1"/>
                </a:solidFill>
              </a:rPr>
              <a:t>LLENADO DE </a:t>
            </a:r>
            <a:r>
              <a:rPr lang="es-PE" altLang="es-PE" sz="2400" dirty="0" smtClean="0">
                <a:solidFill>
                  <a:schemeClr val="tx1"/>
                </a:solidFill>
              </a:rPr>
              <a:t>FORMATO - ACTUALIZADO </a:t>
            </a:r>
            <a:endParaRPr lang="es-PE" altLang="es-PE" sz="2400" dirty="0">
              <a:solidFill>
                <a:schemeClr val="tx1"/>
              </a:solidFill>
            </a:endParaRPr>
          </a:p>
        </p:txBody>
      </p:sp>
      <p:sp>
        <p:nvSpPr>
          <p:cNvPr id="4096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20384-8A52-4338-92E6-35B19AE1803B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20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92080" y="1211060"/>
            <a:ext cx="3600400" cy="765695"/>
          </a:xfrm>
          <a:prstGeom prst="rect">
            <a:avLst/>
          </a:prstGeom>
        </p:spPr>
        <p:txBody>
          <a:bodyPr lIns="95253" tIns="47627" rIns="95253" bIns="47627" anchor="ctr">
            <a:normAutofit fontScale="97500"/>
          </a:bodyPr>
          <a:lstStyle>
            <a:lvl1pPr algn="ctr" defTabSz="95253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PE" sz="1800" dirty="0" smtClean="0"/>
              <a:t>Bien Patrimonial sin </a:t>
            </a:r>
            <a:r>
              <a:rPr lang="es-PE" sz="1800" dirty="0" err="1" smtClean="0"/>
              <a:t>Codigo</a:t>
            </a:r>
            <a:r>
              <a:rPr lang="es-PE" sz="1800" dirty="0" smtClean="0"/>
              <a:t> barra – 8 dígitos catalogo</a:t>
            </a:r>
            <a:endParaRPr lang="es-PE" sz="1800" dirty="0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20586"/>
              </p:ext>
            </p:extLst>
          </p:nvPr>
        </p:nvGraphicFramePr>
        <p:xfrm>
          <a:off x="904118" y="3389471"/>
          <a:ext cx="2755900" cy="2821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584">
                  <a:extLst>
                    <a:ext uri="{9D8B030D-6E8A-4147-A177-3AD203B41FA5}">
                      <a16:colId xmlns:a16="http://schemas.microsoft.com/office/drawing/2014/main" val="3437702487"/>
                    </a:ext>
                  </a:extLst>
                </a:gridCol>
                <a:gridCol w="751609">
                  <a:extLst>
                    <a:ext uri="{9D8B030D-6E8A-4147-A177-3AD203B41FA5}">
                      <a16:colId xmlns:a16="http://schemas.microsoft.com/office/drawing/2014/main" val="2494388335"/>
                    </a:ext>
                  </a:extLst>
                </a:gridCol>
                <a:gridCol w="1382707">
                  <a:extLst>
                    <a:ext uri="{9D8B030D-6E8A-4147-A177-3AD203B41FA5}">
                      <a16:colId xmlns:a16="http://schemas.microsoft.com/office/drawing/2014/main" val="256334808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COLUMNA LLENAR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             EQUIPO DE COMPUTO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52066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       TALLERES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51405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30211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7854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Nº ITEM INV.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Nº CODIGO INV.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CODIGO PATRIMONIAL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018638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740881870279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700534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46220050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4320829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9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672254910007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9439122"/>
                  </a:ext>
                </a:extLst>
              </a:tr>
            </a:tbl>
          </a:graphicData>
        </a:graphic>
      </p:graphicFrame>
      <p:cxnSp>
        <p:nvCxnSpPr>
          <p:cNvPr id="8" name="14 Conector recto de flecha"/>
          <p:cNvCxnSpPr/>
          <p:nvPr/>
        </p:nvCxnSpPr>
        <p:spPr>
          <a:xfrm flipH="1" flipV="1">
            <a:off x="2282068" y="1976755"/>
            <a:ext cx="561740" cy="30187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68" y="2147685"/>
            <a:ext cx="3926520" cy="433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14 Conector recto de flecha"/>
          <p:cNvCxnSpPr/>
          <p:nvPr/>
        </p:nvCxnSpPr>
        <p:spPr>
          <a:xfrm>
            <a:off x="3379788" y="5589240"/>
            <a:ext cx="1789371" cy="206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EF88-0778-4B7C-AE37-366301C560F6}" type="slidenum">
              <a:rPr lang="es-PE" altLang="es-PE" smtClean="0"/>
              <a:pPr/>
              <a:t>21</a:t>
            </a:fld>
            <a:endParaRPr lang="es-PE" alt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49187"/>
            <a:ext cx="4045843" cy="2664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6373" y="1268760"/>
            <a:ext cx="4028074" cy="26642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3" y="4028282"/>
            <a:ext cx="4023600" cy="24970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99" y="4043059"/>
            <a:ext cx="4036747" cy="248228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273762" y="403225"/>
            <a:ext cx="8690725" cy="671513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400" kern="0" dirty="0" smtClean="0">
                <a:solidFill>
                  <a:schemeClr val="tx1"/>
                </a:solidFill>
              </a:rPr>
              <a:t>BIENES MUEBLES NO ENCONTRADOS INVENTARIOS </a:t>
            </a:r>
            <a:endParaRPr lang="es-PE" altLang="es-P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659160"/>
          </a:xfrm>
          <a:solidFill>
            <a:srgbClr val="EC9EEE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chemeClr val="tx1"/>
                </a:solidFill>
              </a:rPr>
              <a:t>RECONOCIMIENTO DE BIENES</a:t>
            </a:r>
          </a:p>
        </p:txBody>
      </p:sp>
      <p:sp>
        <p:nvSpPr>
          <p:cNvPr id="38915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74A901-4DD4-4FA5-93B9-7C3C164B685B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22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3891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15405" r="9464" b="3453"/>
          <a:stretch>
            <a:fillRect/>
          </a:stretch>
        </p:blipFill>
        <p:spPr bwMode="auto">
          <a:xfrm>
            <a:off x="1208088" y="2060575"/>
            <a:ext cx="34210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2" t="24164" r="1482" b="9325"/>
          <a:stretch>
            <a:fillRect/>
          </a:stretch>
        </p:blipFill>
        <p:spPr bwMode="auto">
          <a:xfrm>
            <a:off x="4953000" y="2039938"/>
            <a:ext cx="3030538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 txBox="1">
            <a:spLocks noGrp="1"/>
          </p:cNvSpPr>
          <p:nvPr>
            <p:ph type="title"/>
          </p:nvPr>
        </p:nvSpPr>
        <p:spPr>
          <a:xfrm>
            <a:off x="576307" y="476672"/>
            <a:ext cx="6347714" cy="686462"/>
          </a:xfrm>
          <a:solidFill>
            <a:srgbClr val="EC9EEE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chemeClr val="tx1"/>
                </a:solidFill>
              </a:rPr>
              <a:t>RECONOCIMIENTO DE BIENES</a:t>
            </a:r>
          </a:p>
        </p:txBody>
      </p:sp>
      <p:sp>
        <p:nvSpPr>
          <p:cNvPr id="39939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8F168E-1B38-41AD-95AA-2F5B7412A3DC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23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39940" name="Picture 2" descr="C:\Users\Usuario\Documents\My Screen Captures\descripciones.pdf - Adobe R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590675"/>
            <a:ext cx="28924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C:\Users\Usuario\Documents\My Screen Captures\descripciones.pdf - Adobe Read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590675"/>
            <a:ext cx="28448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 descr="C:\Users\Usuario\Documents\My Screen Captures\descripciones.pdf - Adobe Reader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590675"/>
            <a:ext cx="29051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 txBox="1">
            <a:spLocks noGrp="1"/>
          </p:cNvSpPr>
          <p:nvPr>
            <p:ph type="title"/>
          </p:nvPr>
        </p:nvSpPr>
        <p:spPr>
          <a:xfrm>
            <a:off x="261049" y="282487"/>
            <a:ext cx="4670991" cy="635662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chemeClr val="tx1"/>
                </a:solidFill>
              </a:rPr>
              <a:t>LLENADO DE FORMATOS </a:t>
            </a:r>
            <a:endParaRPr lang="es-PE" altLang="es-PE" dirty="0"/>
          </a:p>
        </p:txBody>
      </p:sp>
      <p:sp>
        <p:nvSpPr>
          <p:cNvPr id="41987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617077-BBF7-4DA8-84F2-C9D48DBE191A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24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graphicFrame>
        <p:nvGraphicFramePr>
          <p:cNvPr id="16" name="12 Tabla"/>
          <p:cNvGraphicFramePr>
            <a:graphicFrameLocks noGrp="1"/>
          </p:cNvGraphicFramePr>
          <p:nvPr/>
        </p:nvGraphicFramePr>
        <p:xfrm>
          <a:off x="776536" y="2432536"/>
          <a:ext cx="6480720" cy="26111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09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PE" sz="1700" b="1" dirty="0"/>
                        <a:t>DOCUMENTOS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17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17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700" b="1" dirty="0"/>
                        <a:t>FECHA DE INGRESO (3)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/>
                        <a:t>DOCUMENTO DE INGRESO</a:t>
                      </a:r>
                    </a:p>
                    <a:p>
                      <a:pPr algn="ctr"/>
                      <a:r>
                        <a:rPr lang="es-PE" sz="1600" b="1" dirty="0"/>
                        <a:t> (4)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/>
                        <a:t>FORMA DE INGRESO</a:t>
                      </a:r>
                    </a:p>
                    <a:p>
                      <a:pPr algn="ctr"/>
                      <a:r>
                        <a:rPr lang="es-PE" sz="1600" b="1" dirty="0"/>
                        <a:t> (5)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sz="1700" b="0" dirty="0"/>
                        <a:t>15/05/11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dirty="0"/>
                        <a:t>Acta de Entrega y Recepción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dirty="0"/>
                        <a:t>Donación (SUNAT)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sz="17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sz="17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7" name="13 Conector recto de flecha"/>
          <p:cNvCxnSpPr/>
          <p:nvPr/>
        </p:nvCxnSpPr>
        <p:spPr>
          <a:xfrm flipV="1">
            <a:off x="1116013" y="4149725"/>
            <a:ext cx="452437" cy="10429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990" name="1 Título"/>
          <p:cNvSpPr txBox="1">
            <a:spLocks/>
          </p:cNvSpPr>
          <p:nvPr/>
        </p:nvSpPr>
        <p:spPr bwMode="auto">
          <a:xfrm>
            <a:off x="298450" y="5354638"/>
            <a:ext cx="28082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3" tIns="47627" rIns="95253" bIns="47627" anchor="ctr"/>
          <a:lstStyle>
            <a:lvl1pPr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/>
              <a:t>Determinar día, año y mes de ingreso / en el caso de desconocimiento se debe establecer un año Aproximado</a:t>
            </a:r>
          </a:p>
        </p:txBody>
      </p:sp>
      <p:sp>
        <p:nvSpPr>
          <p:cNvPr id="41991" name="1 Título"/>
          <p:cNvSpPr txBox="1">
            <a:spLocks/>
          </p:cNvSpPr>
          <p:nvPr/>
        </p:nvSpPr>
        <p:spPr bwMode="auto">
          <a:xfrm>
            <a:off x="2936875" y="1412875"/>
            <a:ext cx="28082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3" tIns="47627" rIns="95253" bIns="47627" anchor="ctr"/>
          <a:lstStyle>
            <a:lvl1pPr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/>
              <a:t>Documento con el cual se Recepcionó los Bienes patrimoniales:</a:t>
            </a:r>
          </a:p>
        </p:txBody>
      </p:sp>
      <p:cxnSp>
        <p:nvCxnSpPr>
          <p:cNvPr id="20" name="16 Conector recto de flecha"/>
          <p:cNvCxnSpPr/>
          <p:nvPr/>
        </p:nvCxnSpPr>
        <p:spPr>
          <a:xfrm flipH="1">
            <a:off x="2862263" y="2276475"/>
            <a:ext cx="431800" cy="1439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17 Conector recto de flecha"/>
          <p:cNvCxnSpPr/>
          <p:nvPr/>
        </p:nvCxnSpPr>
        <p:spPr>
          <a:xfrm flipV="1">
            <a:off x="5292725" y="4076700"/>
            <a:ext cx="452438" cy="1081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994" name="1 Título"/>
          <p:cNvSpPr txBox="1">
            <a:spLocks/>
          </p:cNvSpPr>
          <p:nvPr/>
        </p:nvSpPr>
        <p:spPr bwMode="auto">
          <a:xfrm>
            <a:off x="3621390" y="5325292"/>
            <a:ext cx="280828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3" tIns="47627" rIns="95253" bIns="47627" anchor="ctr"/>
          <a:lstStyle>
            <a:lvl1pPr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dirty="0"/>
              <a:t>Denominar la Forma de Ingreso del Bien y ESPECIFICAR LA ENTIDAD</a:t>
            </a:r>
          </a:p>
        </p:txBody>
      </p:sp>
      <p:sp>
        <p:nvSpPr>
          <p:cNvPr id="41995" name="1 Título"/>
          <p:cNvSpPr txBox="1">
            <a:spLocks/>
          </p:cNvSpPr>
          <p:nvPr/>
        </p:nvSpPr>
        <p:spPr bwMode="auto">
          <a:xfrm>
            <a:off x="6573838" y="1422400"/>
            <a:ext cx="28082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3" tIns="47627" rIns="95253" bIns="47627" anchor="ctr"/>
          <a:lstStyle>
            <a:lvl1pPr marL="342900" indent="-3429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s-PE" altLang="es-PE" sz="1200"/>
              <a:t>Acta de Entrega y recepción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/>
              <a:t>Factura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/>
              <a:t>Boleta de Venta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/>
              <a:t>Recibo por Honorarios</a:t>
            </a:r>
          </a:p>
        </p:txBody>
      </p:sp>
      <p:sp>
        <p:nvSpPr>
          <p:cNvPr id="24" name="6 Flecha derecha"/>
          <p:cNvSpPr/>
          <p:nvPr/>
        </p:nvSpPr>
        <p:spPr>
          <a:xfrm>
            <a:off x="5835650" y="1692275"/>
            <a:ext cx="466725" cy="396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21 Flecha derecha"/>
          <p:cNvSpPr/>
          <p:nvPr/>
        </p:nvSpPr>
        <p:spPr>
          <a:xfrm>
            <a:off x="6194537" y="5635711"/>
            <a:ext cx="468312" cy="396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998" name="1 Título"/>
          <p:cNvSpPr txBox="1">
            <a:spLocks/>
          </p:cNvSpPr>
          <p:nvPr/>
        </p:nvSpPr>
        <p:spPr bwMode="auto">
          <a:xfrm>
            <a:off x="6921376" y="5635711"/>
            <a:ext cx="206247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3" tIns="47627" rIns="95253" bIns="47627" anchor="ctr"/>
          <a:lstStyle>
            <a:lvl1pPr marL="342900" indent="-3429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s-PE" altLang="es-PE" sz="1200" dirty="0"/>
              <a:t>Saneamiento de bienes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Permuta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Donación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Reposición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Fabricación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Adquisición Compra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Afectación en Uso</a:t>
            </a:r>
          </a:p>
          <a:p>
            <a:pPr eaLnBrk="1" hangingPunct="1">
              <a:buFontTx/>
              <a:buAutoNum type="alphaLcParenR"/>
            </a:pPr>
            <a:r>
              <a:rPr lang="es-PE" altLang="es-PE" sz="1200" dirty="0"/>
              <a:t>Cesión en uso</a:t>
            </a:r>
          </a:p>
          <a:p>
            <a:pPr eaLnBrk="1" hangingPunct="1">
              <a:buFontTx/>
              <a:buAutoNum type="alphaLcParenR"/>
            </a:pPr>
            <a:endParaRPr lang="es-PE" altLang="es-PE" sz="1200" dirty="0"/>
          </a:p>
          <a:p>
            <a:pPr eaLnBrk="1" hangingPunct="1">
              <a:buFontTx/>
              <a:buAutoNum type="alphaLcParenR"/>
            </a:pPr>
            <a:endParaRPr lang="es-PE" altLang="es-PE" sz="12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 txBox="1">
            <a:spLocks noGrp="1"/>
          </p:cNvSpPr>
          <p:nvPr>
            <p:ph type="title"/>
          </p:nvPr>
        </p:nvSpPr>
        <p:spPr>
          <a:xfrm>
            <a:off x="251520" y="260648"/>
            <a:ext cx="6347714" cy="587152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chemeClr val="tx1"/>
                </a:solidFill>
              </a:rPr>
              <a:t>LLENADO DE FORMATOS </a:t>
            </a:r>
            <a:endParaRPr lang="es-PE" altLang="es-PE" dirty="0"/>
          </a:p>
        </p:txBody>
      </p:sp>
      <p:sp>
        <p:nvSpPr>
          <p:cNvPr id="44035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9B33EE-32AD-496E-BD18-B5D3286F0CFA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25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931988"/>
            <a:ext cx="15890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03" y="1849748"/>
            <a:ext cx="189388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860550"/>
            <a:ext cx="20891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077071"/>
            <a:ext cx="1491108" cy="214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7" descr="http://www.tecom.mx/tienda/images/TECLADO%20LABTEC%20STANDARD%20PLUS%20PS2%20NEG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1844675"/>
            <a:ext cx="20129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/>
          <a:stretch>
            <a:fillRect/>
          </a:stretch>
        </p:blipFill>
        <p:spPr bwMode="auto">
          <a:xfrm>
            <a:off x="9525" y="4000500"/>
            <a:ext cx="75136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1190625" y="403225"/>
            <a:ext cx="6762750" cy="506413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solidFill>
                  <a:schemeClr val="tx1"/>
                </a:solidFill>
              </a:rPr>
              <a:t>PRESENTACION DE FORMATOS </a:t>
            </a:r>
            <a:endParaRPr lang="es-PE" altLang="es-PE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5924651" y="6041363"/>
            <a:ext cx="512638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26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9" y="1124744"/>
            <a:ext cx="7272808" cy="45107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181" t="6860" r="24401" b="9702"/>
          <a:stretch/>
        </p:blipFill>
        <p:spPr>
          <a:xfrm>
            <a:off x="320953" y="1445475"/>
            <a:ext cx="7259413" cy="43597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181" t="7000" r="24401" b="10198"/>
          <a:stretch/>
        </p:blipFill>
        <p:spPr>
          <a:xfrm>
            <a:off x="307559" y="1772816"/>
            <a:ext cx="7272807" cy="4389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181" t="7014" r="24401" b="9561"/>
          <a:stretch/>
        </p:blipFill>
        <p:spPr>
          <a:xfrm>
            <a:off x="320952" y="2132856"/>
            <a:ext cx="7272808" cy="41507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1181" t="6875" r="24423" b="9702"/>
          <a:stretch/>
        </p:blipFill>
        <p:spPr>
          <a:xfrm>
            <a:off x="340205" y="2420888"/>
            <a:ext cx="7266948" cy="4266908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7"/>
          <a:srcRect l="1480" t="16200" r="13326" b="5839"/>
          <a:stretch/>
        </p:blipFill>
        <p:spPr bwMode="auto">
          <a:xfrm>
            <a:off x="395536" y="2852936"/>
            <a:ext cx="7200799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564143" y="2710722"/>
            <a:ext cx="43204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700" dirty="0" smtClean="0"/>
              <a:t>2023</a:t>
            </a:r>
            <a:endParaRPr lang="en-US" sz="7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420127" y="3040223"/>
            <a:ext cx="43204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700" dirty="0" smtClean="0"/>
              <a:t>2023</a:t>
            </a:r>
            <a:endParaRPr lang="en-US" sz="700" dirty="0"/>
          </a:p>
        </p:txBody>
      </p:sp>
      <p:pic>
        <p:nvPicPr>
          <p:cNvPr id="14" name="Imagen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2" y="1143932"/>
            <a:ext cx="662687" cy="340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n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7" y="1496434"/>
            <a:ext cx="662687" cy="340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n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3" y="1805515"/>
            <a:ext cx="662687" cy="340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n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5" y="2125318"/>
            <a:ext cx="662687" cy="340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Imagen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8" y="2843361"/>
            <a:ext cx="662687" cy="340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Imagen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9" y="2413350"/>
            <a:ext cx="662687" cy="34085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467544" y="200993"/>
            <a:ext cx="5616624" cy="506413"/>
          </a:xfrm>
          <a:solidFill>
            <a:srgbClr val="EC9EEE"/>
          </a:solidFill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800" b="1" dirty="0" smtClean="0">
                <a:solidFill>
                  <a:schemeClr val="tx1"/>
                </a:solidFill>
              </a:rPr>
              <a:t>ANEXO 1 AL OFICIO MULTIPLE N° </a:t>
            </a:r>
            <a:endParaRPr lang="es-PE" altLang="es-PE" sz="2800" b="1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27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982" t="11250" r="27724" b="6517"/>
          <a:stretch/>
        </p:blipFill>
        <p:spPr>
          <a:xfrm>
            <a:off x="2472775" y="908720"/>
            <a:ext cx="461950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737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467544" y="142599"/>
            <a:ext cx="8352928" cy="792088"/>
          </a:xfrm>
          <a:solidFill>
            <a:srgbClr val="EC9EEE"/>
          </a:solidFill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400" b="1" dirty="0" smtClean="0">
                <a:solidFill>
                  <a:schemeClr val="tx1"/>
                </a:solidFill>
              </a:rPr>
              <a:t>ANEXO 1- C </a:t>
            </a:r>
            <a:br>
              <a:rPr lang="es-PE" altLang="es-PE" sz="2400" b="1" dirty="0" smtClean="0">
                <a:solidFill>
                  <a:schemeClr val="tx1"/>
                </a:solidFill>
              </a:rPr>
            </a:br>
            <a:r>
              <a:rPr lang="es-PE" altLang="es-PE" sz="2400" b="1" dirty="0" smtClean="0">
                <a:solidFill>
                  <a:schemeClr val="tx1"/>
                </a:solidFill>
              </a:rPr>
              <a:t>COMPROBANTE DE PAGO FEDATEADA</a:t>
            </a:r>
            <a:endParaRPr lang="es-PE" altLang="es-PE" sz="24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5628" t="14060" r="44321" b="6921"/>
          <a:stretch/>
        </p:blipFill>
        <p:spPr bwMode="auto">
          <a:xfrm>
            <a:off x="395536" y="1124744"/>
            <a:ext cx="5238115" cy="5661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81757"/>
            <a:ext cx="3186821" cy="36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7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251520" y="197032"/>
            <a:ext cx="8424936" cy="952873"/>
          </a:xfrm>
          <a:solidFill>
            <a:srgbClr val="EC9EEE"/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dirty="0" smtClean="0">
                <a:solidFill>
                  <a:schemeClr val="tx1"/>
                </a:solidFill>
              </a:rPr>
              <a:t>ANEXO 1- D </a:t>
            </a:r>
            <a:br>
              <a:rPr lang="es-PE" sz="2400" dirty="0" smtClean="0">
                <a:solidFill>
                  <a:schemeClr val="tx1"/>
                </a:solidFill>
              </a:rPr>
            </a:br>
            <a:r>
              <a:rPr lang="es-PE" sz="2400" dirty="0" smtClean="0">
                <a:solidFill>
                  <a:schemeClr val="tx1"/>
                </a:solidFill>
              </a:rPr>
              <a:t>BIENES </a:t>
            </a:r>
            <a:r>
              <a:rPr lang="es-PE" sz="2400" dirty="0">
                <a:solidFill>
                  <a:schemeClr val="tx1"/>
                </a:solidFill>
              </a:rPr>
              <a:t>RECIBIDOS CESION USO/AFECTACION </a:t>
            </a:r>
            <a:r>
              <a:rPr lang="es-PE" sz="2400" dirty="0" smtClean="0">
                <a:solidFill>
                  <a:schemeClr val="tx1"/>
                </a:solidFill>
              </a:rPr>
              <a:t>USO</a:t>
            </a:r>
            <a:endParaRPr lang="es-PE" sz="2400" dirty="0">
              <a:solidFill>
                <a:schemeClr val="tx1"/>
              </a:solidFill>
            </a:endParaRPr>
          </a:p>
        </p:txBody>
      </p:sp>
      <p:sp>
        <p:nvSpPr>
          <p:cNvPr id="55299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260F4F-49F8-48B4-A8E3-3FED016E3032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29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23723" t="12393" r="41911" b="5413"/>
          <a:stretch/>
        </p:blipFill>
        <p:spPr bwMode="auto">
          <a:xfrm>
            <a:off x="827584" y="1412776"/>
            <a:ext cx="5396260" cy="525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60514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ítulo 1"/>
          <p:cNvSpPr txBox="1">
            <a:spLocks noGrp="1"/>
          </p:cNvSpPr>
          <p:nvPr>
            <p:ph type="title"/>
          </p:nvPr>
        </p:nvSpPr>
        <p:spPr>
          <a:xfrm>
            <a:off x="179512" y="188641"/>
            <a:ext cx="8712968" cy="432048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200" b="1" dirty="0" smtClean="0">
                <a:solidFill>
                  <a:schemeClr val="tx1"/>
                </a:solidFill>
              </a:rPr>
              <a:t>OFICIO MULTIPLE N° 143-2023-UCP-OAD-DRET/GOB.REG.TACNA</a:t>
            </a:r>
            <a:r>
              <a:rPr lang="es-PE" altLang="es-PE" sz="2200" b="1" dirty="0">
                <a:solidFill>
                  <a:schemeClr val="tx1"/>
                </a:solidFill>
              </a:rPr>
              <a:t/>
            </a:r>
            <a:br>
              <a:rPr lang="es-PE" altLang="es-PE" sz="2200" b="1" dirty="0">
                <a:solidFill>
                  <a:schemeClr val="tx1"/>
                </a:solidFill>
              </a:rPr>
            </a:br>
            <a:endParaRPr lang="es-PE" altLang="es-PE" sz="2200" b="1" dirty="0">
              <a:solidFill>
                <a:schemeClr val="tx1"/>
              </a:solidFill>
            </a:endParaRPr>
          </a:p>
        </p:txBody>
      </p:sp>
      <p:sp>
        <p:nvSpPr>
          <p:cNvPr id="26626" name="Google Shape;237;p35"/>
          <p:cNvSpPr>
            <a:spLocks noGrp="1"/>
          </p:cNvSpPr>
          <p:nvPr>
            <p:ph type="sldNum" sz="quarter" idx="12"/>
          </p:nvPr>
        </p:nvSpPr>
        <p:spPr>
          <a:xfrm>
            <a:off x="8556625" y="5607050"/>
            <a:ext cx="549275" cy="3937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E2EBFF-C0FC-4EDD-A1EC-076F377961F6}" type="slidenum">
              <a:rPr lang="es-PE" altLang="es-PE">
                <a:solidFill>
                  <a:srgbClr val="FFFFFF"/>
                </a:solidFill>
                <a:latin typeface="Muli"/>
                <a:cs typeface="Muli"/>
              </a:rPr>
              <a:pPr/>
              <a:t>3</a:t>
            </a:fld>
            <a:endParaRPr lang="es-PE" altLang="es-PE">
              <a:solidFill>
                <a:srgbClr val="FFFFFF"/>
              </a:solidFill>
              <a:latin typeface="Muli"/>
              <a:cs typeface="Mul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0299" t="6105" r="27563" b="9937"/>
          <a:stretch/>
        </p:blipFill>
        <p:spPr>
          <a:xfrm>
            <a:off x="395536" y="654157"/>
            <a:ext cx="4824537" cy="597666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349079" y="2924944"/>
            <a:ext cx="3528392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ct val="0"/>
              </a:spcAft>
            </a:pPr>
            <a:r>
              <a:rPr lang="es-PE" altLang="es-PE" sz="2200" b="1" dirty="0" smtClean="0">
                <a:solidFill>
                  <a:schemeClr val="accent4">
                    <a:lumMod val="50000"/>
                  </a:schemeClr>
                </a:solidFill>
              </a:rPr>
              <a:t>Se encuentra en la página web de la DRET: </a:t>
            </a:r>
          </a:p>
          <a:p>
            <a:pPr algn="ctr" fontAlgn="auto"/>
            <a:r>
              <a:rPr lang="es-PE" altLang="es-PE" sz="2200" b="1" dirty="0">
                <a:solidFill>
                  <a:schemeClr val="accent4">
                    <a:lumMod val="50000"/>
                  </a:schemeClr>
                </a:solidFill>
              </a:rPr>
              <a:t>https://www.educaciontacna.edu.pe/web/enlace/ver/patrimonio</a:t>
            </a:r>
          </a:p>
          <a:p>
            <a:pPr algn="just" fontAlgn="auto">
              <a:spcAft>
                <a:spcPct val="0"/>
              </a:spcAft>
            </a:pPr>
            <a:r>
              <a:rPr lang="es-PE" altLang="es-PE" sz="2200" b="1" dirty="0" smtClean="0">
                <a:solidFill>
                  <a:schemeClr val="tx1"/>
                </a:solidFill>
              </a:rPr>
              <a:t> </a:t>
            </a:r>
            <a:endParaRPr lang="es-PE" altLang="es-PE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64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591" y="404664"/>
            <a:ext cx="7706817" cy="659160"/>
          </a:xfrm>
        </p:spPr>
        <p:txBody>
          <a:bodyPr/>
          <a:lstStyle/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ANEXO 1-E PROPUESTA PARA BAJA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EF88-0778-4B7C-AE37-366301C560F6}" type="slidenum">
              <a:rPr lang="es-PE" altLang="es-PE" smtClean="0"/>
              <a:pPr/>
              <a:t>30</a:t>
            </a:fld>
            <a:endParaRPr lang="es-PE" alt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6795"/>
            <a:ext cx="4392488" cy="41764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4713540" y="1586280"/>
            <a:ext cx="4250948" cy="40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1190625" y="332656"/>
            <a:ext cx="6762750" cy="506413"/>
          </a:xfrm>
          <a:solidFill>
            <a:srgbClr val="EC9EEE"/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700" b="1" dirty="0" smtClean="0">
                <a:solidFill>
                  <a:schemeClr val="tx1"/>
                </a:solidFill>
              </a:rPr>
              <a:t>CONTROL DE TABLETAS </a:t>
            </a:r>
            <a:endParaRPr lang="es-PE" altLang="es-PE" sz="2700" b="1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31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7200" t="15201" r="25898" b="3445"/>
          <a:stretch/>
        </p:blipFill>
        <p:spPr bwMode="auto">
          <a:xfrm>
            <a:off x="323528" y="1052736"/>
            <a:ext cx="8640960" cy="5419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0371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588224" y="5373216"/>
            <a:ext cx="1584325" cy="1223963"/>
          </a:xfrm>
          <a:prstGeom prst="rect">
            <a:avLst/>
          </a:prstGeom>
        </p:spPr>
        <p:txBody>
          <a:bodyPr lIns="95253" tIns="47627" rIns="95253" bIns="47627" anchor="ctr"/>
          <a:lstStyle>
            <a:lvl1pPr algn="ctr" defTabSz="95253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PE" sz="1400" dirty="0"/>
              <a:t>Bienes Culturales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s-PE" sz="1400" dirty="0"/>
              <a:t>Libros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s-PE" sz="1400" dirty="0"/>
              <a:t>Enciclopedias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s-PE" sz="1400" dirty="0"/>
              <a:t>Láminas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187624" y="323252"/>
            <a:ext cx="6762750" cy="448274"/>
          </a:xfrm>
          <a:prstGeom prst="rect">
            <a:avLst/>
          </a:prstGeom>
          <a:solidFill>
            <a:srgbClr val="EC9EEE"/>
          </a:solidFill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PE" kern="0" dirty="0" smtClean="0">
                <a:solidFill>
                  <a:schemeClr val="tx1"/>
                </a:solidFill>
              </a:rPr>
              <a:t>ANEXO 2  BIENES CULTURALES</a:t>
            </a:r>
            <a:endParaRPr lang="es-PE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81" t="6999" r="36607" b="10401"/>
          <a:stretch/>
        </p:blipFill>
        <p:spPr>
          <a:xfrm>
            <a:off x="107504" y="980728"/>
            <a:ext cx="8748362" cy="55446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ítulo 1"/>
          <p:cNvSpPr txBox="1">
            <a:spLocks noGrp="1"/>
          </p:cNvSpPr>
          <p:nvPr>
            <p:ph type="title"/>
          </p:nvPr>
        </p:nvSpPr>
        <p:spPr>
          <a:xfrm>
            <a:off x="323528" y="283026"/>
            <a:ext cx="3706912" cy="448384"/>
          </a:xfrm>
          <a:solidFill>
            <a:srgbClr val="EC9EEE"/>
          </a:solidFill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800" b="1" dirty="0" smtClean="0">
                <a:solidFill>
                  <a:schemeClr val="tx1"/>
                </a:solidFill>
              </a:rPr>
              <a:t>ANEXO 3  VEHICULOS</a:t>
            </a:r>
            <a:endParaRPr lang="es-PE" altLang="es-PE" sz="28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4355976" y="10510"/>
            <a:ext cx="4608512" cy="6798552"/>
            <a:chOff x="2771800" y="1196752"/>
            <a:chExt cx="3547244" cy="5544616"/>
          </a:xfrm>
        </p:grpSpPr>
        <p:sp>
          <p:nvSpPr>
            <p:cNvPr id="2" name="Rectángulo 1"/>
            <p:cNvSpPr/>
            <p:nvPr/>
          </p:nvSpPr>
          <p:spPr>
            <a:xfrm>
              <a:off x="2771800" y="1196752"/>
              <a:ext cx="3547244" cy="5544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/>
            </a:p>
          </p:txBody>
        </p:sp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956" y="1224138"/>
              <a:ext cx="3494088" cy="55172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7 CuadroTexto"/>
          <p:cNvSpPr txBox="1"/>
          <p:nvPr/>
        </p:nvSpPr>
        <p:spPr>
          <a:xfrm>
            <a:off x="827584" y="3508687"/>
            <a:ext cx="2837986" cy="6501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5253" tIns="47627" rIns="95253" bIns="47627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hangingPunct="1">
              <a:defRPr/>
            </a:pPr>
            <a:r>
              <a:rPr lang="es-PE" sz="1800" dirty="0"/>
              <a:t>Inventario </a:t>
            </a:r>
            <a:endParaRPr lang="es-PE" sz="1800" dirty="0" smtClean="0"/>
          </a:p>
          <a:p>
            <a:pPr eaLnBrk="1" hangingPunct="1">
              <a:defRPr/>
            </a:pPr>
            <a:r>
              <a:rPr lang="es-PE" sz="1800" dirty="0" smtClean="0"/>
              <a:t>de </a:t>
            </a:r>
            <a:r>
              <a:rPr lang="es-PE" sz="1800" dirty="0"/>
              <a:t>Vehículo Anexo 03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7EC519-3A47-4087-886F-8B7C1CDC1AEC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34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8274" t="10750" r="9045" b="14231"/>
          <a:stretch/>
        </p:blipFill>
        <p:spPr>
          <a:xfrm>
            <a:off x="1907704" y="116632"/>
            <a:ext cx="5135177" cy="663071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1"/>
            <a:ext cx="1224136" cy="39550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1043608" y="332656"/>
            <a:ext cx="2376264" cy="432048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b="1" dirty="0" smtClean="0">
                <a:solidFill>
                  <a:schemeClr val="tx1"/>
                </a:solidFill>
              </a:rPr>
              <a:t>INFORME FINAL </a:t>
            </a:r>
            <a:endParaRPr lang="es-PE" sz="2400" b="1" dirty="0">
              <a:solidFill>
                <a:schemeClr val="tx1"/>
              </a:solidFill>
            </a:endParaRPr>
          </a:p>
        </p:txBody>
      </p:sp>
      <p:sp>
        <p:nvSpPr>
          <p:cNvPr id="55299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260F4F-49F8-48B4-A8E3-3FED016E3032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35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24909" t="12416" r="42973" b="12683"/>
          <a:stretch/>
        </p:blipFill>
        <p:spPr bwMode="auto">
          <a:xfrm>
            <a:off x="377183" y="1340768"/>
            <a:ext cx="4032448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l="23979" t="12001" r="44127" b="13917"/>
          <a:stretch/>
        </p:blipFill>
        <p:spPr bwMode="auto">
          <a:xfrm>
            <a:off x="4549171" y="1369531"/>
            <a:ext cx="4217647" cy="5155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91204"/>
            <a:ext cx="936104" cy="3618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1204"/>
            <a:ext cx="936104" cy="3618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286868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1043608" y="332656"/>
            <a:ext cx="2304256" cy="432048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b="1" dirty="0" smtClean="0">
                <a:solidFill>
                  <a:schemeClr val="tx1"/>
                </a:solidFill>
              </a:rPr>
              <a:t>INFORME FINAL</a:t>
            </a:r>
            <a:endParaRPr lang="es-PE" sz="2400" b="1" dirty="0">
              <a:solidFill>
                <a:schemeClr val="tx1"/>
              </a:solidFill>
            </a:endParaRPr>
          </a:p>
        </p:txBody>
      </p:sp>
      <p:sp>
        <p:nvSpPr>
          <p:cNvPr id="55299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260F4F-49F8-48B4-A8E3-3FED016E3032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36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24915" t="15726" r="43201" b="10602"/>
          <a:stretch/>
        </p:blipFill>
        <p:spPr bwMode="auto">
          <a:xfrm>
            <a:off x="176511" y="1266349"/>
            <a:ext cx="4248472" cy="5298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l="24208" t="12004" r="43672" b="15988"/>
          <a:stretch/>
        </p:blipFill>
        <p:spPr bwMode="auto">
          <a:xfrm>
            <a:off x="4644008" y="1296523"/>
            <a:ext cx="4157471" cy="5298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12903"/>
            <a:ext cx="1224136" cy="3618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312903"/>
            <a:ext cx="1224136" cy="3618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07761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1043608" y="332656"/>
            <a:ext cx="2376264" cy="504056"/>
          </a:xfrm>
          <a:solidFill>
            <a:srgbClr val="EC9EEE"/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b="1" dirty="0" smtClean="0">
                <a:solidFill>
                  <a:schemeClr val="tx1"/>
                </a:solidFill>
              </a:rPr>
              <a:t>INFORME FINAL</a:t>
            </a:r>
            <a:endParaRPr lang="es-PE" sz="2400" b="1" dirty="0">
              <a:solidFill>
                <a:schemeClr val="tx1"/>
              </a:solidFill>
            </a:endParaRPr>
          </a:p>
        </p:txBody>
      </p:sp>
      <p:sp>
        <p:nvSpPr>
          <p:cNvPr id="55299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260F4F-49F8-48B4-A8E3-3FED016E3032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37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24676" t="22762" r="43206"/>
          <a:stretch/>
        </p:blipFill>
        <p:spPr bwMode="auto">
          <a:xfrm>
            <a:off x="2555776" y="1124744"/>
            <a:ext cx="4824536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24744"/>
            <a:ext cx="1224136" cy="3618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99996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 txBox="1">
            <a:spLocks noGrp="1"/>
          </p:cNvSpPr>
          <p:nvPr>
            <p:ph type="title"/>
          </p:nvPr>
        </p:nvSpPr>
        <p:spPr>
          <a:xfrm>
            <a:off x="395536" y="404664"/>
            <a:ext cx="2448272" cy="432048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b="1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56323" name="2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004B3A-9E90-42D8-8FF3-B773AE723CFF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38</a:t>
            </a:fld>
            <a:endParaRPr lang="es-PE" altLang="es-PE" dirty="0">
              <a:solidFill>
                <a:srgbClr val="00B2FF"/>
              </a:solidFill>
              <a:latin typeface="Muli"/>
              <a:cs typeface="Muli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65020" y="1268760"/>
            <a:ext cx="8064896" cy="3389461"/>
          </a:xfrm>
          <a:prstGeom prst="rect">
            <a:avLst/>
          </a:prstGeom>
          <a:noFill/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2000" kern="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 ELABORACION DEL INVENTARIO DE BIENES MUEBLES DE LAS INSTITUCIONES EDUCATIVAS  POR PARTE DE LA COMISION DE INVENTARIO  DE CADA IIEE,  QUE CONSISTIO EN LA VERIFICACION FISICA DEL BIEN Y REGISTRO DE SUS DETALLES TECNICOS (MARCA, MODELO, DIMENSION, SERIE Y OTROS) , TIENE EL OBJETIVO DE CONOCER  LA CANTIDAD Y TIPO DE BIENES, PARA COMPARARLO  CON  INVENTARIO DEL AÑO ANTERIOR PARA CONOCER LOS FALTANTES Y SOBRANTES, Y REALIZAR SU SANEAMIENTO CONTABLE - PATRIMONIAL  Y/O  RECUPERACION DE LOS BIENES MUEBLES. 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265020" y="5013176"/>
            <a:ext cx="8319925" cy="1604251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2000" kern="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LOS BIENES MUEBLES INVENTARIADOS AL 2021, DEBEN SER RESGUARDADOS,  CUSTODIADOS, PROTEGIDOS Y CONTROLADOS POR LA INSTITUCION EDUCATIVA  PARA EL BUEN USO DE LOS BIENES EN BENEFICIO DEL SERVICIO EDUCATIVO. </a:t>
            </a:r>
          </a:p>
        </p:txBody>
      </p:sp>
    </p:spTree>
    <p:extLst>
      <p:ext uri="{BB962C8B-B14F-4D97-AF65-F5344CB8AC3E}">
        <p14:creationId xmlns:p14="http://schemas.microsoft.com/office/powerpoint/2010/main" val="16624500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 txBox="1">
            <a:spLocks noGrp="1"/>
          </p:cNvSpPr>
          <p:nvPr>
            <p:ph type="title"/>
          </p:nvPr>
        </p:nvSpPr>
        <p:spPr>
          <a:xfrm>
            <a:off x="283512" y="336295"/>
            <a:ext cx="6762750" cy="433487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b="1" dirty="0">
                <a:solidFill>
                  <a:schemeClr val="tx1"/>
                </a:solidFill>
              </a:rPr>
              <a:t>RECOMENDACIONES – COMISION DE INVENTARIOS</a:t>
            </a:r>
          </a:p>
        </p:txBody>
      </p:sp>
      <p:sp>
        <p:nvSpPr>
          <p:cNvPr id="56323" name="2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004B3A-9E90-42D8-8FF3-B773AE723CFF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39</a:t>
            </a:fld>
            <a:endParaRPr lang="es-PE" altLang="es-PE" dirty="0">
              <a:solidFill>
                <a:srgbClr val="00B2FF"/>
              </a:solidFill>
              <a:latin typeface="Muli"/>
              <a:cs typeface="Muli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99508" y="1065702"/>
            <a:ext cx="8536960" cy="720080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PE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LAS </a:t>
            </a:r>
            <a:r>
              <a:rPr lang="es-PE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 EDUCATIVAS  DEBERA PRESENTAR </a:t>
            </a:r>
            <a:r>
              <a:rPr lang="es-PE" sz="20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 DE BIENES MUEBLES POR AMBIENTES Y FIRMADOS</a:t>
            </a:r>
            <a:endParaRPr lang="es-PE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PE" kern="0" dirty="0"/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83512" y="1998583"/>
            <a:ext cx="8568952" cy="792088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5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SOLO SE DEBE CONSIDERAR MEDIDAS A LOS BIENES MUEBLES (MOBILIARIO), EJEMPLO: MESAS, ESCRITORIOS, ESTANTES, MODULOS DE COMPUTO, CREDENZA, LIBRERO, ETC.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51520" y="2924944"/>
            <a:ext cx="8568952" cy="1080120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 DEBE COLOCAR LA MODALIDADES DE INGRESO A TODOS LOS BIENES MUEBLES REGISTRADOS EN SU INVENTARIO SEGÚN CORRESPONDA, TRANSFERENCIA DEL GRT, MINEDU, AFECTACION EN USO DE LOS MUNICIPIOS, ADQUISICION POR LA II.EE, ENTRE OTROS.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51520" y="4107005"/>
            <a:ext cx="8568952" cy="864096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SE DEBE ACTUALIZAR EL ESTADO DE CONSERVACION DE LOS BIENES MUEBLES, CONSIDERANDO LOS ESTADOS QUE SE ENCUENTREN FISICAMENTE: NUEVO, BUENO, REGULAR, MALO, RAEE, CHATARRA.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267516" y="5119547"/>
            <a:ext cx="8568952" cy="849191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SE DEBE COCOLAR EL DOCUMENTO DE INGRESO DE LOS BIENES REGISTRADOS EN LOS INVENTARIOS: FACTURA, BOLETA, ACTA DE ENTREGA, PECOSA, ENTRE OTROS. 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251520" y="6093296"/>
            <a:ext cx="8568952" cy="648072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TODOS LOS BIENES MUEBLES DEBEN CONTENER SU CODIGO SBN, DE ACUERDO AL CATALOGO NACIONAL DE BIENES ESTATALES DE LA SBN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498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8 Rectángulo"/>
          <p:cNvSpPr/>
          <p:nvPr/>
        </p:nvSpPr>
        <p:spPr>
          <a:xfrm>
            <a:off x="1907704" y="692696"/>
            <a:ext cx="4416490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Inventario Físico 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7873444" cy="2663502"/>
          </a:xfrm>
        </p:spPr>
        <p:txBody>
          <a:bodyPr>
            <a:noAutofit/>
          </a:bodyPr>
          <a:lstStyle/>
          <a:p>
            <a:pPr marL="101600" indent="0" algn="just">
              <a:buNone/>
            </a:pPr>
            <a:r>
              <a:rPr lang="es-MX" sz="2600" dirty="0" smtClean="0">
                <a:solidFill>
                  <a:schemeClr val="tx1"/>
                </a:solidFill>
              </a:rPr>
              <a:t>Consiste </a:t>
            </a:r>
            <a:r>
              <a:rPr lang="es-MX" sz="2600" dirty="0">
                <a:solidFill>
                  <a:schemeClr val="tx1"/>
                </a:solidFill>
              </a:rPr>
              <a:t>en corroborar la existencia y el estado de conservación </a:t>
            </a:r>
            <a:r>
              <a:rPr lang="es-MX" sz="2600" dirty="0" smtClean="0">
                <a:solidFill>
                  <a:schemeClr val="tx1"/>
                </a:solidFill>
              </a:rPr>
              <a:t>de los </a:t>
            </a:r>
            <a:r>
              <a:rPr lang="es-MX" sz="2600" dirty="0">
                <a:solidFill>
                  <a:schemeClr val="tx1"/>
                </a:solidFill>
              </a:rPr>
              <a:t>bienes muebles patrimoniales y en actualizar los datos de su registro a una determinada fecha, con el </a:t>
            </a:r>
            <a:r>
              <a:rPr lang="es-MX" sz="2600" dirty="0" smtClean="0">
                <a:solidFill>
                  <a:schemeClr val="tx1"/>
                </a:solidFill>
              </a:rPr>
              <a:t>fin </a:t>
            </a:r>
            <a:r>
              <a:rPr lang="es-MX" sz="2600" dirty="0">
                <a:solidFill>
                  <a:schemeClr val="tx1"/>
                </a:solidFill>
              </a:rPr>
              <a:t>de </a:t>
            </a:r>
            <a:r>
              <a:rPr lang="es-MX" sz="2600" dirty="0" smtClean="0">
                <a:solidFill>
                  <a:schemeClr val="tx1"/>
                </a:solidFill>
              </a:rPr>
              <a:t>conciliar dicho </a:t>
            </a:r>
            <a:r>
              <a:rPr lang="es-MX" sz="2600" dirty="0">
                <a:solidFill>
                  <a:schemeClr val="tx1"/>
                </a:solidFill>
              </a:rPr>
              <a:t>resultado con el registro contable, determinar las diferencias que pudieran existir, y efectuar el </a:t>
            </a:r>
            <a:r>
              <a:rPr lang="es-MX" sz="2600" dirty="0" smtClean="0">
                <a:solidFill>
                  <a:schemeClr val="tx1"/>
                </a:solidFill>
              </a:rPr>
              <a:t>saneamiento administrativo</a:t>
            </a:r>
            <a:r>
              <a:rPr lang="es-MX" sz="2600" dirty="0">
                <a:solidFill>
                  <a:schemeClr val="tx1"/>
                </a:solidFill>
              </a:rPr>
              <a:t>, de corresponder, durante el año </a:t>
            </a:r>
            <a:r>
              <a:rPr lang="es-MX" sz="2600" dirty="0" smtClean="0">
                <a:solidFill>
                  <a:schemeClr val="tx1"/>
                </a:solidFill>
              </a:rPr>
              <a:t>fiscal </a:t>
            </a:r>
            <a:r>
              <a:rPr lang="es-MX" sz="2600" dirty="0">
                <a:solidFill>
                  <a:schemeClr val="tx1"/>
                </a:solidFill>
              </a:rPr>
              <a:t>de presentación del </a:t>
            </a:r>
            <a:r>
              <a:rPr lang="es-MX" sz="2600" dirty="0" smtClean="0">
                <a:solidFill>
                  <a:schemeClr val="tx1"/>
                </a:solidFill>
              </a:rPr>
              <a:t>inventario. </a:t>
            </a:r>
            <a:r>
              <a:rPr lang="es-MX" sz="2600" dirty="0">
                <a:solidFill>
                  <a:schemeClr val="tx1"/>
                </a:solidFill>
              </a:rPr>
              <a:t> </a:t>
            </a:r>
            <a:endParaRPr lang="es-MX" sz="2600" dirty="0" smtClean="0">
              <a:solidFill>
                <a:schemeClr val="tx1"/>
              </a:solidFill>
            </a:endParaRPr>
          </a:p>
          <a:p>
            <a:pPr marL="101600" indent="0" algn="just">
              <a:buNone/>
            </a:pPr>
            <a:endParaRPr lang="es-MX" sz="2600" dirty="0">
              <a:solidFill>
                <a:schemeClr val="tx1"/>
              </a:solidFill>
              <a:latin typeface="Arial Bold"/>
            </a:endParaRPr>
          </a:p>
          <a:p>
            <a:pPr marL="101600" indent="0" algn="just">
              <a:buNone/>
            </a:pPr>
            <a:r>
              <a:rPr lang="es-MX" sz="2600" dirty="0" smtClean="0">
                <a:solidFill>
                  <a:schemeClr val="tx1"/>
                </a:solidFill>
                <a:latin typeface="Arial Bold"/>
              </a:rPr>
              <a:t>Letra j) </a:t>
            </a:r>
            <a:r>
              <a:rPr lang="es-MX" sz="2600" dirty="0" smtClean="0">
                <a:solidFill>
                  <a:schemeClr val="tx1"/>
                </a:solidFill>
                <a:latin typeface="Arial Bold"/>
              </a:rPr>
              <a:t> Art. 4.2</a:t>
            </a:r>
          </a:p>
          <a:p>
            <a:pPr marL="101600" indent="0" algn="just">
              <a:buNone/>
            </a:pPr>
            <a:r>
              <a:rPr lang="en-US" sz="2600" b="1" dirty="0" smtClean="0">
                <a:solidFill>
                  <a:schemeClr val="tx1"/>
                </a:solidFill>
              </a:rPr>
              <a:t>DIRECTIVA </a:t>
            </a:r>
            <a:r>
              <a:rPr lang="en-US" sz="2600" b="1" dirty="0">
                <a:solidFill>
                  <a:schemeClr val="tx1"/>
                </a:solidFill>
              </a:rPr>
              <a:t>N° </a:t>
            </a:r>
            <a:r>
              <a:rPr lang="en-US" sz="2600" b="1" dirty="0" smtClean="0">
                <a:solidFill>
                  <a:schemeClr val="tx1"/>
                </a:solidFill>
              </a:rPr>
              <a:t>0006-2021-EF/54.01 - DEFINICION</a:t>
            </a:r>
            <a:endParaRPr lang="es-PE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 txBox="1">
            <a:spLocks noGrp="1"/>
          </p:cNvSpPr>
          <p:nvPr>
            <p:ph type="title"/>
          </p:nvPr>
        </p:nvSpPr>
        <p:spPr>
          <a:xfrm>
            <a:off x="1154621" y="404664"/>
            <a:ext cx="6762750" cy="671513"/>
          </a:xfrm>
          <a:solidFill>
            <a:srgbClr val="EC9EEE"/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dirty="0">
                <a:solidFill>
                  <a:schemeClr val="tx1"/>
                </a:solidFill>
              </a:rPr>
              <a:t>RECOMENDACIONES – LLENAR DATOS</a:t>
            </a:r>
          </a:p>
        </p:txBody>
      </p:sp>
      <p:sp>
        <p:nvSpPr>
          <p:cNvPr id="56323" name="2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004B3A-9E90-42D8-8FF3-B773AE723CFF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40</a:t>
            </a:fld>
            <a:endParaRPr lang="es-PE" altLang="es-PE" dirty="0">
              <a:solidFill>
                <a:srgbClr val="00B2FF"/>
              </a:solidFill>
              <a:latin typeface="Muli"/>
              <a:cs typeface="Muli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51520" y="1340768"/>
            <a:ext cx="8568952" cy="792088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TODOS LOS BIENES ADQUIRIDOS POR LA INSTITUCION EDUCATIVA, POR LA APAFA O POR EL PROGRAMA DE MANTENIMIENTO, SE DEBE PRESENTAR EL DOCUMENTO DE ADQUISICION EN ORIGINAL O FEDATEADO. </a:t>
            </a:r>
          </a:p>
          <a:p>
            <a:pPr algn="just">
              <a:defRPr/>
            </a:pPr>
            <a:endParaRPr lang="es-P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51520" y="2545918"/>
            <a:ext cx="8568952" cy="648072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LOS DOCUMENTOS DE LOS BIENES ENTREGADOS POR LA DRSET, O POR LOS PROGRAMAS SOLO SE DEBEN PRESENTAR UNA COPIA DEL DOCUMENTO.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01194" y="3401164"/>
            <a:ext cx="8568952" cy="576064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SE DEBE PRESENTAR EL AUTOVALUO DE LA INSTITUCION EDUCATIVA EN ORIGINAL.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01194" y="4342353"/>
            <a:ext cx="8604956" cy="642331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LOS MODULOS PRE FABRICADOS SON CONSIDERADOS BIENES MUEBLES LO CUAL DEBEN SER REGISTRADOS EN SU INVENTARIO FISICO..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201194" y="5399032"/>
            <a:ext cx="8604956" cy="642331"/>
          </a:xfrm>
          <a:prstGeom prst="rect">
            <a:avLst/>
          </a:prstGeom>
          <a:solidFill>
            <a:srgbClr val="66FFFF"/>
          </a:solidFill>
          <a:ln>
            <a:solidFill>
              <a:srgbClr val="1155CC"/>
            </a:solidFill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just">
              <a:defRPr/>
            </a:pPr>
            <a:r>
              <a:rPr lang="es-PE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es-PE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CASO DE LAS FIRMAS ESTAN DEBEN SER FIRMADAS POR LOS MIEMBROS CASO CONTRARIO EMITIR INFORME RAZON DE NO LA FIRMA</a:t>
            </a:r>
            <a:endParaRPr lang="es-P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827584" y="1772816"/>
            <a:ext cx="7416824" cy="3600400"/>
          </a:xfrm>
          <a:solidFill>
            <a:srgbClr val="EC9EEE"/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RECUERDA QUE EL PLAZO DE PRESENTACION DE INVENTARIO FISICO DE BIENES MUEBLES PATRIMONIALES DE LAS IIEE ES PATRIMONIALES ES AL </a:t>
            </a:r>
            <a:r>
              <a:rPr lang="es-PE" altLang="es-PE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NOVIEMBRE DEL  2023.</a:t>
            </a:r>
            <a:endParaRPr lang="es-PE" altLang="es-PE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EF88-0778-4B7C-AE37-366301C560F6}" type="slidenum">
              <a:rPr lang="es-PE" altLang="es-PE" smtClean="0"/>
              <a:pPr/>
              <a:t>41</a:t>
            </a:fld>
            <a:endParaRPr lang="es-PE" altLang="es-PE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1043608" y="260648"/>
            <a:ext cx="6762750" cy="622723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PE" sz="2400" kern="0" dirty="0" smtClean="0">
                <a:solidFill>
                  <a:schemeClr val="tx1"/>
                </a:solidFill>
              </a:rPr>
              <a:t>PLAZO DE PRESENTACION</a:t>
            </a:r>
            <a:endParaRPr lang="es-P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2"/>
          <p:cNvSpPr txBox="1"/>
          <p:nvPr/>
        </p:nvSpPr>
        <p:spPr>
          <a:xfrm>
            <a:off x="2771800" y="2852936"/>
            <a:ext cx="3024336" cy="792088"/>
          </a:xfrm>
          <a:prstGeom prst="rect">
            <a:avLst/>
          </a:prstGeom>
          <a:solidFill>
            <a:srgbClr val="EC9EEE"/>
          </a:solidFill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es-PE" sz="4800" b="1" kern="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GRACIAS</a:t>
            </a:r>
            <a:endParaRPr sz="1400" kern="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11863" y="5580063"/>
            <a:ext cx="295262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050" dirty="0"/>
              <a:t>WWW.EDUCACIONTACNA.EDU.PE |CARRETERA A CALANA KM 11</a:t>
            </a:r>
          </a:p>
          <a:p>
            <a:pPr eaLnBrk="1" hangingPunct="1">
              <a:defRPr/>
            </a:pPr>
            <a:r>
              <a:rPr lang="pt-BR" sz="1050" dirty="0"/>
              <a:t>TEL: (052) 425671 </a:t>
            </a:r>
          </a:p>
          <a:p>
            <a:pPr eaLnBrk="1" hangingPunct="1">
              <a:defRPr/>
            </a:pPr>
            <a:r>
              <a:rPr lang="pt-BR" sz="1050" dirty="0"/>
              <a:t>EMAIL: patrimônio_drset@Hotmail.com</a:t>
            </a:r>
          </a:p>
          <a:p>
            <a:pPr eaLnBrk="1" hangingPunct="1">
              <a:defRPr/>
            </a:pPr>
            <a:r>
              <a:rPr lang="pt-BR" sz="1050" dirty="0" smtClean="0"/>
              <a:t>OFICINA  </a:t>
            </a:r>
            <a:r>
              <a:rPr lang="pt-BR" sz="1050" dirty="0"/>
              <a:t>DE CONTROL PATRIMONIAL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6011863" y="5546725"/>
            <a:ext cx="259238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011863" y="6480175"/>
            <a:ext cx="259238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611560" y="332656"/>
            <a:ext cx="8247906" cy="968652"/>
          </a:xfrm>
          <a:solidFill>
            <a:srgbClr val="EC9EEE"/>
          </a:solidFill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3000" dirty="0" smtClean="0">
                <a:solidFill>
                  <a:schemeClr val="tx1"/>
                </a:solidFill>
              </a:rPr>
              <a:t>DEFINICION DE BIENES MUEBLES PATRIMONIAL – DIRECTIVA N° 06-2021-EF.54.01</a:t>
            </a:r>
            <a:endParaRPr lang="es-PE" altLang="es-PE" sz="3000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5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12953" t="45866" r="34877" b="38940"/>
          <a:stretch/>
        </p:blipFill>
        <p:spPr bwMode="auto">
          <a:xfrm>
            <a:off x="611560" y="4089554"/>
            <a:ext cx="6984776" cy="263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12427" t="21158" r="28566" b="61188"/>
          <a:stretch/>
        </p:blipFill>
        <p:spPr bwMode="auto">
          <a:xfrm>
            <a:off x="2195736" y="1484784"/>
            <a:ext cx="6552728" cy="2421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94861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395536" y="207996"/>
            <a:ext cx="8424935" cy="936104"/>
          </a:xfrm>
          <a:solidFill>
            <a:srgbClr val="EC9EEE"/>
          </a:solidFill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700" dirty="0" smtClean="0">
                <a:solidFill>
                  <a:schemeClr val="tx1"/>
                </a:solidFill>
              </a:rPr>
              <a:t>TIPOS DE BIENES A INVENTARIAR </a:t>
            </a:r>
            <a:br>
              <a:rPr lang="es-PE" altLang="es-PE" sz="2700" dirty="0" smtClean="0">
                <a:solidFill>
                  <a:schemeClr val="tx1"/>
                </a:solidFill>
              </a:rPr>
            </a:br>
            <a:r>
              <a:rPr lang="es-PE" altLang="es-PE" sz="2700" dirty="0" smtClean="0">
                <a:solidFill>
                  <a:schemeClr val="tx1"/>
                </a:solidFill>
              </a:rPr>
              <a:t>DIRECTIVA 075-2008-UCP-OAD-DRSET/GRT</a:t>
            </a:r>
            <a:endParaRPr lang="es-PE" altLang="es-PE" sz="2700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6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630" t="51351" r="21386" b="16216"/>
          <a:stretch/>
        </p:blipFill>
        <p:spPr>
          <a:xfrm>
            <a:off x="335538" y="1435034"/>
            <a:ext cx="8424936" cy="4680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0204" t="41449" r="23088" b="54568"/>
          <a:stretch/>
        </p:blipFill>
        <p:spPr>
          <a:xfrm>
            <a:off x="335538" y="6115554"/>
            <a:ext cx="8424936" cy="5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2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 txBox="1">
            <a:spLocks noGrp="1"/>
          </p:cNvSpPr>
          <p:nvPr>
            <p:ph type="title"/>
          </p:nvPr>
        </p:nvSpPr>
        <p:spPr>
          <a:xfrm>
            <a:off x="1190625" y="332656"/>
            <a:ext cx="6762750" cy="648072"/>
          </a:xfrm>
          <a:solidFill>
            <a:srgbClr val="EC9EEE"/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dirty="0" smtClean="0">
                <a:solidFill>
                  <a:schemeClr val="tx1"/>
                </a:solidFill>
              </a:rPr>
              <a:t>TIPOS DE BIENES A INVENTARIAR</a:t>
            </a:r>
            <a:endParaRPr lang="es-PE" altLang="es-PE" dirty="0"/>
          </a:p>
        </p:txBody>
      </p:sp>
      <p:sp>
        <p:nvSpPr>
          <p:cNvPr id="46083" name="Marcador de número de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F123C-8A40-4683-B8F4-C8213E339F78}" type="slidenum">
              <a:rPr lang="es-PE" altLang="es-PE">
                <a:solidFill>
                  <a:srgbClr val="00B2FF"/>
                </a:solidFill>
                <a:latin typeface="Muli"/>
                <a:cs typeface="Muli"/>
              </a:rPr>
              <a:pPr/>
              <a:t>7</a:t>
            </a:fld>
            <a:endParaRPr lang="es-PE" altLang="es-PE">
              <a:solidFill>
                <a:srgbClr val="00B2FF"/>
              </a:solidFill>
              <a:latin typeface="Muli"/>
              <a:cs typeface="Muli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6000524" y="1401620"/>
            <a:ext cx="3082487" cy="511006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000" kern="0" dirty="0" smtClean="0">
                <a:solidFill>
                  <a:schemeClr val="tx1"/>
                </a:solidFill>
              </a:rPr>
              <a:t>BIENES</a:t>
            </a:r>
            <a:r>
              <a:rPr lang="es-PE" altLang="es-PE" sz="2400" kern="0" dirty="0" smtClean="0">
                <a:solidFill>
                  <a:schemeClr val="tx1"/>
                </a:solidFill>
              </a:rPr>
              <a:t> AUXILIARES</a:t>
            </a:r>
            <a:endParaRPr lang="es-PE" altLang="es-PE" sz="2400" kern="0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136049" y="1442672"/>
            <a:ext cx="5839728" cy="484958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400" kern="0" dirty="0" smtClean="0">
                <a:solidFill>
                  <a:schemeClr val="tx1"/>
                </a:solidFill>
              </a:rPr>
              <a:t>BIENES </a:t>
            </a:r>
            <a:r>
              <a:rPr lang="es-PE" altLang="es-PE" sz="2400" kern="0" dirty="0" smtClean="0">
                <a:solidFill>
                  <a:schemeClr val="tx1"/>
                </a:solidFill>
              </a:rPr>
              <a:t>MUEBLES PATRIMONIALES</a:t>
            </a:r>
            <a:endParaRPr lang="es-PE" altLang="es-PE" sz="2400" kern="0" dirty="0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823665" y="4737897"/>
            <a:ext cx="4464496" cy="648072"/>
          </a:xfrm>
          <a:prstGeom prst="rect">
            <a:avLst/>
          </a:prstGeom>
          <a:solidFill>
            <a:srgbClr val="EC9E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s-PE" altLang="es-PE" sz="2700" kern="0" dirty="0" smtClean="0">
                <a:solidFill>
                  <a:schemeClr val="tx1"/>
                </a:solidFill>
              </a:rPr>
              <a:t>BIENES CULTURALES</a:t>
            </a:r>
            <a:endParaRPr lang="es-PE" altLang="es-PE" sz="2700" kern="0" dirty="0"/>
          </a:p>
        </p:txBody>
      </p:sp>
      <p:pic>
        <p:nvPicPr>
          <p:cNvPr id="9" name="Picture 10" descr="Resultado de imagen para IMPRESORA LA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b="14143"/>
          <a:stretch>
            <a:fillRect/>
          </a:stretch>
        </p:blipFill>
        <p:spPr bwMode="auto">
          <a:xfrm>
            <a:off x="1742968" y="2060848"/>
            <a:ext cx="110083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1" y="2060848"/>
            <a:ext cx="1303225" cy="10801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654" y="3430038"/>
            <a:ext cx="1419465" cy="11008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22" y="3270723"/>
            <a:ext cx="1433762" cy="14194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94" y="2060848"/>
            <a:ext cx="1315608" cy="10801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1" y="3270723"/>
            <a:ext cx="1303225" cy="14194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6376" y="2060848"/>
            <a:ext cx="1435783" cy="108012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98" y="3270722"/>
            <a:ext cx="1433761" cy="13905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3" b="17447"/>
          <a:stretch/>
        </p:blipFill>
        <p:spPr>
          <a:xfrm flipH="1">
            <a:off x="6334695" y="1988840"/>
            <a:ext cx="1296144" cy="11521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42277" r="38488"/>
          <a:stretch/>
        </p:blipFill>
        <p:spPr>
          <a:xfrm>
            <a:off x="6332564" y="3280618"/>
            <a:ext cx="1298275" cy="150591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88840"/>
            <a:ext cx="1224136" cy="1152128"/>
          </a:xfrm>
          <a:prstGeom prst="rect">
            <a:avLst/>
          </a:prstGeom>
        </p:spPr>
      </p:pic>
      <p:sp>
        <p:nvSpPr>
          <p:cNvPr id="20" name="AutoShape 2" descr="Materiales de Laborato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Materiales de Laboratorio"/>
          <p:cNvSpPr>
            <a:spLocks noChangeAspect="1" noChangeArrowheads="1"/>
          </p:cNvSpPr>
          <p:nvPr/>
        </p:nvSpPr>
        <p:spPr bwMode="auto">
          <a:xfrm>
            <a:off x="307974" y="7937"/>
            <a:ext cx="1862421" cy="18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83" y="3290966"/>
            <a:ext cx="1360963" cy="148522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54804" r="52013" b="-649"/>
          <a:stretch/>
        </p:blipFill>
        <p:spPr>
          <a:xfrm>
            <a:off x="6332564" y="4926186"/>
            <a:ext cx="1372470" cy="159915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58" y="4926186"/>
            <a:ext cx="1233487" cy="159915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" y="5416713"/>
            <a:ext cx="2112169" cy="137710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72" y="5433675"/>
            <a:ext cx="1846287" cy="134318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63" y="5448111"/>
            <a:ext cx="1918375" cy="13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98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2 Rectángulo"/>
          <p:cNvSpPr/>
          <p:nvPr/>
        </p:nvSpPr>
        <p:spPr>
          <a:xfrm>
            <a:off x="2339752" y="250640"/>
            <a:ext cx="5736295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Órganos Responsables </a:t>
            </a:r>
          </a:p>
        </p:txBody>
      </p:sp>
      <p:sp>
        <p:nvSpPr>
          <p:cNvPr id="24581" name="20 Rectángulo"/>
          <p:cNvSpPr>
            <a:spLocks noChangeArrowheads="1"/>
          </p:cNvSpPr>
          <p:nvPr/>
        </p:nvSpPr>
        <p:spPr bwMode="auto">
          <a:xfrm>
            <a:off x="251520" y="1700808"/>
            <a:ext cx="8136904" cy="38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53" tIns="47627" rIns="95253" bIns="47627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s-PE" altLang="es-PE" sz="2200" dirty="0">
                <a:solidFill>
                  <a:schemeClr val="tx1"/>
                </a:solidFill>
                <a:latin typeface="Arial Bold"/>
              </a:rPr>
              <a:t>La </a:t>
            </a: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Oficina de Administración  y la Comisión de Inventario Central, </a:t>
            </a:r>
            <a:r>
              <a:rPr lang="es-PE" altLang="es-PE" sz="2200" dirty="0">
                <a:solidFill>
                  <a:schemeClr val="tx1"/>
                </a:solidFill>
                <a:latin typeface="Arial Bold"/>
              </a:rPr>
              <a:t>son los órganos responsables de proceso de Toma de Inventario de Bienes Muebles</a:t>
            </a: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.</a:t>
            </a:r>
          </a:p>
          <a:p>
            <a:pPr algn="just">
              <a:buClrTx/>
              <a:buFontTx/>
              <a:buNone/>
            </a:pPr>
            <a:endParaRPr lang="es-PE" altLang="es-PE" sz="2200" dirty="0">
              <a:solidFill>
                <a:schemeClr val="tx1"/>
              </a:solidFill>
              <a:latin typeface="Arial Bold"/>
            </a:endParaRPr>
          </a:p>
          <a:p>
            <a:pPr algn="just">
              <a:buClrTx/>
            </a:pP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La </a:t>
            </a:r>
            <a:r>
              <a:rPr lang="es-PE" altLang="es-PE" sz="2200" dirty="0">
                <a:solidFill>
                  <a:schemeClr val="tx1"/>
                </a:solidFill>
                <a:latin typeface="Arial Bold"/>
              </a:rPr>
              <a:t>oficina general de administración de la entidad es el órgano responsable de remitir el Inventario Patrimonial con fecha de cierre al 31 de Diciembre a la  </a:t>
            </a: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Dirección de Gestión </a:t>
            </a: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de Abastecimiento  </a:t>
            </a:r>
            <a:r>
              <a:rPr lang="es-PE" altLang="es-PE" sz="2200" dirty="0">
                <a:solidFill>
                  <a:schemeClr val="tx1"/>
                </a:solidFill>
                <a:latin typeface="Arial Bold"/>
              </a:rPr>
              <a:t>a través del registro SINABIP será acompañada del informe final y acta de </a:t>
            </a:r>
            <a:r>
              <a:rPr lang="es-PE" altLang="es-PE" sz="2200" dirty="0" smtClean="0">
                <a:solidFill>
                  <a:schemeClr val="tx1"/>
                </a:solidFill>
                <a:latin typeface="Arial Bold"/>
              </a:rPr>
              <a:t>conciliación. </a:t>
            </a:r>
            <a:endParaRPr lang="es-PE" altLang="es-PE" sz="2200" dirty="0" smtClean="0">
              <a:solidFill>
                <a:schemeClr val="tx1"/>
              </a:solidFill>
              <a:latin typeface="Arial Bold"/>
            </a:endParaRPr>
          </a:p>
          <a:p>
            <a:pPr algn="just">
              <a:buClrTx/>
            </a:pPr>
            <a:endParaRPr lang="es-PE" altLang="es-PE" sz="2200" dirty="0" smtClean="0">
              <a:solidFill>
                <a:schemeClr val="tx1"/>
              </a:solidFill>
              <a:latin typeface="Arial Bold"/>
            </a:endParaRPr>
          </a:p>
          <a:p>
            <a:pPr algn="just">
              <a:buClrTx/>
            </a:pPr>
            <a:r>
              <a:rPr lang="es-MX" sz="2400" b="1" dirty="0" smtClean="0">
                <a:solidFill>
                  <a:schemeClr val="tx1"/>
                </a:solidFill>
                <a:latin typeface="Arial Bold"/>
              </a:rPr>
              <a:t>Letra </a:t>
            </a:r>
            <a:r>
              <a:rPr lang="es-MX" sz="2400" b="1" dirty="0" smtClean="0">
                <a:solidFill>
                  <a:schemeClr val="tx1"/>
                </a:solidFill>
                <a:latin typeface="Arial Bold"/>
              </a:rPr>
              <a:t>c) Art.35.6  </a:t>
            </a:r>
            <a:r>
              <a:rPr lang="es-MX" sz="2400" b="1" dirty="0" smtClean="0">
                <a:solidFill>
                  <a:schemeClr val="tx1"/>
                </a:solidFill>
                <a:latin typeface="Arial Bold"/>
              </a:rPr>
              <a:t>- </a:t>
            </a:r>
            <a:r>
              <a:rPr lang="en-US" sz="2400" b="1" dirty="0" smtClean="0">
                <a:solidFill>
                  <a:schemeClr val="tx1"/>
                </a:solidFill>
              </a:rPr>
              <a:t>DIRECTIVA </a:t>
            </a:r>
            <a:r>
              <a:rPr lang="en-US" sz="2400" b="1" dirty="0">
                <a:solidFill>
                  <a:schemeClr val="tx1"/>
                </a:solidFill>
              </a:rPr>
              <a:t>N° </a:t>
            </a:r>
            <a:r>
              <a:rPr lang="en-US" sz="2400" b="1" dirty="0" smtClean="0">
                <a:solidFill>
                  <a:schemeClr val="tx1"/>
                </a:solidFill>
              </a:rPr>
              <a:t>0006-2021-EF/54.01</a:t>
            </a:r>
            <a:endParaRPr lang="es-PE" altLang="es-PE" sz="2200" dirty="0">
              <a:solidFill>
                <a:srgbClr val="FF0000"/>
              </a:solidFill>
              <a:latin typeface="Arial Bold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2 Rectángulo"/>
          <p:cNvSpPr/>
          <p:nvPr/>
        </p:nvSpPr>
        <p:spPr>
          <a:xfrm>
            <a:off x="683568" y="288183"/>
            <a:ext cx="5736295" cy="5424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5253" tIns="47627" rIns="95253" bIns="47627">
            <a:spAutoFit/>
          </a:bodyPr>
          <a:lstStyle/>
          <a:p>
            <a:pPr algn="ctr" eaLnBrk="1" hangingPunct="1">
              <a:defRPr/>
            </a:pPr>
            <a:r>
              <a:rPr lang="es-ES" sz="2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Órganos Responsables </a:t>
            </a:r>
          </a:p>
        </p:txBody>
      </p:sp>
      <p:sp>
        <p:nvSpPr>
          <p:cNvPr id="25605" name="Rectángulo 1"/>
          <p:cNvSpPr>
            <a:spLocks noChangeArrowheads="1"/>
          </p:cNvSpPr>
          <p:nvPr/>
        </p:nvSpPr>
        <p:spPr bwMode="auto">
          <a:xfrm>
            <a:off x="395536" y="1196975"/>
            <a:ext cx="7921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es-PE" sz="2000" b="1" dirty="0">
                <a:solidFill>
                  <a:schemeClr val="accent4">
                    <a:lumMod val="50000"/>
                  </a:schemeClr>
                </a:solidFill>
              </a:rPr>
              <a:t>Planeamiento, ejecución, supervisión y entrega del inventario.</a:t>
            </a:r>
          </a:p>
        </p:txBody>
      </p:sp>
      <p:sp>
        <p:nvSpPr>
          <p:cNvPr id="25606" name="Rectángulo 2"/>
          <p:cNvSpPr>
            <a:spLocks noChangeArrowheads="1"/>
          </p:cNvSpPr>
          <p:nvPr/>
        </p:nvSpPr>
        <p:spPr bwMode="auto">
          <a:xfrm>
            <a:off x="899592" y="2276872"/>
            <a:ext cx="7417321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s-ES" altLang="es-PE" sz="2400" dirty="0"/>
              <a:t>Oficina de </a:t>
            </a:r>
            <a:r>
              <a:rPr lang="es-ES" altLang="es-PE" sz="2400" dirty="0" smtClean="0"/>
              <a:t>Administración. </a:t>
            </a:r>
            <a:endParaRPr lang="es-ES" altLang="es-PE" sz="2400" dirty="0"/>
          </a:p>
          <a:p>
            <a:pPr algn="just" eaLnBrk="1" hangingPunct="1">
              <a:lnSpc>
                <a:spcPct val="90000"/>
              </a:lnSpc>
            </a:pPr>
            <a:endParaRPr lang="es-ES" altLang="es-PE" sz="2400" dirty="0"/>
          </a:p>
          <a:p>
            <a:pPr algn="just" eaLnBrk="1" hangingPunct="1">
              <a:lnSpc>
                <a:spcPct val="90000"/>
              </a:lnSpc>
            </a:pPr>
            <a:r>
              <a:rPr lang="es-ES" altLang="es-PE" sz="2400" dirty="0"/>
              <a:t>Comisión Central de </a:t>
            </a:r>
            <a:r>
              <a:rPr lang="es-ES" altLang="es-PE" sz="2400" dirty="0" smtClean="0"/>
              <a:t>Inventarios – como Facilitador la Oficina de Patrimonio</a:t>
            </a:r>
            <a:endParaRPr lang="es-ES" altLang="es-PE" sz="2400" dirty="0"/>
          </a:p>
          <a:p>
            <a:pPr algn="just" eaLnBrk="1" hangingPunct="1">
              <a:lnSpc>
                <a:spcPct val="90000"/>
              </a:lnSpc>
            </a:pPr>
            <a:endParaRPr lang="es-ES" altLang="es-PE" sz="2400" dirty="0"/>
          </a:p>
          <a:p>
            <a:pPr algn="just" eaLnBrk="1" hangingPunct="1">
              <a:lnSpc>
                <a:spcPct val="90000"/>
              </a:lnSpc>
            </a:pPr>
            <a:r>
              <a:rPr lang="es-ES" altLang="es-PE" sz="2400" dirty="0"/>
              <a:t>Comisiones de Inventario de las Instituciones Educativas </a:t>
            </a:r>
          </a:p>
        </p:txBody>
      </p:sp>
      <p:grpSp>
        <p:nvGrpSpPr>
          <p:cNvPr id="25607" name="Google Shape;384;p42"/>
          <p:cNvGrpSpPr>
            <a:grpSpLocks/>
          </p:cNvGrpSpPr>
          <p:nvPr/>
        </p:nvGrpSpPr>
        <p:grpSpPr bwMode="auto">
          <a:xfrm>
            <a:off x="374407" y="2286972"/>
            <a:ext cx="306387" cy="306388"/>
            <a:chOff x="5941025" y="3634400"/>
            <a:chExt cx="467650" cy="467650"/>
          </a:xfrm>
        </p:grpSpPr>
        <p:sp>
          <p:nvSpPr>
            <p:cNvPr id="8" name="Google Shape;385;p42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86;p42"/>
            <p:cNvSpPr/>
            <p:nvPr/>
          </p:nvSpPr>
          <p:spPr>
            <a:xfrm>
              <a:off x="6212408" y="3753130"/>
              <a:ext cx="19384" cy="19384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87;p42"/>
            <p:cNvSpPr/>
            <p:nvPr/>
          </p:nvSpPr>
          <p:spPr>
            <a:xfrm>
              <a:off x="5943447" y="3694977"/>
              <a:ext cx="176884" cy="351342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8;p42"/>
            <p:cNvSpPr/>
            <p:nvPr/>
          </p:nvSpPr>
          <p:spPr>
            <a:xfrm>
              <a:off x="6127600" y="3694977"/>
              <a:ext cx="87230" cy="48461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89;p42"/>
            <p:cNvSpPr/>
            <p:nvPr/>
          </p:nvSpPr>
          <p:spPr>
            <a:xfrm>
              <a:off x="6357791" y="3939705"/>
              <a:ext cx="19384" cy="33923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90;p42"/>
            <p:cNvSpPr/>
            <p:nvPr/>
          </p:nvSpPr>
          <p:spPr>
            <a:xfrm>
              <a:off x="6202716" y="3721630"/>
              <a:ext cx="203537" cy="278652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08" name="Google Shape;391;p42"/>
          <p:cNvGrpSpPr>
            <a:grpSpLocks/>
          </p:cNvGrpSpPr>
          <p:nvPr/>
        </p:nvGrpSpPr>
        <p:grpSpPr bwMode="auto">
          <a:xfrm>
            <a:off x="395536" y="4221088"/>
            <a:ext cx="307975" cy="255587"/>
            <a:chOff x="5268225" y="4341925"/>
            <a:chExt cx="468850" cy="387275"/>
          </a:xfrm>
        </p:grpSpPr>
        <p:sp>
          <p:nvSpPr>
            <p:cNvPr id="16" name="Google Shape;392;p42"/>
            <p:cNvSpPr/>
            <p:nvPr/>
          </p:nvSpPr>
          <p:spPr>
            <a:xfrm>
              <a:off x="5652488" y="4676280"/>
              <a:ext cx="65253" cy="5292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3;p42"/>
            <p:cNvSpPr/>
            <p:nvPr/>
          </p:nvSpPr>
          <p:spPr>
            <a:xfrm>
              <a:off x="5287559" y="4676280"/>
              <a:ext cx="65252" cy="5292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4;p42"/>
            <p:cNvSpPr/>
            <p:nvPr/>
          </p:nvSpPr>
          <p:spPr>
            <a:xfrm>
              <a:off x="5268225" y="4341925"/>
              <a:ext cx="468850" cy="331951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5;p42"/>
            <p:cNvSpPr/>
            <p:nvPr/>
          </p:nvSpPr>
          <p:spPr>
            <a:xfrm>
              <a:off x="5350395" y="4375601"/>
              <a:ext cx="304511" cy="149137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6;p42"/>
            <p:cNvSpPr/>
            <p:nvPr/>
          </p:nvSpPr>
          <p:spPr>
            <a:xfrm>
              <a:off x="5326227" y="4568036"/>
              <a:ext cx="82170" cy="67352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7;p42"/>
            <p:cNvSpPr/>
            <p:nvPr/>
          </p:nvSpPr>
          <p:spPr>
            <a:xfrm>
              <a:off x="5447065" y="4616145"/>
              <a:ext cx="111171" cy="0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8;p42"/>
            <p:cNvSpPr/>
            <p:nvPr/>
          </p:nvSpPr>
          <p:spPr>
            <a:xfrm>
              <a:off x="5439814" y="4589685"/>
              <a:ext cx="125671" cy="0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9;p42"/>
            <p:cNvSpPr/>
            <p:nvPr/>
          </p:nvSpPr>
          <p:spPr>
            <a:xfrm>
              <a:off x="5596903" y="4568036"/>
              <a:ext cx="82170" cy="67352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09" name="Google Shape;412;p42"/>
          <p:cNvGrpSpPr>
            <a:grpSpLocks/>
          </p:cNvGrpSpPr>
          <p:nvPr/>
        </p:nvGrpSpPr>
        <p:grpSpPr bwMode="auto">
          <a:xfrm>
            <a:off x="398219" y="3121406"/>
            <a:ext cx="298450" cy="265112"/>
            <a:chOff x="5292575" y="3681900"/>
            <a:chExt cx="420150" cy="373275"/>
          </a:xfrm>
        </p:grpSpPr>
        <p:sp>
          <p:nvSpPr>
            <p:cNvPr id="25" name="Google Shape;413;p42"/>
            <p:cNvSpPr/>
            <p:nvPr/>
          </p:nvSpPr>
          <p:spPr>
            <a:xfrm>
              <a:off x="5292575" y="3706486"/>
              <a:ext cx="420150" cy="265988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14;p42"/>
            <p:cNvSpPr/>
            <p:nvPr/>
          </p:nvSpPr>
          <p:spPr>
            <a:xfrm>
              <a:off x="5491475" y="3681900"/>
              <a:ext cx="22348" cy="24586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15;p42"/>
            <p:cNvSpPr/>
            <p:nvPr/>
          </p:nvSpPr>
          <p:spPr>
            <a:xfrm>
              <a:off x="5357385" y="3972474"/>
              <a:ext cx="62576" cy="82701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16;p42"/>
            <p:cNvSpPr/>
            <p:nvPr/>
          </p:nvSpPr>
          <p:spPr>
            <a:xfrm>
              <a:off x="5585338" y="3972474"/>
              <a:ext cx="62576" cy="82701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17;p42"/>
            <p:cNvSpPr/>
            <p:nvPr/>
          </p:nvSpPr>
          <p:spPr>
            <a:xfrm>
              <a:off x="5317158" y="3731074"/>
              <a:ext cx="370984" cy="219048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18;p42"/>
            <p:cNvSpPr/>
            <p:nvPr/>
          </p:nvSpPr>
          <p:spPr>
            <a:xfrm>
              <a:off x="5379733" y="3784718"/>
              <a:ext cx="230189" cy="116230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19;p42"/>
            <p:cNvSpPr/>
            <p:nvPr/>
          </p:nvSpPr>
          <p:spPr>
            <a:xfrm>
              <a:off x="5547347" y="3780248"/>
              <a:ext cx="69279" cy="69290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5009</TotalTime>
  <Words>1429</Words>
  <Application>Microsoft Office PowerPoint</Application>
  <PresentationFormat>Presentación en pantalla (4:3)</PresentationFormat>
  <Paragraphs>231</Paragraphs>
  <Slides>42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5" baseType="lpstr">
      <vt:lpstr>Arial</vt:lpstr>
      <vt:lpstr>Arial Black</vt:lpstr>
      <vt:lpstr>Arial Bold</vt:lpstr>
      <vt:lpstr>Calibri</vt:lpstr>
      <vt:lpstr>Courier New</vt:lpstr>
      <vt:lpstr>Eras Bold ITC</vt:lpstr>
      <vt:lpstr>Muli</vt:lpstr>
      <vt:lpstr>Trebuchet MS</vt:lpstr>
      <vt:lpstr>Verdana</vt:lpstr>
      <vt:lpstr>Vrinda</vt:lpstr>
      <vt:lpstr>Wingdings</vt:lpstr>
      <vt:lpstr>Wingdings 3</vt:lpstr>
      <vt:lpstr>Faceta</vt:lpstr>
      <vt:lpstr>Presentación de PowerPoint</vt:lpstr>
      <vt:lpstr>BASE LEGAL</vt:lpstr>
      <vt:lpstr>OFICIO MULTIPLE N° 143-2023-UCP-OAD-DRET/GOB.REG.TACNA </vt:lpstr>
      <vt:lpstr>Presentación de PowerPoint</vt:lpstr>
      <vt:lpstr>DEFINICION DE BIENES MUEBLES PATRIMONIAL – DIRECTIVA N° 06-2021-EF.54.01</vt:lpstr>
      <vt:lpstr>TIPOS DE BIENES A INVENTARIAR  DIRECTIVA 075-2008-UCP-OAD-DRSET/GRT</vt:lpstr>
      <vt:lpstr>TIPOS DE BIENES A INVENTARIAR</vt:lpstr>
      <vt:lpstr>Presentación de PowerPoint</vt:lpstr>
      <vt:lpstr>Presentación de PowerPoint</vt:lpstr>
      <vt:lpstr>IMPORTANCIA INVENTARIAR</vt:lpstr>
      <vt:lpstr>CONFORMACION DE LA COMISION DE TOMA DE INVENTARIO –DIRECTIVA N° 075-2008-UCP-OAD-DRET/GRT</vt:lpstr>
      <vt:lpstr>FUNCIONES</vt:lpstr>
      <vt:lpstr>ACTA DE INICIO</vt:lpstr>
      <vt:lpstr>CRONOGRAMA DE ACTIVIDADES</vt:lpstr>
      <vt:lpstr>Presentación de PowerPoint</vt:lpstr>
      <vt:lpstr>Presentación de PowerPoint</vt:lpstr>
      <vt:lpstr>Presentación de PowerPoint</vt:lpstr>
      <vt:lpstr>FORMATO DE INVENTARIO FISICO DE BIENES MUEBLES ACTUALIZADO 2023</vt:lpstr>
      <vt:lpstr>Presentación de PowerPoint</vt:lpstr>
      <vt:lpstr>LLENADO DE FORMATO - ACTUALIZADO </vt:lpstr>
      <vt:lpstr>Presentación de PowerPoint</vt:lpstr>
      <vt:lpstr>RECONOCIMIENTO DE BIENES</vt:lpstr>
      <vt:lpstr>RECONOCIMIENTO DE BIENES</vt:lpstr>
      <vt:lpstr>LLENADO DE FORMATOS </vt:lpstr>
      <vt:lpstr>LLENADO DE FORMATOS </vt:lpstr>
      <vt:lpstr>PRESENTACION DE FORMATOS </vt:lpstr>
      <vt:lpstr>ANEXO 1 AL OFICIO MULTIPLE N° </vt:lpstr>
      <vt:lpstr>ANEXO 1- C  COMPROBANTE DE PAGO FEDATEADA</vt:lpstr>
      <vt:lpstr>ANEXO 1- D  BIENES RECIBIDOS CESION USO/AFECTACION USO</vt:lpstr>
      <vt:lpstr>ANEXO 1-E PROPUESTA PARA BAJA</vt:lpstr>
      <vt:lpstr>CONTROL DE TABLETAS </vt:lpstr>
      <vt:lpstr>Presentación de PowerPoint</vt:lpstr>
      <vt:lpstr>ANEXO 3  VEHICULOS</vt:lpstr>
      <vt:lpstr>Presentación de PowerPoint</vt:lpstr>
      <vt:lpstr>INFORME FINAL </vt:lpstr>
      <vt:lpstr>INFORME FINAL</vt:lpstr>
      <vt:lpstr>INFORME FINAL</vt:lpstr>
      <vt:lpstr>CONCLUSIONES</vt:lpstr>
      <vt:lpstr>RECOMENDACIONES – COMISION DE INVENTARIOS</vt:lpstr>
      <vt:lpstr>RECOMENDACIONES – LLENAR DATOS</vt:lpstr>
      <vt:lpstr>RECUERDA QUE EL PLAZO DE PRESENTACION DE INVENTARIO FISICO DE BIENES MUEBLES PATRIMONIALES DE LAS IIEE ES PATRIMONIALES ES AL 15 DE NOVIEMBRE DEL  2023.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Usuario Patrimonio</cp:lastModifiedBy>
  <cp:revision>528</cp:revision>
  <cp:lastPrinted>2023-09-29T21:37:13Z</cp:lastPrinted>
  <dcterms:created xsi:type="dcterms:W3CDTF">2010-05-23T14:28:12Z</dcterms:created>
  <dcterms:modified xsi:type="dcterms:W3CDTF">2023-09-29T23:37:43Z</dcterms:modified>
</cp:coreProperties>
</file>