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8" r:id="rId3"/>
    <p:sldId id="272" r:id="rId4"/>
    <p:sldId id="264" r:id="rId5"/>
    <p:sldId id="27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60" r:id="rId14"/>
    <p:sldId id="261" r:id="rId15"/>
    <p:sldId id="26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A243E0-2CB3-4EF0-8248-933EAE848511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70DFA8EB-2125-4B57-8473-6F798B455758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Son producciones o trabajos tangibles o intangibles</a:t>
          </a:r>
          <a:endParaRPr lang="es-PE" dirty="0">
            <a:solidFill>
              <a:schemeClr val="tx1"/>
            </a:solidFill>
          </a:endParaRPr>
        </a:p>
      </dgm:t>
    </dgm:pt>
    <dgm:pt modelId="{126A4E15-E803-41C6-B800-A4AABB3A6726}" type="parTrans" cxnId="{76864484-81B6-4C44-A694-D5750B91F7CA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1214960F-CC29-4A81-937C-3DABF657CFF0}" type="sibTrans" cxnId="{76864484-81B6-4C44-A694-D5750B91F7CA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660F418C-5636-4EB8-9C9D-15A186DDEBB6}">
      <dgm:prSet phldrT="[Texto]"/>
      <dgm:spPr>
        <a:solidFill>
          <a:srgbClr val="FFC000"/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Cuando se define desde la planificación permite organizar el proceso de aprendizaje y enseñanza. </a:t>
          </a:r>
          <a:endParaRPr lang="es-PE" dirty="0">
            <a:solidFill>
              <a:schemeClr val="tx1"/>
            </a:solidFill>
          </a:endParaRPr>
        </a:p>
      </dgm:t>
    </dgm:pt>
    <dgm:pt modelId="{71896600-2B4E-4E4C-8415-E487C68B58EB}" type="parTrans" cxnId="{F8FF55A4-CCF9-4CB9-AAAD-5E4B58653B08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98D1F072-373C-435A-9004-A4C3D866A467}" type="sibTrans" cxnId="{F8FF55A4-CCF9-4CB9-AAAD-5E4B58653B08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22D183B1-322E-4640-9D00-52BCB6D296EE}" type="pres">
      <dgm:prSet presAssocID="{9DA243E0-2CB3-4EF0-8248-933EAE848511}" presName="CompostProcess" presStyleCnt="0">
        <dgm:presLayoutVars>
          <dgm:dir/>
          <dgm:resizeHandles val="exact"/>
        </dgm:presLayoutVars>
      </dgm:prSet>
      <dgm:spPr/>
    </dgm:pt>
    <dgm:pt modelId="{6E21E176-0CB7-4AF8-B6F4-D18FA67CFCE9}" type="pres">
      <dgm:prSet presAssocID="{9DA243E0-2CB3-4EF0-8248-933EAE848511}" presName="arrow" presStyleLbl="bgShp" presStyleIdx="0" presStyleCnt="1" custScaleX="117647" custLinFactNeighborX="-241" custLinFactNeighborY="-1563"/>
      <dgm:spPr>
        <a:solidFill>
          <a:srgbClr val="00B0F0"/>
        </a:solidFill>
      </dgm:spPr>
    </dgm:pt>
    <dgm:pt modelId="{1EC65469-09B8-40DF-9738-6EFE175F58F7}" type="pres">
      <dgm:prSet presAssocID="{9DA243E0-2CB3-4EF0-8248-933EAE848511}" presName="linearProcess" presStyleCnt="0"/>
      <dgm:spPr/>
    </dgm:pt>
    <dgm:pt modelId="{4A7D77A9-6372-4726-AC3F-EE3658FA63AB}" type="pres">
      <dgm:prSet presAssocID="{70DFA8EB-2125-4B57-8473-6F798B455758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FCC366C-AED0-4EDE-B7E0-7AE42F7C0CC6}" type="pres">
      <dgm:prSet presAssocID="{1214960F-CC29-4A81-937C-3DABF657CFF0}" presName="sibTrans" presStyleCnt="0"/>
      <dgm:spPr/>
    </dgm:pt>
    <dgm:pt modelId="{CF5222FE-688A-49CB-BF0E-11FF29712357}" type="pres">
      <dgm:prSet presAssocID="{660F418C-5636-4EB8-9C9D-15A186DDEBB6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FA4F2667-E160-4741-83A0-0AD1E7E7AE3E}" type="presOf" srcId="{70DFA8EB-2125-4B57-8473-6F798B455758}" destId="{4A7D77A9-6372-4726-AC3F-EE3658FA63AB}" srcOrd="0" destOrd="0" presId="urn:microsoft.com/office/officeart/2005/8/layout/hProcess9"/>
    <dgm:cxn modelId="{F02D81D5-8A02-4C00-BBDA-764D48D03E0A}" type="presOf" srcId="{660F418C-5636-4EB8-9C9D-15A186DDEBB6}" destId="{CF5222FE-688A-49CB-BF0E-11FF29712357}" srcOrd="0" destOrd="0" presId="urn:microsoft.com/office/officeart/2005/8/layout/hProcess9"/>
    <dgm:cxn modelId="{F8FF55A4-CCF9-4CB9-AAAD-5E4B58653B08}" srcId="{9DA243E0-2CB3-4EF0-8248-933EAE848511}" destId="{660F418C-5636-4EB8-9C9D-15A186DDEBB6}" srcOrd="1" destOrd="0" parTransId="{71896600-2B4E-4E4C-8415-E487C68B58EB}" sibTransId="{98D1F072-373C-435A-9004-A4C3D866A467}"/>
    <dgm:cxn modelId="{95C28C23-7512-40FE-A102-8530EEAE1C6D}" type="presOf" srcId="{9DA243E0-2CB3-4EF0-8248-933EAE848511}" destId="{22D183B1-322E-4640-9D00-52BCB6D296EE}" srcOrd="0" destOrd="0" presId="urn:microsoft.com/office/officeart/2005/8/layout/hProcess9"/>
    <dgm:cxn modelId="{76864484-81B6-4C44-A694-D5750B91F7CA}" srcId="{9DA243E0-2CB3-4EF0-8248-933EAE848511}" destId="{70DFA8EB-2125-4B57-8473-6F798B455758}" srcOrd="0" destOrd="0" parTransId="{126A4E15-E803-41C6-B800-A4AABB3A6726}" sibTransId="{1214960F-CC29-4A81-937C-3DABF657CFF0}"/>
    <dgm:cxn modelId="{BB356300-F6E2-4B44-9D88-76D45E3F9976}" type="presParOf" srcId="{22D183B1-322E-4640-9D00-52BCB6D296EE}" destId="{6E21E176-0CB7-4AF8-B6F4-D18FA67CFCE9}" srcOrd="0" destOrd="0" presId="urn:microsoft.com/office/officeart/2005/8/layout/hProcess9"/>
    <dgm:cxn modelId="{73F0F56A-F6A4-4FCC-8D5E-AA1C02294163}" type="presParOf" srcId="{22D183B1-322E-4640-9D00-52BCB6D296EE}" destId="{1EC65469-09B8-40DF-9738-6EFE175F58F7}" srcOrd="1" destOrd="0" presId="urn:microsoft.com/office/officeart/2005/8/layout/hProcess9"/>
    <dgm:cxn modelId="{DFDE589A-41F3-4018-AC96-A38FF92BBD25}" type="presParOf" srcId="{1EC65469-09B8-40DF-9738-6EFE175F58F7}" destId="{4A7D77A9-6372-4726-AC3F-EE3658FA63AB}" srcOrd="0" destOrd="0" presId="urn:microsoft.com/office/officeart/2005/8/layout/hProcess9"/>
    <dgm:cxn modelId="{B09B868C-2DF9-4DA0-BF24-6DDA4BEEDE27}" type="presParOf" srcId="{1EC65469-09B8-40DF-9738-6EFE175F58F7}" destId="{9FCC366C-AED0-4EDE-B7E0-7AE42F7C0CC6}" srcOrd="1" destOrd="0" presId="urn:microsoft.com/office/officeart/2005/8/layout/hProcess9"/>
    <dgm:cxn modelId="{1BE2E650-1D3E-4381-B0B7-92CB6052E430}" type="presParOf" srcId="{1EC65469-09B8-40DF-9738-6EFE175F58F7}" destId="{CF5222FE-688A-49CB-BF0E-11FF29712357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EC4122-1589-448A-870C-A73ED9E17AB5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31DA2692-8758-4E48-AF31-1D6CD858E70A}">
      <dgm:prSet phldrT="[Texto]"/>
      <dgm:spPr/>
      <dgm:t>
        <a:bodyPr/>
        <a:lstStyle/>
        <a:p>
          <a:r>
            <a:rPr lang="es-ES" b="1" smtClean="0">
              <a:solidFill>
                <a:schemeClr val="tx1"/>
              </a:solidFill>
            </a:rPr>
            <a:t>Deben dar respuesta al reto planteado en la EdA</a:t>
          </a:r>
          <a:endParaRPr lang="es-PE" dirty="0">
            <a:solidFill>
              <a:schemeClr val="tx1"/>
            </a:solidFill>
          </a:endParaRPr>
        </a:p>
      </dgm:t>
    </dgm:pt>
    <dgm:pt modelId="{36DFFE66-B645-41E6-8E7E-ED9EBCA8FE07}" type="parTrans" cxnId="{EE91A61E-D5AD-44C3-996C-0935C446A677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7B8EABB6-D13D-4DEC-924E-CEE261FC1A50}" type="sibTrans" cxnId="{EE91A61E-D5AD-44C3-996C-0935C446A677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8C00B27D-3E25-437F-AD41-5C69098D8522}">
      <dgm:prSet phldrT="[Texto]"/>
      <dgm:spPr/>
      <dgm:t>
        <a:bodyPr/>
        <a:lstStyle/>
        <a:p>
          <a:r>
            <a:rPr lang="es-ES" b="1" smtClean="0">
              <a:solidFill>
                <a:schemeClr val="tx1"/>
              </a:solidFill>
            </a:rPr>
            <a:t>Permiten conocer los logros y las necesidades formativas de los estudiantes.</a:t>
          </a:r>
          <a:endParaRPr lang="es-PE" dirty="0">
            <a:solidFill>
              <a:schemeClr val="tx1"/>
            </a:solidFill>
          </a:endParaRPr>
        </a:p>
      </dgm:t>
    </dgm:pt>
    <dgm:pt modelId="{73CCD2A5-5EE6-4C45-BA9C-E7983EA819F7}" type="parTrans" cxnId="{65022C6B-E44D-4432-8309-FD7177788DE7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C272D5A9-BFF6-4844-A8DB-38C41BC45EE0}" type="sibTrans" cxnId="{65022C6B-E44D-4432-8309-FD7177788DE7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49FC8871-DFCE-417C-8089-295A4F8447F6}">
      <dgm:prSet phldrT="[Texto]"/>
      <dgm:spPr/>
      <dgm:t>
        <a:bodyPr/>
        <a:lstStyle/>
        <a:p>
          <a:r>
            <a:rPr lang="es-ES" b="1" smtClean="0">
              <a:solidFill>
                <a:schemeClr val="tx1"/>
              </a:solidFill>
            </a:rPr>
            <a:t>Nos ayudan a reflexionar y tomar decisiones respecto a la selección pertinente estrategias metodológicas.</a:t>
          </a:r>
          <a:endParaRPr lang="es-PE" dirty="0">
            <a:solidFill>
              <a:schemeClr val="tx1"/>
            </a:solidFill>
          </a:endParaRPr>
        </a:p>
      </dgm:t>
    </dgm:pt>
    <dgm:pt modelId="{29DCE1DB-2D37-40CE-8E06-DE364AF5A22A}" type="parTrans" cxnId="{33E586E7-BBA8-4832-B65D-B57487419719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7AAE2FEF-B706-48D6-9805-3962AE113BC8}" type="sibTrans" cxnId="{33E586E7-BBA8-4832-B65D-B57487419719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425A9104-2771-4957-BC0B-5C4501C14526}" type="pres">
      <dgm:prSet presAssocID="{EEEC4122-1589-448A-870C-A73ED9E17AB5}" presName="Name0" presStyleCnt="0">
        <dgm:presLayoutVars>
          <dgm:dir/>
          <dgm:resizeHandles val="exact"/>
        </dgm:presLayoutVars>
      </dgm:prSet>
      <dgm:spPr/>
    </dgm:pt>
    <dgm:pt modelId="{98A8BF61-9421-42D5-B1AB-8A415ABBA424}" type="pres">
      <dgm:prSet presAssocID="{31DA2692-8758-4E48-AF31-1D6CD858E70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FE921D3-BA3A-47ED-A64D-D2D1A10C14CA}" type="pres">
      <dgm:prSet presAssocID="{7B8EABB6-D13D-4DEC-924E-CEE261FC1A50}" presName="sibTrans" presStyleCnt="0"/>
      <dgm:spPr/>
    </dgm:pt>
    <dgm:pt modelId="{9A61BD18-401B-43D8-A202-9DAF246BF61E}" type="pres">
      <dgm:prSet presAssocID="{8C00B27D-3E25-437F-AD41-5C69098D852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59DA36A-A2A2-48A4-BAD3-D837F52C9BC7}" type="pres">
      <dgm:prSet presAssocID="{C272D5A9-BFF6-4844-A8DB-38C41BC45EE0}" presName="sibTrans" presStyleCnt="0"/>
      <dgm:spPr/>
    </dgm:pt>
    <dgm:pt modelId="{D23CEA46-19D3-4E87-955A-3AE9C310FBFC}" type="pres">
      <dgm:prSet presAssocID="{49FC8871-DFCE-417C-8089-295A4F8447F6}" presName="node" presStyleLbl="node1" presStyleIdx="2" presStyleCnt="3" custLinFactNeighborX="11009" custLinFactNeighborY="-14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33E586E7-BBA8-4832-B65D-B57487419719}" srcId="{EEEC4122-1589-448A-870C-A73ED9E17AB5}" destId="{49FC8871-DFCE-417C-8089-295A4F8447F6}" srcOrd="2" destOrd="0" parTransId="{29DCE1DB-2D37-40CE-8E06-DE364AF5A22A}" sibTransId="{7AAE2FEF-B706-48D6-9805-3962AE113BC8}"/>
    <dgm:cxn modelId="{AF9D4B65-D3E9-42AA-AB28-42204324DE2D}" type="presOf" srcId="{31DA2692-8758-4E48-AF31-1D6CD858E70A}" destId="{98A8BF61-9421-42D5-B1AB-8A415ABBA424}" srcOrd="0" destOrd="0" presId="urn:microsoft.com/office/officeart/2005/8/layout/hList6"/>
    <dgm:cxn modelId="{EE91A61E-D5AD-44C3-996C-0935C446A677}" srcId="{EEEC4122-1589-448A-870C-A73ED9E17AB5}" destId="{31DA2692-8758-4E48-AF31-1D6CD858E70A}" srcOrd="0" destOrd="0" parTransId="{36DFFE66-B645-41E6-8E7E-ED9EBCA8FE07}" sibTransId="{7B8EABB6-D13D-4DEC-924E-CEE261FC1A50}"/>
    <dgm:cxn modelId="{A89645F4-4D35-4EE2-9D7E-7635B2AB7908}" type="presOf" srcId="{8C00B27D-3E25-437F-AD41-5C69098D8522}" destId="{9A61BD18-401B-43D8-A202-9DAF246BF61E}" srcOrd="0" destOrd="0" presId="urn:microsoft.com/office/officeart/2005/8/layout/hList6"/>
    <dgm:cxn modelId="{31137B3A-85BE-4E41-9F2D-06223CA61E51}" type="presOf" srcId="{EEEC4122-1589-448A-870C-A73ED9E17AB5}" destId="{425A9104-2771-4957-BC0B-5C4501C14526}" srcOrd="0" destOrd="0" presId="urn:microsoft.com/office/officeart/2005/8/layout/hList6"/>
    <dgm:cxn modelId="{DD2E12B6-2582-4004-9AE9-2267E71C2AF1}" type="presOf" srcId="{49FC8871-DFCE-417C-8089-295A4F8447F6}" destId="{D23CEA46-19D3-4E87-955A-3AE9C310FBFC}" srcOrd="0" destOrd="0" presId="urn:microsoft.com/office/officeart/2005/8/layout/hList6"/>
    <dgm:cxn modelId="{65022C6B-E44D-4432-8309-FD7177788DE7}" srcId="{EEEC4122-1589-448A-870C-A73ED9E17AB5}" destId="{8C00B27D-3E25-437F-AD41-5C69098D8522}" srcOrd="1" destOrd="0" parTransId="{73CCD2A5-5EE6-4C45-BA9C-E7983EA819F7}" sibTransId="{C272D5A9-BFF6-4844-A8DB-38C41BC45EE0}"/>
    <dgm:cxn modelId="{4CF1D601-B9B9-48EF-B8F9-A392B2F40239}" type="presParOf" srcId="{425A9104-2771-4957-BC0B-5C4501C14526}" destId="{98A8BF61-9421-42D5-B1AB-8A415ABBA424}" srcOrd="0" destOrd="0" presId="urn:microsoft.com/office/officeart/2005/8/layout/hList6"/>
    <dgm:cxn modelId="{78DD406F-9CE5-45AF-9DC2-2E6C06A96070}" type="presParOf" srcId="{425A9104-2771-4957-BC0B-5C4501C14526}" destId="{BFE921D3-BA3A-47ED-A64D-D2D1A10C14CA}" srcOrd="1" destOrd="0" presId="urn:microsoft.com/office/officeart/2005/8/layout/hList6"/>
    <dgm:cxn modelId="{FC56140D-BC27-4D06-8DF9-DB368A00A9A3}" type="presParOf" srcId="{425A9104-2771-4957-BC0B-5C4501C14526}" destId="{9A61BD18-401B-43D8-A202-9DAF246BF61E}" srcOrd="2" destOrd="0" presId="urn:microsoft.com/office/officeart/2005/8/layout/hList6"/>
    <dgm:cxn modelId="{75E9820E-4F5D-41EA-8758-96496C6C1C85}" type="presParOf" srcId="{425A9104-2771-4957-BC0B-5C4501C14526}" destId="{C59DA36A-A2A2-48A4-BAD3-D837F52C9BC7}" srcOrd="3" destOrd="0" presId="urn:microsoft.com/office/officeart/2005/8/layout/hList6"/>
    <dgm:cxn modelId="{14D78927-3EB0-4288-B4FF-9E81E5F670BD}" type="presParOf" srcId="{425A9104-2771-4957-BC0B-5C4501C14526}" destId="{D23CEA46-19D3-4E87-955A-3AE9C310FBF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EF408B-4CA3-4D77-9676-EEF9AF801E85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16381319-34E1-4770-B391-1AB632F2C936}">
      <dgm:prSet phldrT="[Texto]" custT="1"/>
      <dgm:spPr/>
      <dgm:t>
        <a:bodyPr/>
        <a:lstStyle/>
        <a:p>
          <a:r>
            <a:rPr lang="es-ES" sz="1600" b="1" dirty="0" smtClean="0"/>
            <a:t>La </a:t>
          </a:r>
          <a:r>
            <a:rPr lang="es-ES" sz="1600" b="1" dirty="0" err="1" smtClean="0"/>
            <a:t>EdA</a:t>
          </a:r>
          <a:r>
            <a:rPr lang="es-ES" sz="1600" b="1" dirty="0" smtClean="0"/>
            <a:t> plantea</a:t>
          </a:r>
        </a:p>
        <a:p>
          <a:r>
            <a:rPr lang="es-ES" sz="1600" b="1" dirty="0" smtClean="0"/>
            <a:t> un reto que debe ser respondido alcanzando una serie de aprendizajes. </a:t>
          </a:r>
          <a:endParaRPr lang="es-PE" sz="1600" dirty="0"/>
        </a:p>
      </dgm:t>
    </dgm:pt>
    <dgm:pt modelId="{38D6389D-B986-466D-B91A-B99C8A33ED85}" type="parTrans" cxnId="{F568539E-2CF8-4F47-BB74-FC8A932FACBA}">
      <dgm:prSet/>
      <dgm:spPr/>
      <dgm:t>
        <a:bodyPr/>
        <a:lstStyle/>
        <a:p>
          <a:endParaRPr lang="es-PE"/>
        </a:p>
      </dgm:t>
    </dgm:pt>
    <dgm:pt modelId="{7CFB42D4-460C-4201-9825-FFAF9B382B5C}" type="sibTrans" cxnId="{F568539E-2CF8-4F47-BB74-FC8A932FACBA}">
      <dgm:prSet/>
      <dgm:spPr/>
      <dgm:t>
        <a:bodyPr/>
        <a:lstStyle/>
        <a:p>
          <a:endParaRPr lang="es-PE"/>
        </a:p>
      </dgm:t>
    </dgm:pt>
    <dgm:pt modelId="{F20990C0-FD76-41E2-85EA-5632E2E1F74F}">
      <dgm:prSet phldrT="[Texto]" custT="1"/>
      <dgm:spPr/>
      <dgm:t>
        <a:bodyPr/>
        <a:lstStyle/>
        <a:p>
          <a:r>
            <a:rPr lang="es-ES" sz="1600" b="1" dirty="0" smtClean="0"/>
            <a:t>En las sesiones </a:t>
          </a:r>
        </a:p>
        <a:p>
          <a:r>
            <a:rPr lang="es-ES" sz="1600" b="1" dirty="0" smtClean="0"/>
            <a:t>se dan las condiciones para que el estudiante aprendan desarrollando las competencias </a:t>
          </a:r>
          <a:endParaRPr lang="es-PE" sz="1600" dirty="0"/>
        </a:p>
      </dgm:t>
    </dgm:pt>
    <dgm:pt modelId="{D0BF2E4D-3F1B-42CE-868B-C2A8DA4BC7B4}" type="parTrans" cxnId="{B265F207-D68E-4483-8A6F-0599A5D7D8DB}">
      <dgm:prSet/>
      <dgm:spPr/>
      <dgm:t>
        <a:bodyPr/>
        <a:lstStyle/>
        <a:p>
          <a:endParaRPr lang="es-PE"/>
        </a:p>
      </dgm:t>
    </dgm:pt>
    <dgm:pt modelId="{6DDAD3E2-BEBD-443B-A067-C3419380B646}" type="sibTrans" cxnId="{B265F207-D68E-4483-8A6F-0599A5D7D8DB}">
      <dgm:prSet/>
      <dgm:spPr/>
      <dgm:t>
        <a:bodyPr/>
        <a:lstStyle/>
        <a:p>
          <a:endParaRPr lang="es-PE"/>
        </a:p>
      </dgm:t>
    </dgm:pt>
    <dgm:pt modelId="{5084ED81-C07A-4473-84D7-46396B81BE76}">
      <dgm:prSet phldrT="[Texto]"/>
      <dgm:spPr/>
      <dgm:t>
        <a:bodyPr/>
        <a:lstStyle/>
        <a:p>
          <a:r>
            <a:rPr lang="es-ES" b="1" dirty="0" smtClean="0"/>
            <a:t>El logro de aprendizajes se hace visible en las evidencias</a:t>
          </a:r>
          <a:endParaRPr lang="es-PE" dirty="0"/>
        </a:p>
      </dgm:t>
    </dgm:pt>
    <dgm:pt modelId="{6B1166F5-381E-4182-B9EB-81C2416391A2}" type="parTrans" cxnId="{90FBDB56-2C5B-4527-ADD0-9A8CCABDAAE9}">
      <dgm:prSet/>
      <dgm:spPr/>
      <dgm:t>
        <a:bodyPr/>
        <a:lstStyle/>
        <a:p>
          <a:endParaRPr lang="es-PE"/>
        </a:p>
      </dgm:t>
    </dgm:pt>
    <dgm:pt modelId="{68CB56C4-F5A0-4C09-B9FC-322D0E9EA88A}" type="sibTrans" cxnId="{90FBDB56-2C5B-4527-ADD0-9A8CCABDAAE9}">
      <dgm:prSet/>
      <dgm:spPr/>
      <dgm:t>
        <a:bodyPr/>
        <a:lstStyle/>
        <a:p>
          <a:endParaRPr lang="es-PE"/>
        </a:p>
      </dgm:t>
    </dgm:pt>
    <dgm:pt modelId="{0569F7A9-C6C1-48CD-A470-BBA3B24AEB08}" type="pres">
      <dgm:prSet presAssocID="{E0EF408B-4CA3-4D77-9676-EEF9AF801E8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F09575B-C1E3-41AD-899B-9A2F5546FDC5}" type="pres">
      <dgm:prSet presAssocID="{16381319-34E1-4770-B391-1AB632F2C936}" presName="Accent1" presStyleCnt="0"/>
      <dgm:spPr/>
    </dgm:pt>
    <dgm:pt modelId="{68978D7F-2A89-42AA-AB40-B7228974C238}" type="pres">
      <dgm:prSet presAssocID="{16381319-34E1-4770-B391-1AB632F2C936}" presName="Accent" presStyleLbl="node1" presStyleIdx="0" presStyleCnt="3" custScaleX="116773"/>
      <dgm:spPr>
        <a:solidFill>
          <a:srgbClr val="00B0F0"/>
        </a:solidFill>
      </dgm:spPr>
    </dgm:pt>
    <dgm:pt modelId="{4EA08965-9345-49E5-A110-1520B0D77B79}" type="pres">
      <dgm:prSet presAssocID="{16381319-34E1-4770-B391-1AB632F2C936}" presName="Parent1" presStyleLbl="revTx" presStyleIdx="0" presStyleCnt="3" custScaleX="120802" custLinFactNeighborX="-1367" custLinFactNeighborY="-1275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33526C2-1B12-441C-A178-7C5954D0BB4E}" type="pres">
      <dgm:prSet presAssocID="{F20990C0-FD76-41E2-85EA-5632E2E1F74F}" presName="Accent2" presStyleCnt="0"/>
      <dgm:spPr/>
    </dgm:pt>
    <dgm:pt modelId="{57213371-E8F9-4A4F-91C7-95989AF594DD}" type="pres">
      <dgm:prSet presAssocID="{F20990C0-FD76-41E2-85EA-5632E2E1F74F}" presName="Accent" presStyleLbl="node1" presStyleIdx="1" presStyleCnt="3" custScaleX="115369" custScaleY="99816"/>
      <dgm:spPr>
        <a:solidFill>
          <a:srgbClr val="FFC000"/>
        </a:solidFill>
      </dgm:spPr>
    </dgm:pt>
    <dgm:pt modelId="{03A11CA1-AB91-4EA4-A29F-5D4743DC4387}" type="pres">
      <dgm:prSet presAssocID="{F20990C0-FD76-41E2-85EA-5632E2E1F74F}" presName="Parent2" presStyleLbl="revTx" presStyleIdx="1" presStyleCnt="3" custScaleX="145334" custLinFactNeighborX="-653" custLinFactNeighborY="-1634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54BBFCA-A2FA-4366-ADDC-5B32B7E0DAE0}" type="pres">
      <dgm:prSet presAssocID="{5084ED81-C07A-4473-84D7-46396B81BE76}" presName="Accent3" presStyleCnt="0"/>
      <dgm:spPr/>
    </dgm:pt>
    <dgm:pt modelId="{2C3BCA3E-D425-479A-AE5E-4B33C1EB4038}" type="pres">
      <dgm:prSet presAssocID="{5084ED81-C07A-4473-84D7-46396B81BE76}" presName="Accent" presStyleLbl="node1" presStyleIdx="2" presStyleCnt="3" custScaleX="124346"/>
      <dgm:spPr>
        <a:solidFill>
          <a:srgbClr val="CC0099"/>
        </a:solidFill>
      </dgm:spPr>
    </dgm:pt>
    <dgm:pt modelId="{1ACDCD84-3402-4CB9-BFB5-3B9A55CF38EA}" type="pres">
      <dgm:prSet presAssocID="{5084ED81-C07A-4473-84D7-46396B81BE7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0516713E-773A-4D65-A4D6-5AC30DAFA62C}" type="presOf" srcId="{F20990C0-FD76-41E2-85EA-5632E2E1F74F}" destId="{03A11CA1-AB91-4EA4-A29F-5D4743DC4387}" srcOrd="0" destOrd="0" presId="urn:microsoft.com/office/officeart/2009/layout/CircleArrowProcess"/>
    <dgm:cxn modelId="{B265F207-D68E-4483-8A6F-0599A5D7D8DB}" srcId="{E0EF408B-4CA3-4D77-9676-EEF9AF801E85}" destId="{F20990C0-FD76-41E2-85EA-5632E2E1F74F}" srcOrd="1" destOrd="0" parTransId="{D0BF2E4D-3F1B-42CE-868B-C2A8DA4BC7B4}" sibTransId="{6DDAD3E2-BEBD-443B-A067-C3419380B646}"/>
    <dgm:cxn modelId="{234BB3FA-FBD9-4B9F-ACFE-118F47A0441B}" type="presOf" srcId="{16381319-34E1-4770-B391-1AB632F2C936}" destId="{4EA08965-9345-49E5-A110-1520B0D77B79}" srcOrd="0" destOrd="0" presId="urn:microsoft.com/office/officeart/2009/layout/CircleArrowProcess"/>
    <dgm:cxn modelId="{43EAC5E0-F8D4-4A33-A6B3-3B2B169EC922}" type="presOf" srcId="{5084ED81-C07A-4473-84D7-46396B81BE76}" destId="{1ACDCD84-3402-4CB9-BFB5-3B9A55CF38EA}" srcOrd="0" destOrd="0" presId="urn:microsoft.com/office/officeart/2009/layout/CircleArrowProcess"/>
    <dgm:cxn modelId="{4F31E996-7ADA-4242-A196-4556ED9C5A07}" type="presOf" srcId="{E0EF408B-4CA3-4D77-9676-EEF9AF801E85}" destId="{0569F7A9-C6C1-48CD-A470-BBA3B24AEB08}" srcOrd="0" destOrd="0" presId="urn:microsoft.com/office/officeart/2009/layout/CircleArrowProcess"/>
    <dgm:cxn modelId="{F568539E-2CF8-4F47-BB74-FC8A932FACBA}" srcId="{E0EF408B-4CA3-4D77-9676-EEF9AF801E85}" destId="{16381319-34E1-4770-B391-1AB632F2C936}" srcOrd="0" destOrd="0" parTransId="{38D6389D-B986-466D-B91A-B99C8A33ED85}" sibTransId="{7CFB42D4-460C-4201-9825-FFAF9B382B5C}"/>
    <dgm:cxn modelId="{90FBDB56-2C5B-4527-ADD0-9A8CCABDAAE9}" srcId="{E0EF408B-4CA3-4D77-9676-EEF9AF801E85}" destId="{5084ED81-C07A-4473-84D7-46396B81BE76}" srcOrd="2" destOrd="0" parTransId="{6B1166F5-381E-4182-B9EB-81C2416391A2}" sibTransId="{68CB56C4-F5A0-4C09-B9FC-322D0E9EA88A}"/>
    <dgm:cxn modelId="{82EDD205-9C33-4057-B539-F7C777556C60}" type="presParOf" srcId="{0569F7A9-C6C1-48CD-A470-BBA3B24AEB08}" destId="{9F09575B-C1E3-41AD-899B-9A2F5546FDC5}" srcOrd="0" destOrd="0" presId="urn:microsoft.com/office/officeart/2009/layout/CircleArrowProcess"/>
    <dgm:cxn modelId="{FF64617A-8EB7-4E98-BDBE-A20E47335C45}" type="presParOf" srcId="{9F09575B-C1E3-41AD-899B-9A2F5546FDC5}" destId="{68978D7F-2A89-42AA-AB40-B7228974C238}" srcOrd="0" destOrd="0" presId="urn:microsoft.com/office/officeart/2009/layout/CircleArrowProcess"/>
    <dgm:cxn modelId="{9FAA1208-7C02-404C-AECD-57653EA47F22}" type="presParOf" srcId="{0569F7A9-C6C1-48CD-A470-BBA3B24AEB08}" destId="{4EA08965-9345-49E5-A110-1520B0D77B79}" srcOrd="1" destOrd="0" presId="urn:microsoft.com/office/officeart/2009/layout/CircleArrowProcess"/>
    <dgm:cxn modelId="{59546CCC-59D0-42F7-9E8C-E1FA385F26CE}" type="presParOf" srcId="{0569F7A9-C6C1-48CD-A470-BBA3B24AEB08}" destId="{B33526C2-1B12-441C-A178-7C5954D0BB4E}" srcOrd="2" destOrd="0" presId="urn:microsoft.com/office/officeart/2009/layout/CircleArrowProcess"/>
    <dgm:cxn modelId="{FAE067D8-DBDF-4A07-BF41-518D5BE070FE}" type="presParOf" srcId="{B33526C2-1B12-441C-A178-7C5954D0BB4E}" destId="{57213371-E8F9-4A4F-91C7-95989AF594DD}" srcOrd="0" destOrd="0" presId="urn:microsoft.com/office/officeart/2009/layout/CircleArrowProcess"/>
    <dgm:cxn modelId="{B7EBC719-DB16-49AF-8EAF-55A09CBD9CBF}" type="presParOf" srcId="{0569F7A9-C6C1-48CD-A470-BBA3B24AEB08}" destId="{03A11CA1-AB91-4EA4-A29F-5D4743DC4387}" srcOrd="3" destOrd="0" presId="urn:microsoft.com/office/officeart/2009/layout/CircleArrowProcess"/>
    <dgm:cxn modelId="{3FD4A226-8EEE-4AA2-883E-4EEDD4FAFA1F}" type="presParOf" srcId="{0569F7A9-C6C1-48CD-A470-BBA3B24AEB08}" destId="{554BBFCA-A2FA-4366-ADDC-5B32B7E0DAE0}" srcOrd="4" destOrd="0" presId="urn:microsoft.com/office/officeart/2009/layout/CircleArrowProcess"/>
    <dgm:cxn modelId="{6552148E-2B93-4F12-8334-C09208A5B882}" type="presParOf" srcId="{554BBFCA-A2FA-4366-ADDC-5B32B7E0DAE0}" destId="{2C3BCA3E-D425-479A-AE5E-4B33C1EB4038}" srcOrd="0" destOrd="0" presId="urn:microsoft.com/office/officeart/2009/layout/CircleArrowProcess"/>
    <dgm:cxn modelId="{E63FFA21-80B2-43E6-A7CC-47E1C9C42656}" type="presParOf" srcId="{0569F7A9-C6C1-48CD-A470-BBA3B24AEB08}" destId="{1ACDCD84-3402-4CB9-BFB5-3B9A55CF38E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86282C-59ED-4E4D-BD65-104A130DFECB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A6E290AF-D275-47CD-94E8-5B34F6691BE9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En los propósitos de aprendizaje, también se deben considerar los valores y actitudes que se plasman en los enfoques transversales.</a:t>
          </a:r>
          <a:endParaRPr lang="es-PE" sz="1600" dirty="0">
            <a:solidFill>
              <a:schemeClr val="tx1"/>
            </a:solidFill>
          </a:endParaRPr>
        </a:p>
      </dgm:t>
    </dgm:pt>
    <dgm:pt modelId="{6EF9AFA2-6CF6-43E7-A354-8F6C6977CA50}" type="parTrans" cxnId="{0C91E013-5098-4ED4-8641-0954BB42E2F0}">
      <dgm:prSet/>
      <dgm:spPr/>
      <dgm:t>
        <a:bodyPr/>
        <a:lstStyle/>
        <a:p>
          <a:endParaRPr lang="es-PE" sz="2000">
            <a:solidFill>
              <a:schemeClr val="tx1"/>
            </a:solidFill>
          </a:endParaRPr>
        </a:p>
      </dgm:t>
    </dgm:pt>
    <dgm:pt modelId="{9AC1154C-3BF0-448A-8A42-92BD68686B6D}" type="sibTrans" cxnId="{0C91E013-5098-4ED4-8641-0954BB42E2F0}">
      <dgm:prSet/>
      <dgm:spPr/>
      <dgm:t>
        <a:bodyPr/>
        <a:lstStyle/>
        <a:p>
          <a:endParaRPr lang="es-PE" sz="2000">
            <a:solidFill>
              <a:schemeClr val="tx1"/>
            </a:solidFill>
          </a:endParaRPr>
        </a:p>
      </dgm:t>
    </dgm:pt>
    <dgm:pt modelId="{82514E91-AC7E-4F17-9159-AB56E607AE73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La evidencia que se propone en una </a:t>
          </a:r>
          <a:r>
            <a:rPr lang="es-ES" sz="1400" b="1" dirty="0" err="1" smtClean="0">
              <a:solidFill>
                <a:schemeClr val="tx1"/>
              </a:solidFill>
            </a:rPr>
            <a:t>EdA</a:t>
          </a:r>
          <a:r>
            <a:rPr lang="es-ES" sz="1400" b="1" dirty="0" smtClean="0">
              <a:solidFill>
                <a:schemeClr val="tx1"/>
              </a:solidFill>
            </a:rPr>
            <a:t> debe dar oportunidad al estudiante de demostrar su nivel de desarrollo de las competencias</a:t>
          </a:r>
          <a:endParaRPr lang="es-PE" sz="1400" dirty="0">
            <a:solidFill>
              <a:schemeClr val="tx1"/>
            </a:solidFill>
          </a:endParaRPr>
        </a:p>
      </dgm:t>
    </dgm:pt>
    <dgm:pt modelId="{14EFEB50-2D8E-4CD4-AB85-736A433DD9C0}" type="parTrans" cxnId="{DC991964-4BA6-4BDE-8DFD-001853C3D3B6}">
      <dgm:prSet/>
      <dgm:spPr/>
      <dgm:t>
        <a:bodyPr/>
        <a:lstStyle/>
        <a:p>
          <a:endParaRPr lang="es-PE" sz="2000">
            <a:solidFill>
              <a:schemeClr val="tx1"/>
            </a:solidFill>
          </a:endParaRPr>
        </a:p>
      </dgm:t>
    </dgm:pt>
    <dgm:pt modelId="{48896F52-5FCE-401D-BBDF-82F5DD678AD5}" type="sibTrans" cxnId="{DC991964-4BA6-4BDE-8DFD-001853C3D3B6}">
      <dgm:prSet/>
      <dgm:spPr/>
      <dgm:t>
        <a:bodyPr/>
        <a:lstStyle/>
        <a:p>
          <a:endParaRPr lang="es-PE" sz="2000">
            <a:solidFill>
              <a:schemeClr val="tx1"/>
            </a:solidFill>
          </a:endParaRPr>
        </a:p>
      </dgm:t>
    </dgm:pt>
    <dgm:pt modelId="{26F0576E-668D-4B46-BD08-74E5BBFD2C2A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500" b="1" dirty="0" smtClean="0">
              <a:solidFill>
                <a:schemeClr val="tx1"/>
              </a:solidFill>
            </a:rPr>
            <a:t>Los propósitos de aprendizaje están expresados en la competencia, las capacidades y los desempeños</a:t>
          </a:r>
          <a:endParaRPr lang="es-PE" sz="1500" dirty="0">
            <a:solidFill>
              <a:schemeClr val="tx1"/>
            </a:solidFill>
          </a:endParaRPr>
        </a:p>
      </dgm:t>
    </dgm:pt>
    <dgm:pt modelId="{B5E3CC0F-3D7E-40EA-938D-0DB654730957}" type="parTrans" cxnId="{B69AA04D-F7FE-45D9-A418-EC60BCF959E8}">
      <dgm:prSet/>
      <dgm:spPr/>
      <dgm:t>
        <a:bodyPr/>
        <a:lstStyle/>
        <a:p>
          <a:endParaRPr lang="es-PE" sz="2000">
            <a:solidFill>
              <a:schemeClr val="tx1"/>
            </a:solidFill>
          </a:endParaRPr>
        </a:p>
      </dgm:t>
    </dgm:pt>
    <dgm:pt modelId="{8434B363-DD3B-4AF2-AEAF-EAFEB53213B6}" type="sibTrans" cxnId="{B69AA04D-F7FE-45D9-A418-EC60BCF959E8}">
      <dgm:prSet/>
      <dgm:spPr/>
      <dgm:t>
        <a:bodyPr/>
        <a:lstStyle/>
        <a:p>
          <a:endParaRPr lang="es-PE" sz="2000">
            <a:solidFill>
              <a:schemeClr val="tx1"/>
            </a:solidFill>
          </a:endParaRPr>
        </a:p>
      </dgm:t>
    </dgm:pt>
    <dgm:pt modelId="{724E01FE-1F0B-456A-950F-2C3B15AA5ADC}" type="pres">
      <dgm:prSet presAssocID="{0886282C-59ED-4E4D-BD65-104A130DFEC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E77B17B-AC94-4AFF-893D-4C0C63A76FD8}" type="pres">
      <dgm:prSet presAssocID="{A6E290AF-D275-47CD-94E8-5B34F6691BE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00811C8-0851-4091-B74D-45E489A12A2B}" type="pres">
      <dgm:prSet presAssocID="{A6E290AF-D275-47CD-94E8-5B34F6691BE9}" presName="gear1srcNode" presStyleLbl="node1" presStyleIdx="0" presStyleCnt="3"/>
      <dgm:spPr/>
    </dgm:pt>
    <dgm:pt modelId="{CCAFACE9-0A3D-4911-BF33-48906F42163C}" type="pres">
      <dgm:prSet presAssocID="{A6E290AF-D275-47CD-94E8-5B34F6691BE9}" presName="gear1dstNode" presStyleLbl="node1" presStyleIdx="0" presStyleCnt="3"/>
      <dgm:spPr/>
    </dgm:pt>
    <dgm:pt modelId="{37E3B15A-5AE1-417D-89EF-B62789AACE37}" type="pres">
      <dgm:prSet presAssocID="{82514E91-AC7E-4F17-9159-AB56E607AE73}" presName="gear2" presStyleLbl="node1" presStyleIdx="1" presStyleCnt="3" custScaleX="11845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73B0EED-A1C1-4D83-B4FC-DB7D9D260024}" type="pres">
      <dgm:prSet presAssocID="{82514E91-AC7E-4F17-9159-AB56E607AE73}" presName="gear2srcNode" presStyleLbl="node1" presStyleIdx="1" presStyleCnt="3"/>
      <dgm:spPr/>
    </dgm:pt>
    <dgm:pt modelId="{BAFACA1B-6CE3-4159-8E18-2455AE1D3B81}" type="pres">
      <dgm:prSet presAssocID="{82514E91-AC7E-4F17-9159-AB56E607AE73}" presName="gear2dstNode" presStyleLbl="node1" presStyleIdx="1" presStyleCnt="3"/>
      <dgm:spPr/>
    </dgm:pt>
    <dgm:pt modelId="{0C9AF987-15D6-41F3-BD58-B2AADF645D53}" type="pres">
      <dgm:prSet presAssocID="{26F0576E-668D-4B46-BD08-74E5BBFD2C2A}" presName="gear3" presStyleLbl="node1" presStyleIdx="2" presStyleCnt="3" custScaleX="125862" custScaleY="111714" custLinFactNeighborX="9304" custLinFactNeighborY="-2278"/>
      <dgm:spPr/>
      <dgm:t>
        <a:bodyPr/>
        <a:lstStyle/>
        <a:p>
          <a:endParaRPr lang="es-PE"/>
        </a:p>
      </dgm:t>
    </dgm:pt>
    <dgm:pt modelId="{8E784C7D-889B-4D25-972D-07443E3A91F6}" type="pres">
      <dgm:prSet presAssocID="{26F0576E-668D-4B46-BD08-74E5BBFD2C2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FB7148B-7446-474B-87D4-D0BEF664C65A}" type="pres">
      <dgm:prSet presAssocID="{26F0576E-668D-4B46-BD08-74E5BBFD2C2A}" presName="gear3srcNode" presStyleLbl="node1" presStyleIdx="2" presStyleCnt="3"/>
      <dgm:spPr/>
    </dgm:pt>
    <dgm:pt modelId="{4FD17C9F-95CC-4D8B-B75F-6A2062D7D14E}" type="pres">
      <dgm:prSet presAssocID="{26F0576E-668D-4B46-BD08-74E5BBFD2C2A}" presName="gear3dstNode" presStyleLbl="node1" presStyleIdx="2" presStyleCnt="3"/>
      <dgm:spPr/>
    </dgm:pt>
    <dgm:pt modelId="{07058335-BE5D-44F5-BE01-D9527AD5BD1E}" type="pres">
      <dgm:prSet presAssocID="{9AC1154C-3BF0-448A-8A42-92BD68686B6D}" presName="connector1" presStyleLbl="sibTrans2D1" presStyleIdx="0" presStyleCnt="3"/>
      <dgm:spPr/>
    </dgm:pt>
    <dgm:pt modelId="{6FF5D6DC-2B44-4A9C-9693-24274AA7378C}" type="pres">
      <dgm:prSet presAssocID="{48896F52-5FCE-401D-BBDF-82F5DD678AD5}" presName="connector2" presStyleLbl="sibTrans2D1" presStyleIdx="1" presStyleCnt="3"/>
      <dgm:spPr/>
    </dgm:pt>
    <dgm:pt modelId="{4B4794A5-E907-4254-A53E-3AC5114F59AC}" type="pres">
      <dgm:prSet presAssocID="{8434B363-DD3B-4AF2-AEAF-EAFEB53213B6}" presName="connector3" presStyleLbl="sibTrans2D1" presStyleIdx="2" presStyleCnt="3"/>
      <dgm:spPr/>
    </dgm:pt>
  </dgm:ptLst>
  <dgm:cxnLst>
    <dgm:cxn modelId="{023033E4-54CD-4CF9-B974-71D3C9B624F5}" type="presOf" srcId="{82514E91-AC7E-4F17-9159-AB56E607AE73}" destId="{BAFACA1B-6CE3-4159-8E18-2455AE1D3B81}" srcOrd="2" destOrd="0" presId="urn:microsoft.com/office/officeart/2005/8/layout/gear1"/>
    <dgm:cxn modelId="{14D7C14A-39A9-4971-972A-AEC3632A4044}" type="presOf" srcId="{8434B363-DD3B-4AF2-AEAF-EAFEB53213B6}" destId="{4B4794A5-E907-4254-A53E-3AC5114F59AC}" srcOrd="0" destOrd="0" presId="urn:microsoft.com/office/officeart/2005/8/layout/gear1"/>
    <dgm:cxn modelId="{9AC4D2B6-D7BE-421F-A8E6-19DAECC03F89}" type="presOf" srcId="{A6E290AF-D275-47CD-94E8-5B34F6691BE9}" destId="{CCAFACE9-0A3D-4911-BF33-48906F42163C}" srcOrd="2" destOrd="0" presId="urn:microsoft.com/office/officeart/2005/8/layout/gear1"/>
    <dgm:cxn modelId="{6BC96787-119E-4798-A803-25261F4B063B}" type="presOf" srcId="{9AC1154C-3BF0-448A-8A42-92BD68686B6D}" destId="{07058335-BE5D-44F5-BE01-D9527AD5BD1E}" srcOrd="0" destOrd="0" presId="urn:microsoft.com/office/officeart/2005/8/layout/gear1"/>
    <dgm:cxn modelId="{51880C8B-2BFA-4F05-B23F-E2BA2A565147}" type="presOf" srcId="{A6E290AF-D275-47CD-94E8-5B34F6691BE9}" destId="{2E77B17B-AC94-4AFF-893D-4C0C63A76FD8}" srcOrd="0" destOrd="0" presId="urn:microsoft.com/office/officeart/2005/8/layout/gear1"/>
    <dgm:cxn modelId="{0C91E013-5098-4ED4-8641-0954BB42E2F0}" srcId="{0886282C-59ED-4E4D-BD65-104A130DFECB}" destId="{A6E290AF-D275-47CD-94E8-5B34F6691BE9}" srcOrd="0" destOrd="0" parTransId="{6EF9AFA2-6CF6-43E7-A354-8F6C6977CA50}" sibTransId="{9AC1154C-3BF0-448A-8A42-92BD68686B6D}"/>
    <dgm:cxn modelId="{7EC39618-0F42-4EE8-98C0-AA32BDA3F235}" type="presOf" srcId="{82514E91-AC7E-4F17-9159-AB56E607AE73}" destId="{37E3B15A-5AE1-417D-89EF-B62789AACE37}" srcOrd="0" destOrd="0" presId="urn:microsoft.com/office/officeart/2005/8/layout/gear1"/>
    <dgm:cxn modelId="{2484ABF9-EC5C-44F4-8A6A-BB7A5D3FE92E}" type="presOf" srcId="{26F0576E-668D-4B46-BD08-74E5BBFD2C2A}" destId="{8E784C7D-889B-4D25-972D-07443E3A91F6}" srcOrd="1" destOrd="0" presId="urn:microsoft.com/office/officeart/2005/8/layout/gear1"/>
    <dgm:cxn modelId="{DC991964-4BA6-4BDE-8DFD-001853C3D3B6}" srcId="{0886282C-59ED-4E4D-BD65-104A130DFECB}" destId="{82514E91-AC7E-4F17-9159-AB56E607AE73}" srcOrd="1" destOrd="0" parTransId="{14EFEB50-2D8E-4CD4-AB85-736A433DD9C0}" sibTransId="{48896F52-5FCE-401D-BBDF-82F5DD678AD5}"/>
    <dgm:cxn modelId="{FA2B5F95-3F05-44DB-A54F-0124779C526D}" type="presOf" srcId="{A6E290AF-D275-47CD-94E8-5B34F6691BE9}" destId="{C00811C8-0851-4091-B74D-45E489A12A2B}" srcOrd="1" destOrd="0" presId="urn:microsoft.com/office/officeart/2005/8/layout/gear1"/>
    <dgm:cxn modelId="{B3B16809-65F3-4FFD-8310-D7019E5E1BB0}" type="presOf" srcId="{48896F52-5FCE-401D-BBDF-82F5DD678AD5}" destId="{6FF5D6DC-2B44-4A9C-9693-24274AA7378C}" srcOrd="0" destOrd="0" presId="urn:microsoft.com/office/officeart/2005/8/layout/gear1"/>
    <dgm:cxn modelId="{DA0B36A3-3DF6-41F8-BE31-4ED88071D860}" type="presOf" srcId="{26F0576E-668D-4B46-BD08-74E5BBFD2C2A}" destId="{BFB7148B-7446-474B-87D4-D0BEF664C65A}" srcOrd="2" destOrd="0" presId="urn:microsoft.com/office/officeart/2005/8/layout/gear1"/>
    <dgm:cxn modelId="{B16F9389-CD12-4E30-A6D8-B91BE37D487E}" type="presOf" srcId="{26F0576E-668D-4B46-BD08-74E5BBFD2C2A}" destId="{0C9AF987-15D6-41F3-BD58-B2AADF645D53}" srcOrd="0" destOrd="0" presId="urn:microsoft.com/office/officeart/2005/8/layout/gear1"/>
    <dgm:cxn modelId="{151D6573-20F5-48FE-B54F-C1DE40E31898}" type="presOf" srcId="{26F0576E-668D-4B46-BD08-74E5BBFD2C2A}" destId="{4FD17C9F-95CC-4D8B-B75F-6A2062D7D14E}" srcOrd="3" destOrd="0" presId="urn:microsoft.com/office/officeart/2005/8/layout/gear1"/>
    <dgm:cxn modelId="{B69AA04D-F7FE-45D9-A418-EC60BCF959E8}" srcId="{0886282C-59ED-4E4D-BD65-104A130DFECB}" destId="{26F0576E-668D-4B46-BD08-74E5BBFD2C2A}" srcOrd="2" destOrd="0" parTransId="{B5E3CC0F-3D7E-40EA-938D-0DB654730957}" sibTransId="{8434B363-DD3B-4AF2-AEAF-EAFEB53213B6}"/>
    <dgm:cxn modelId="{62247CC0-A2AD-4A2E-AE4C-379A7425124C}" type="presOf" srcId="{82514E91-AC7E-4F17-9159-AB56E607AE73}" destId="{973B0EED-A1C1-4D83-B4FC-DB7D9D260024}" srcOrd="1" destOrd="0" presId="urn:microsoft.com/office/officeart/2005/8/layout/gear1"/>
    <dgm:cxn modelId="{2C903BEB-0BBA-45B0-B80B-DF868BD9A3A2}" type="presOf" srcId="{0886282C-59ED-4E4D-BD65-104A130DFECB}" destId="{724E01FE-1F0B-456A-950F-2C3B15AA5ADC}" srcOrd="0" destOrd="0" presId="urn:microsoft.com/office/officeart/2005/8/layout/gear1"/>
    <dgm:cxn modelId="{9EEE75B7-FF87-4BF0-9F2A-4F773D35FFD8}" type="presParOf" srcId="{724E01FE-1F0B-456A-950F-2C3B15AA5ADC}" destId="{2E77B17B-AC94-4AFF-893D-4C0C63A76FD8}" srcOrd="0" destOrd="0" presId="urn:microsoft.com/office/officeart/2005/8/layout/gear1"/>
    <dgm:cxn modelId="{FF1FCEC0-EBA9-4027-B03D-F9E8E2E14C4A}" type="presParOf" srcId="{724E01FE-1F0B-456A-950F-2C3B15AA5ADC}" destId="{C00811C8-0851-4091-B74D-45E489A12A2B}" srcOrd="1" destOrd="0" presId="urn:microsoft.com/office/officeart/2005/8/layout/gear1"/>
    <dgm:cxn modelId="{87551AFC-40D0-4997-B59D-5D632B7A9E08}" type="presParOf" srcId="{724E01FE-1F0B-456A-950F-2C3B15AA5ADC}" destId="{CCAFACE9-0A3D-4911-BF33-48906F42163C}" srcOrd="2" destOrd="0" presId="urn:microsoft.com/office/officeart/2005/8/layout/gear1"/>
    <dgm:cxn modelId="{F4DA7C1B-6676-4A32-A461-B64ADF29F62E}" type="presParOf" srcId="{724E01FE-1F0B-456A-950F-2C3B15AA5ADC}" destId="{37E3B15A-5AE1-417D-89EF-B62789AACE37}" srcOrd="3" destOrd="0" presId="urn:microsoft.com/office/officeart/2005/8/layout/gear1"/>
    <dgm:cxn modelId="{829A4669-9B38-44CE-B5F0-0E583E75358D}" type="presParOf" srcId="{724E01FE-1F0B-456A-950F-2C3B15AA5ADC}" destId="{973B0EED-A1C1-4D83-B4FC-DB7D9D260024}" srcOrd="4" destOrd="0" presId="urn:microsoft.com/office/officeart/2005/8/layout/gear1"/>
    <dgm:cxn modelId="{A7975619-03BB-453F-955E-6A0CFE2B0ED6}" type="presParOf" srcId="{724E01FE-1F0B-456A-950F-2C3B15AA5ADC}" destId="{BAFACA1B-6CE3-4159-8E18-2455AE1D3B81}" srcOrd="5" destOrd="0" presId="urn:microsoft.com/office/officeart/2005/8/layout/gear1"/>
    <dgm:cxn modelId="{22A241B1-4563-416D-B87E-4F67BB034415}" type="presParOf" srcId="{724E01FE-1F0B-456A-950F-2C3B15AA5ADC}" destId="{0C9AF987-15D6-41F3-BD58-B2AADF645D53}" srcOrd="6" destOrd="0" presId="urn:microsoft.com/office/officeart/2005/8/layout/gear1"/>
    <dgm:cxn modelId="{55E462CD-F828-470E-AD9A-92F0B46FCC66}" type="presParOf" srcId="{724E01FE-1F0B-456A-950F-2C3B15AA5ADC}" destId="{8E784C7D-889B-4D25-972D-07443E3A91F6}" srcOrd="7" destOrd="0" presId="urn:microsoft.com/office/officeart/2005/8/layout/gear1"/>
    <dgm:cxn modelId="{0A60B25D-1286-4E71-89E0-24F57114C681}" type="presParOf" srcId="{724E01FE-1F0B-456A-950F-2C3B15AA5ADC}" destId="{BFB7148B-7446-474B-87D4-D0BEF664C65A}" srcOrd="8" destOrd="0" presId="urn:microsoft.com/office/officeart/2005/8/layout/gear1"/>
    <dgm:cxn modelId="{5D0C02C4-3387-494F-A87D-9D86F3581009}" type="presParOf" srcId="{724E01FE-1F0B-456A-950F-2C3B15AA5ADC}" destId="{4FD17C9F-95CC-4D8B-B75F-6A2062D7D14E}" srcOrd="9" destOrd="0" presId="urn:microsoft.com/office/officeart/2005/8/layout/gear1"/>
    <dgm:cxn modelId="{6400B58C-04FE-4B73-9F3D-8EA4BDF101E9}" type="presParOf" srcId="{724E01FE-1F0B-456A-950F-2C3B15AA5ADC}" destId="{07058335-BE5D-44F5-BE01-D9527AD5BD1E}" srcOrd="10" destOrd="0" presId="urn:microsoft.com/office/officeart/2005/8/layout/gear1"/>
    <dgm:cxn modelId="{F3D3D721-F80D-4287-B546-D77CAEDA38AC}" type="presParOf" srcId="{724E01FE-1F0B-456A-950F-2C3B15AA5ADC}" destId="{6FF5D6DC-2B44-4A9C-9693-24274AA7378C}" srcOrd="11" destOrd="0" presId="urn:microsoft.com/office/officeart/2005/8/layout/gear1"/>
    <dgm:cxn modelId="{BFBC0142-4217-4258-8ED2-7B488ACA95F3}" type="presParOf" srcId="{724E01FE-1F0B-456A-950F-2C3B15AA5ADC}" destId="{4B4794A5-E907-4254-A53E-3AC5114F59A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1E176-0CB7-4AF8-B6F4-D18FA67CFCE9}">
      <dsp:nvSpPr>
        <dsp:cNvPr id="0" name=""/>
        <dsp:cNvSpPr/>
      </dsp:nvSpPr>
      <dsp:spPr>
        <a:xfrm>
          <a:off x="0" y="0"/>
          <a:ext cx="8175378" cy="4608512"/>
        </a:xfrm>
        <a:prstGeom prst="rightArrow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D77A9-6372-4726-AC3F-EE3658FA63AB}">
      <dsp:nvSpPr>
        <dsp:cNvPr id="0" name=""/>
        <dsp:cNvSpPr/>
      </dsp:nvSpPr>
      <dsp:spPr>
        <a:xfrm>
          <a:off x="4091" y="1382553"/>
          <a:ext cx="3983902" cy="18434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>
              <a:solidFill>
                <a:schemeClr val="tx1"/>
              </a:solidFill>
            </a:rPr>
            <a:t>Son producciones o trabajos tangibles o intangibles</a:t>
          </a:r>
          <a:endParaRPr lang="es-PE" sz="2600" kern="1200" dirty="0">
            <a:solidFill>
              <a:schemeClr val="tx1"/>
            </a:solidFill>
          </a:endParaRPr>
        </a:p>
      </dsp:txBody>
      <dsp:txXfrm>
        <a:off x="94079" y="1472541"/>
        <a:ext cx="3803926" cy="1663428"/>
      </dsp:txXfrm>
    </dsp:sp>
    <dsp:sp modelId="{CF5222FE-688A-49CB-BF0E-11FF29712357}">
      <dsp:nvSpPr>
        <dsp:cNvPr id="0" name=""/>
        <dsp:cNvSpPr/>
      </dsp:nvSpPr>
      <dsp:spPr>
        <a:xfrm>
          <a:off x="4187388" y="1382553"/>
          <a:ext cx="3983902" cy="1843404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>
              <a:solidFill>
                <a:schemeClr val="tx1"/>
              </a:solidFill>
            </a:rPr>
            <a:t>Cuando se define desde la planificación permite organizar el proceso de aprendizaje y enseñanza. </a:t>
          </a:r>
          <a:endParaRPr lang="es-PE" sz="2600" kern="1200" dirty="0">
            <a:solidFill>
              <a:schemeClr val="tx1"/>
            </a:solidFill>
          </a:endParaRPr>
        </a:p>
      </dsp:txBody>
      <dsp:txXfrm>
        <a:off x="4277376" y="1472541"/>
        <a:ext cx="3803926" cy="1663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8BF61-9421-42D5-B1AB-8A415ABBA424}">
      <dsp:nvSpPr>
        <dsp:cNvPr id="0" name=""/>
        <dsp:cNvSpPr/>
      </dsp:nvSpPr>
      <dsp:spPr>
        <a:xfrm rot="16200000">
          <a:off x="-1643242" y="1644288"/>
          <a:ext cx="6008216" cy="2719638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6273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smtClean="0">
              <a:solidFill>
                <a:schemeClr val="tx1"/>
              </a:solidFill>
            </a:rPr>
            <a:t>Deben dar respuesta al reto planteado en la EdA</a:t>
          </a:r>
          <a:endParaRPr lang="es-PE" sz="2800" kern="1200" dirty="0">
            <a:solidFill>
              <a:schemeClr val="tx1"/>
            </a:solidFill>
          </a:endParaRPr>
        </a:p>
      </dsp:txBody>
      <dsp:txXfrm rot="5400000">
        <a:off x="1047" y="1201642"/>
        <a:ext cx="2719638" cy="3604930"/>
      </dsp:txXfrm>
    </dsp:sp>
    <dsp:sp modelId="{9A61BD18-401B-43D8-A202-9DAF246BF61E}">
      <dsp:nvSpPr>
        <dsp:cNvPr id="0" name=""/>
        <dsp:cNvSpPr/>
      </dsp:nvSpPr>
      <dsp:spPr>
        <a:xfrm rot="16200000">
          <a:off x="1280367" y="1644288"/>
          <a:ext cx="6008216" cy="2719638"/>
        </a:xfrm>
        <a:prstGeom prst="flowChartManualOperati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6273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smtClean="0">
              <a:solidFill>
                <a:schemeClr val="tx1"/>
              </a:solidFill>
            </a:rPr>
            <a:t>Permiten conocer los logros y las necesidades formativas de los estudiantes.</a:t>
          </a:r>
          <a:endParaRPr lang="es-PE" sz="2800" kern="1200" dirty="0">
            <a:solidFill>
              <a:schemeClr val="tx1"/>
            </a:solidFill>
          </a:endParaRPr>
        </a:p>
      </dsp:txBody>
      <dsp:txXfrm rot="5400000">
        <a:off x="2924656" y="1201642"/>
        <a:ext cx="2719638" cy="3604930"/>
      </dsp:txXfrm>
    </dsp:sp>
    <dsp:sp modelId="{D23CEA46-19D3-4E87-955A-3AE9C310FBFC}">
      <dsp:nvSpPr>
        <dsp:cNvPr id="0" name=""/>
        <dsp:cNvSpPr/>
      </dsp:nvSpPr>
      <dsp:spPr>
        <a:xfrm rot="16200000">
          <a:off x="4205024" y="1644288"/>
          <a:ext cx="6008216" cy="2719638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6273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smtClean="0">
              <a:solidFill>
                <a:schemeClr val="tx1"/>
              </a:solidFill>
            </a:rPr>
            <a:t>Nos ayudan a reflexionar y tomar decisiones respecto a la selección pertinente estrategias metodológicas.</a:t>
          </a:r>
          <a:endParaRPr lang="es-PE" sz="2800" kern="1200" dirty="0">
            <a:solidFill>
              <a:schemeClr val="tx1"/>
            </a:solidFill>
          </a:endParaRPr>
        </a:p>
      </dsp:txBody>
      <dsp:txXfrm rot="5400000">
        <a:off x="5849313" y="1201642"/>
        <a:ext cx="2719638" cy="3604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78D7F-2A89-42AA-AB40-B7228974C238}">
      <dsp:nvSpPr>
        <dsp:cNvPr id="0" name=""/>
        <dsp:cNvSpPr/>
      </dsp:nvSpPr>
      <dsp:spPr>
        <a:xfrm>
          <a:off x="2431040" y="0"/>
          <a:ext cx="3700758" cy="316967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08965-9345-49E5-A110-1520B0D77B79}">
      <dsp:nvSpPr>
        <dsp:cNvPr id="0" name=""/>
        <dsp:cNvSpPr/>
      </dsp:nvSpPr>
      <dsp:spPr>
        <a:xfrm>
          <a:off x="3190078" y="1032036"/>
          <a:ext cx="2127393" cy="880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La </a:t>
          </a:r>
          <a:r>
            <a:rPr lang="es-ES" sz="1600" b="1" kern="1200" dirty="0" err="1" smtClean="0"/>
            <a:t>EdA</a:t>
          </a:r>
          <a:r>
            <a:rPr lang="es-ES" sz="1600" b="1" kern="1200" dirty="0" smtClean="0"/>
            <a:t> plantea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 un reto que debe ser respondido alcanzando una serie de aprendizajes. </a:t>
          </a:r>
          <a:endParaRPr lang="es-PE" sz="1600" kern="1200" dirty="0"/>
        </a:p>
      </dsp:txBody>
      <dsp:txXfrm>
        <a:off x="3190078" y="1032036"/>
        <a:ext cx="2127393" cy="880318"/>
      </dsp:txXfrm>
    </dsp:sp>
    <dsp:sp modelId="{57213371-E8F9-4A4F-91C7-95989AF594DD}">
      <dsp:nvSpPr>
        <dsp:cNvPr id="0" name=""/>
        <dsp:cNvSpPr/>
      </dsp:nvSpPr>
      <dsp:spPr>
        <a:xfrm>
          <a:off x="1573056" y="1824127"/>
          <a:ext cx="3656262" cy="316384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11CA1-AB91-4EA4-A29F-5D4743DC4387}">
      <dsp:nvSpPr>
        <dsp:cNvPr id="0" name=""/>
        <dsp:cNvSpPr/>
      </dsp:nvSpPr>
      <dsp:spPr>
        <a:xfrm>
          <a:off x="2109980" y="2832232"/>
          <a:ext cx="2559415" cy="880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En las sesiones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se dan las condiciones para que el estudiante aprendan desarrollando las competencias </a:t>
          </a:r>
          <a:endParaRPr lang="es-PE" sz="1600" kern="1200" dirty="0"/>
        </a:p>
      </dsp:txBody>
      <dsp:txXfrm>
        <a:off x="2109980" y="2832232"/>
        <a:ext cx="2559415" cy="880318"/>
      </dsp:txXfrm>
    </dsp:sp>
    <dsp:sp modelId="{2C3BCA3E-D425-479A-AE5E-4B33C1EB4038}">
      <dsp:nvSpPr>
        <dsp:cNvPr id="0" name=""/>
        <dsp:cNvSpPr/>
      </dsp:nvSpPr>
      <dsp:spPr>
        <a:xfrm>
          <a:off x="2590938" y="3860363"/>
          <a:ext cx="3385724" cy="272391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CC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CDCD84-3402-4CB9-BFB5-3B9A55CF38EA}">
      <dsp:nvSpPr>
        <dsp:cNvPr id="0" name=""/>
        <dsp:cNvSpPr/>
      </dsp:nvSpPr>
      <dsp:spPr>
        <a:xfrm>
          <a:off x="3401486" y="4810474"/>
          <a:ext cx="1761057" cy="880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El logro de aprendizajes se hace visible en las evidencias</a:t>
          </a:r>
          <a:endParaRPr lang="es-PE" sz="1500" kern="1200" dirty="0"/>
        </a:p>
      </dsp:txBody>
      <dsp:txXfrm>
        <a:off x="3401486" y="4810474"/>
        <a:ext cx="1761057" cy="8803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7B17B-AC94-4AFF-893D-4C0C63A76FD8}">
      <dsp:nvSpPr>
        <dsp:cNvPr id="0" name=""/>
        <dsp:cNvSpPr/>
      </dsp:nvSpPr>
      <dsp:spPr>
        <a:xfrm>
          <a:off x="4139344" y="3182501"/>
          <a:ext cx="3771900" cy="3771900"/>
        </a:xfrm>
        <a:prstGeom prst="gear9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En los propósitos de aprendizaje, también se deben considerar los valores y actitudes que se plasman en los enfoques transversales.</a:t>
          </a:r>
          <a:endParaRPr lang="es-PE" sz="1600" kern="1200" dirty="0">
            <a:solidFill>
              <a:schemeClr val="tx1"/>
            </a:solidFill>
          </a:endParaRPr>
        </a:p>
      </dsp:txBody>
      <dsp:txXfrm>
        <a:off x="4897664" y="4066051"/>
        <a:ext cx="2255260" cy="1938834"/>
      </dsp:txXfrm>
    </dsp:sp>
    <dsp:sp modelId="{37E3B15A-5AE1-417D-89EF-B62789AACE37}">
      <dsp:nvSpPr>
        <dsp:cNvPr id="0" name=""/>
        <dsp:cNvSpPr/>
      </dsp:nvSpPr>
      <dsp:spPr>
        <a:xfrm>
          <a:off x="1691682" y="2290961"/>
          <a:ext cx="3249402" cy="2743200"/>
        </a:xfrm>
        <a:prstGeom prst="gear6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La evidencia que se propone en una </a:t>
          </a:r>
          <a:r>
            <a:rPr lang="es-ES" sz="1400" b="1" kern="1200" dirty="0" err="1" smtClean="0">
              <a:solidFill>
                <a:schemeClr val="tx1"/>
              </a:solidFill>
            </a:rPr>
            <a:t>EdA</a:t>
          </a:r>
          <a:r>
            <a:rPr lang="es-ES" sz="1400" b="1" kern="1200" dirty="0" smtClean="0">
              <a:solidFill>
                <a:schemeClr val="tx1"/>
              </a:solidFill>
            </a:rPr>
            <a:t> debe dar oportunidad al estudiante de demostrar su nivel de desarrollo de las competencias</a:t>
          </a:r>
          <a:endParaRPr lang="es-PE" sz="1400" kern="1200" dirty="0">
            <a:solidFill>
              <a:schemeClr val="tx1"/>
            </a:solidFill>
          </a:endParaRPr>
        </a:p>
      </dsp:txBody>
      <dsp:txXfrm>
        <a:off x="2455873" y="2985744"/>
        <a:ext cx="1721020" cy="1353634"/>
      </dsp:txXfrm>
    </dsp:sp>
    <dsp:sp modelId="{0C9AF987-15D6-41F3-BD58-B2AADF645D53}">
      <dsp:nvSpPr>
        <dsp:cNvPr id="0" name=""/>
        <dsp:cNvSpPr/>
      </dsp:nvSpPr>
      <dsp:spPr>
        <a:xfrm rot="20700000">
          <a:off x="3370378" y="310604"/>
          <a:ext cx="3522075" cy="2863434"/>
        </a:xfrm>
        <a:prstGeom prst="gear6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tx1"/>
              </a:solidFill>
            </a:rPr>
            <a:t>Los propósitos de aprendizaje están expresados en la competencia, las capacidades y los desempeños</a:t>
          </a:r>
          <a:endParaRPr lang="es-PE" sz="1500" kern="1200" dirty="0">
            <a:solidFill>
              <a:schemeClr val="tx1"/>
            </a:solidFill>
          </a:endParaRPr>
        </a:p>
      </dsp:txBody>
      <dsp:txXfrm rot="-20700000">
        <a:off x="4181939" y="899573"/>
        <a:ext cx="1898955" cy="1685496"/>
      </dsp:txXfrm>
    </dsp:sp>
    <dsp:sp modelId="{07058335-BE5D-44F5-BE01-D9527AD5BD1E}">
      <dsp:nvSpPr>
        <dsp:cNvPr id="0" name=""/>
        <dsp:cNvSpPr/>
      </dsp:nvSpPr>
      <dsp:spPr>
        <a:xfrm>
          <a:off x="3879504" y="2595990"/>
          <a:ext cx="4828032" cy="4828032"/>
        </a:xfrm>
        <a:prstGeom prst="circularArrow">
          <a:avLst>
            <a:gd name="adj1" fmla="val 4687"/>
            <a:gd name="adj2" fmla="val 299029"/>
            <a:gd name="adj3" fmla="val 2556741"/>
            <a:gd name="adj4" fmla="val 1577648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5D6DC-2B44-4A9C-9693-24274AA7378C}">
      <dsp:nvSpPr>
        <dsp:cNvPr id="0" name=""/>
        <dsp:cNvSpPr/>
      </dsp:nvSpPr>
      <dsp:spPr>
        <a:xfrm>
          <a:off x="1458968" y="1672563"/>
          <a:ext cx="3507867" cy="35078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794A5-E907-4254-A53E-3AC5114F59AC}">
      <dsp:nvSpPr>
        <dsp:cNvPr id="0" name=""/>
        <dsp:cNvSpPr/>
      </dsp:nvSpPr>
      <dsp:spPr>
        <a:xfrm>
          <a:off x="2859545" y="-201721"/>
          <a:ext cx="3782187" cy="37821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1629-E9BC-4B5A-BA2C-D6FE81A5E6CC}" type="datetimeFigureOut">
              <a:rPr lang="es-PE" smtClean="0"/>
              <a:t>15/09/2021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766B-16B9-45BC-8999-4DA4E0B9F5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85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1629-E9BC-4B5A-BA2C-D6FE81A5E6CC}" type="datetimeFigureOut">
              <a:rPr lang="es-PE" smtClean="0"/>
              <a:t>15/09/2021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766B-16B9-45BC-8999-4DA4E0B9F5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473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1629-E9BC-4B5A-BA2C-D6FE81A5E6CC}" type="datetimeFigureOut">
              <a:rPr lang="es-PE" smtClean="0"/>
              <a:t>15/09/2021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766B-16B9-45BC-8999-4DA4E0B9F5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4531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1629-E9BC-4B5A-BA2C-D6FE81A5E6CC}" type="datetimeFigureOut">
              <a:rPr lang="es-PE" smtClean="0"/>
              <a:t>15/09/2021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766B-16B9-45BC-8999-4DA4E0B9F5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4129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1629-E9BC-4B5A-BA2C-D6FE81A5E6CC}" type="datetimeFigureOut">
              <a:rPr lang="es-PE" smtClean="0"/>
              <a:t>15/09/2021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766B-16B9-45BC-8999-4DA4E0B9F5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053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1629-E9BC-4B5A-BA2C-D6FE81A5E6CC}" type="datetimeFigureOut">
              <a:rPr lang="es-PE" smtClean="0"/>
              <a:t>15/09/2021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766B-16B9-45BC-8999-4DA4E0B9F5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86873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1629-E9BC-4B5A-BA2C-D6FE81A5E6CC}" type="datetimeFigureOut">
              <a:rPr lang="es-PE" smtClean="0"/>
              <a:t>15/09/2021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766B-16B9-45BC-8999-4DA4E0B9F5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630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1629-E9BC-4B5A-BA2C-D6FE81A5E6CC}" type="datetimeFigureOut">
              <a:rPr lang="es-PE" smtClean="0"/>
              <a:t>15/09/2021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766B-16B9-45BC-8999-4DA4E0B9F5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8131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1629-E9BC-4B5A-BA2C-D6FE81A5E6CC}" type="datetimeFigureOut">
              <a:rPr lang="es-PE" smtClean="0"/>
              <a:t>15/09/2021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766B-16B9-45BC-8999-4DA4E0B9F5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278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1629-E9BC-4B5A-BA2C-D6FE81A5E6CC}" type="datetimeFigureOut">
              <a:rPr lang="es-PE" smtClean="0"/>
              <a:t>15/09/2021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766B-16B9-45BC-8999-4DA4E0B9F5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8701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1629-E9BC-4B5A-BA2C-D6FE81A5E6CC}" type="datetimeFigureOut">
              <a:rPr lang="es-PE" smtClean="0"/>
              <a:t>15/09/2021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766B-16B9-45BC-8999-4DA4E0B9F5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887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01629-E9BC-4B5A-BA2C-D6FE81A5E6CC}" type="datetimeFigureOut">
              <a:rPr lang="es-PE" smtClean="0"/>
              <a:t>15/09/2021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8766B-16B9-45BC-8999-4DA4E0B9F5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458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gresilatt1972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menti.com/st7koozy4h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383970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16" y="2203123"/>
            <a:ext cx="6918176" cy="34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051720" y="1556792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 smtClean="0"/>
              <a:t>TALLER FORMATIVO</a:t>
            </a:r>
            <a:endParaRPr lang="es-PE" sz="36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052113" y="2852936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400" b="1" i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ANÁLISIS DE EVIDENCIAS</a:t>
            </a:r>
            <a:endParaRPr lang="es-PE" sz="5400" b="1" i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03848" y="5517232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3600" b="1" dirty="0" smtClean="0">
                <a:latin typeface="Edwardian Script ITC" panose="030303020407070D0804" pitchFamily="66" charset="0"/>
              </a:rPr>
              <a:t>Silvia Virginia Espiche Sanchez</a:t>
            </a:r>
          </a:p>
          <a:p>
            <a:pPr algn="r"/>
            <a:r>
              <a:rPr lang="es-PE" dirty="0" smtClean="0">
                <a:hlinkClick r:id="rId4"/>
              </a:rPr>
              <a:t>gresilatt1972@gmail.com</a:t>
            </a:r>
            <a:endParaRPr lang="es-PE" dirty="0" smtClean="0"/>
          </a:p>
          <a:p>
            <a:pPr algn="r"/>
            <a:r>
              <a:rPr lang="es-PE" dirty="0" smtClean="0"/>
              <a:t>996384748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13926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55576" y="1810559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3200" b="1" dirty="0" smtClean="0"/>
              <a:t>¿QUÉ SABE EL ESTUDIANTE? (Competencia, capacidades, desempeños)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PE" sz="3200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3200" b="1" dirty="0" smtClean="0"/>
              <a:t>¿QUÉ NECESIDADES DE APRENDIZAJE PRESENTA?</a:t>
            </a:r>
            <a:endParaRPr lang="es-PE" sz="3200" b="1" dirty="0"/>
          </a:p>
        </p:txBody>
      </p:sp>
    </p:spTree>
    <p:extLst>
      <p:ext uri="{BB962C8B-B14F-4D97-AF65-F5344CB8AC3E}">
        <p14:creationId xmlns:p14="http://schemas.microsoft.com/office/powerpoint/2010/main" val="240189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/>
          <p:cNvSpPr txBox="1"/>
          <p:nvPr/>
        </p:nvSpPr>
        <p:spPr>
          <a:xfrm>
            <a:off x="1091953" y="1207372"/>
            <a:ext cx="4840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s-MX" sz="2400" dirty="0">
              <a:solidFill>
                <a:prstClr val="black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r="2591" b="41818"/>
          <a:stretch/>
        </p:blipFill>
        <p:spPr>
          <a:xfrm>
            <a:off x="533175" y="927590"/>
            <a:ext cx="5532394" cy="573934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198636" y="467211"/>
            <a:ext cx="2646028" cy="37121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600" b="1" dirty="0">
                <a:solidFill>
                  <a:srgbClr val="00B050"/>
                </a:solidFill>
              </a:rPr>
              <a:t>Escribe</a:t>
            </a:r>
            <a:r>
              <a:rPr lang="es-PE" sz="1600" dirty="0">
                <a:solidFill>
                  <a:srgbClr val="00B050"/>
                </a:solidFill>
              </a:rPr>
              <a:t>: </a:t>
            </a:r>
            <a:r>
              <a:rPr lang="es-PE" sz="1600" dirty="0">
                <a:solidFill>
                  <a:prstClr val="black"/>
                </a:solidFill>
              </a:rPr>
              <a:t>Una carta </a:t>
            </a:r>
          </a:p>
          <a:p>
            <a:r>
              <a:rPr lang="es-PE" sz="1600" b="1" dirty="0">
                <a:solidFill>
                  <a:srgbClr val="00B050"/>
                </a:solidFill>
              </a:rPr>
              <a:t>Tema: </a:t>
            </a:r>
            <a:r>
              <a:rPr lang="es-PE" sz="1600" dirty="0">
                <a:solidFill>
                  <a:prstClr val="black"/>
                </a:solidFill>
              </a:rPr>
              <a:t>Recomendación de un texto</a:t>
            </a:r>
          </a:p>
          <a:p>
            <a:r>
              <a:rPr lang="es-PE" sz="1600" b="1" dirty="0">
                <a:solidFill>
                  <a:srgbClr val="00B050"/>
                </a:solidFill>
              </a:rPr>
              <a:t>Destinatario</a:t>
            </a:r>
            <a:r>
              <a:rPr lang="es-PE" sz="1600" dirty="0">
                <a:solidFill>
                  <a:srgbClr val="00B050"/>
                </a:solidFill>
              </a:rPr>
              <a:t>: </a:t>
            </a:r>
            <a:r>
              <a:rPr lang="es-PE" sz="1600" dirty="0">
                <a:solidFill>
                  <a:prstClr val="black"/>
                </a:solidFill>
              </a:rPr>
              <a:t>Profesor</a:t>
            </a:r>
          </a:p>
          <a:p>
            <a:pPr algn="just"/>
            <a:r>
              <a:rPr lang="es-PE" sz="1600" b="1" dirty="0">
                <a:solidFill>
                  <a:srgbClr val="00B050"/>
                </a:solidFill>
              </a:rPr>
              <a:t>Propósito: </a:t>
            </a:r>
            <a:r>
              <a:rPr lang="es-PE" sz="1600" dirty="0">
                <a:solidFill>
                  <a:prstClr val="black"/>
                </a:solidFill>
              </a:rPr>
              <a:t>Para recomendar la novela </a:t>
            </a:r>
            <a:r>
              <a:rPr lang="es-PE" sz="1600" dirty="0" err="1">
                <a:solidFill>
                  <a:prstClr val="black"/>
                </a:solidFill>
              </a:rPr>
              <a:t>Matilda</a:t>
            </a:r>
            <a:r>
              <a:rPr lang="es-PE" sz="1600" dirty="0">
                <a:solidFill>
                  <a:prstClr val="black"/>
                </a:solidFill>
              </a:rPr>
              <a:t> para que sea incluida en el plan lector</a:t>
            </a:r>
          </a:p>
          <a:p>
            <a:pPr algn="just"/>
            <a:r>
              <a:rPr lang="es-PE" sz="1600" b="1" dirty="0">
                <a:solidFill>
                  <a:srgbClr val="00B050"/>
                </a:solidFill>
              </a:rPr>
              <a:t>Registro: </a:t>
            </a:r>
            <a:r>
              <a:rPr lang="es-PE" sz="1600" dirty="0">
                <a:solidFill>
                  <a:prstClr val="black"/>
                </a:solidFill>
              </a:rPr>
              <a:t>Formal  </a:t>
            </a:r>
          </a:p>
          <a:p>
            <a:pPr algn="just"/>
            <a:r>
              <a:rPr lang="es-PE" sz="1600" dirty="0">
                <a:solidFill>
                  <a:prstClr val="black"/>
                </a:solidFill>
              </a:rPr>
              <a:t>El lenguaje que usa: Estimado profesor, tengo el </a:t>
            </a:r>
            <a:r>
              <a:rPr lang="es-PE" sz="1600" dirty="0" smtClean="0">
                <a:solidFill>
                  <a:prstClr val="black"/>
                </a:solidFill>
              </a:rPr>
              <a:t>agrado</a:t>
            </a:r>
            <a:endParaRPr lang="es-PE" sz="1600" dirty="0">
              <a:solidFill>
                <a:prstClr val="black"/>
              </a:solidFill>
            </a:endParaRPr>
          </a:p>
          <a:p>
            <a:pPr algn="just"/>
            <a:r>
              <a:rPr lang="es-PE" sz="1600" b="1" dirty="0">
                <a:solidFill>
                  <a:srgbClr val="00B050"/>
                </a:solidFill>
              </a:rPr>
              <a:t>Estructura sus ideas</a:t>
            </a:r>
          </a:p>
          <a:p>
            <a:pPr algn="just"/>
            <a:r>
              <a:rPr lang="es-PE" sz="1600" dirty="0">
                <a:solidFill>
                  <a:prstClr val="black"/>
                </a:solidFill>
              </a:rPr>
              <a:t>Desarrolla su estructura sus ideas en párrafos. (Logra separar en subtemas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-9322" y="5547813"/>
            <a:ext cx="951931" cy="8461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prstClr val="black"/>
                </a:solidFill>
              </a:rPr>
              <a:t>Breve sumilla del texto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5932505" y="4502052"/>
            <a:ext cx="3031983" cy="20915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1600" b="1" dirty="0">
                <a:solidFill>
                  <a:schemeClr val="tx1"/>
                </a:solidFill>
              </a:rPr>
              <a:t>Establece relaciones entre las ideas a partir del uso adecuado de algunos conectores, como, por ejemplo, </a:t>
            </a:r>
            <a:r>
              <a:rPr lang="es-PE" sz="1600" b="1" i="1" dirty="0">
                <a:solidFill>
                  <a:schemeClr val="tx1"/>
                </a:solidFill>
              </a:rPr>
              <a:t>pero, </a:t>
            </a:r>
            <a:r>
              <a:rPr lang="es-PE" sz="1600" b="1" dirty="0">
                <a:solidFill>
                  <a:schemeClr val="tx1"/>
                </a:solidFill>
              </a:rPr>
              <a:t>para contrastar dos ideas: </a:t>
            </a:r>
            <a:r>
              <a:rPr lang="es-PE" sz="1600" b="1" i="1" dirty="0">
                <a:solidFill>
                  <a:schemeClr val="tx1"/>
                </a:solidFill>
              </a:rPr>
              <a:t>En el colegio </a:t>
            </a:r>
            <a:r>
              <a:rPr lang="es-PE" sz="1600" b="1" i="1" dirty="0" err="1">
                <a:solidFill>
                  <a:schemeClr val="tx1"/>
                </a:solidFill>
              </a:rPr>
              <a:t>Matilda</a:t>
            </a:r>
            <a:r>
              <a:rPr lang="es-PE" sz="1600" b="1" i="1" dirty="0">
                <a:solidFill>
                  <a:schemeClr val="tx1"/>
                </a:solidFill>
              </a:rPr>
              <a:t> es una genio pero se encontrará con una espantosa directora.</a:t>
            </a:r>
            <a:endParaRPr lang="es-PE" sz="1600" b="1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59813" y="736988"/>
            <a:ext cx="4206923" cy="723327"/>
          </a:xfrm>
          <a:prstGeom prst="rect">
            <a:avLst/>
          </a:prstGeom>
          <a:solidFill>
            <a:srgbClr val="FF66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prstClr val="black"/>
                </a:solidFill>
              </a:rPr>
              <a:t>Usa referentes como, por ejemplo, </a:t>
            </a:r>
            <a:r>
              <a:rPr lang="es-PE" sz="1600" i="1" dirty="0">
                <a:solidFill>
                  <a:prstClr val="black"/>
                </a:solidFill>
              </a:rPr>
              <a:t>el cual </a:t>
            </a:r>
            <a:r>
              <a:rPr lang="es-PE" sz="1600" dirty="0">
                <a:solidFill>
                  <a:prstClr val="black"/>
                </a:solidFill>
              </a:rPr>
              <a:t>para referirse al Plan Lector y </a:t>
            </a:r>
            <a:r>
              <a:rPr lang="es-PE" sz="1600" i="1" dirty="0">
                <a:solidFill>
                  <a:prstClr val="black"/>
                </a:solidFill>
              </a:rPr>
              <a:t>ellos </a:t>
            </a:r>
            <a:r>
              <a:rPr lang="es-PE" sz="1600" dirty="0">
                <a:solidFill>
                  <a:prstClr val="black"/>
                </a:solidFill>
              </a:rPr>
              <a:t>para referirse a los padres.</a:t>
            </a:r>
          </a:p>
        </p:txBody>
      </p:sp>
      <p:cxnSp>
        <p:nvCxnSpPr>
          <p:cNvPr id="14" name="Conector angular 13"/>
          <p:cNvCxnSpPr/>
          <p:nvPr/>
        </p:nvCxnSpPr>
        <p:spPr>
          <a:xfrm rot="16200000" flipH="1">
            <a:off x="480676" y="1799615"/>
            <a:ext cx="1440462" cy="805025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1208738" y="3078051"/>
            <a:ext cx="559476" cy="4806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798393" y="1841688"/>
            <a:ext cx="0" cy="31166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1096147" y="5062050"/>
            <a:ext cx="426866" cy="8714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-9322" y="3374174"/>
            <a:ext cx="951931" cy="8461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prstClr val="black"/>
                </a:solidFill>
              </a:rPr>
              <a:t>Presenta el libro y su autor</a:t>
            </a:r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798398" y="4958375"/>
            <a:ext cx="410345" cy="128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2801159" y="4829586"/>
            <a:ext cx="357389" cy="12879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1523015" y="167426"/>
            <a:ext cx="3543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prstClr val="black"/>
                </a:solidFill>
              </a:rPr>
              <a:t>EJEMPLO</a:t>
            </a:r>
            <a:endParaRPr lang="es-PE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7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58409" r="4262"/>
          <a:stretch/>
        </p:blipFill>
        <p:spPr>
          <a:xfrm>
            <a:off x="604156" y="639535"/>
            <a:ext cx="5312150" cy="456218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402927" y="639535"/>
            <a:ext cx="1800660" cy="10099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prstClr val="black"/>
                </a:solidFill>
              </a:rPr>
              <a:t>Presenta un dato interesante sobre el personaje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402928" y="2060813"/>
            <a:ext cx="1914098" cy="450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prstClr val="black"/>
                </a:solidFill>
              </a:rPr>
              <a:t>Concluye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3260233" y="3861048"/>
            <a:ext cx="5591408" cy="23581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sz="1600" b="1" dirty="0">
                <a:solidFill>
                  <a:prstClr val="black"/>
                </a:solidFill>
              </a:rPr>
              <a:t> Se puede observar que el estudiante usa un vocabulario variado porque utiliza una variedad de adjetivos que califican, como </a:t>
            </a:r>
            <a:r>
              <a:rPr lang="es-PE" sz="1600" b="1" i="1" dirty="0">
                <a:solidFill>
                  <a:prstClr val="black"/>
                </a:solidFill>
              </a:rPr>
              <a:t>niña muy encantadora, excelente libro, padres horribles, espantosa directora, profesora maravillosa, especiales facultades, historia muy emocionante. </a:t>
            </a:r>
            <a:r>
              <a:rPr lang="es-PE" sz="1600" b="1" dirty="0">
                <a:solidFill>
                  <a:prstClr val="black"/>
                </a:solidFill>
              </a:rPr>
              <a:t>Asimismo, utiliza recursos ortográficos para darle sentido y claridad a su texto; por ejemplo, el punto y seguido para separar expresiones e ideas, y el punto y aparte para separar párrafos.</a:t>
            </a:r>
          </a:p>
        </p:txBody>
      </p:sp>
    </p:spTree>
    <p:extLst>
      <p:ext uri="{BB962C8B-B14F-4D97-AF65-F5344CB8AC3E}">
        <p14:creationId xmlns:p14="http://schemas.microsoft.com/office/powerpoint/2010/main" val="208493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06506"/>
            <a:ext cx="8136904" cy="572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6632"/>
            <a:ext cx="6858000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44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r="11151"/>
          <a:stretch/>
        </p:blipFill>
        <p:spPr>
          <a:xfrm>
            <a:off x="1331640" y="25634"/>
            <a:ext cx="6341647" cy="659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15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67891" y="328614"/>
            <a:ext cx="8615667" cy="62579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7263"/>
          <a:stretch/>
        </p:blipFill>
        <p:spPr>
          <a:xfrm>
            <a:off x="428626" y="1460203"/>
            <a:ext cx="8294198" cy="468428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66933" y="687307"/>
            <a:ext cx="6922294" cy="631527"/>
          </a:xfrm>
          <a:prstGeom prst="rect">
            <a:avLst/>
          </a:prstGeom>
          <a:solidFill>
            <a:srgbClr val="66FF66"/>
          </a:solidFill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s-PE" sz="4000" dirty="0" smtClean="0">
                <a:latin typeface="Cooper Black" panose="0208090404030B020404" pitchFamily="18" charset="0"/>
              </a:rPr>
              <a:t>¿QUÉ ES UN CRITERIO DE EVALUACIÓN?</a:t>
            </a:r>
            <a:r>
              <a:rPr lang="es-PE" dirty="0" smtClean="0"/>
              <a:t>’</a:t>
            </a:r>
            <a:endParaRPr lang="es-PE" dirty="0"/>
          </a:p>
        </p:txBody>
      </p:sp>
      <p:pic>
        <p:nvPicPr>
          <p:cNvPr id="6" name="Picture 6" descr="Hand Drawn Cartoon Boy Patron De Pensamiento, Pintado A Mano De Dibujos  Animados, Chico Pensando, Patrón PNG y Vector para Descargar Gratis |  Pngt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7" b="90000" l="10000" r="90000">
                        <a14:foregroundMark x1="66083" y1="14083" x2="66083" y2="14083"/>
                        <a14:foregroundMark x1="63750" y1="23833" x2="63750" y2="23833"/>
                        <a14:foregroundMark x1="70917" y1="35000" x2="70917" y2="35000"/>
                        <a14:foregroundMark x1="72583" y1="36667" x2="72583" y2="3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12" t="10038" r="25937" b="13694"/>
          <a:stretch/>
        </p:blipFill>
        <p:spPr bwMode="auto">
          <a:xfrm>
            <a:off x="4112964" y="1980442"/>
            <a:ext cx="2043971" cy="448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2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9512"/>
          <a:stretch/>
        </p:blipFill>
        <p:spPr>
          <a:xfrm>
            <a:off x="251520" y="1196752"/>
            <a:ext cx="8568952" cy="4624859"/>
          </a:xfrm>
          <a:prstGeom prst="rect">
            <a:avLst/>
          </a:prstGeom>
          <a:ln w="76200">
            <a:solidFill>
              <a:srgbClr val="0000FF"/>
            </a:solidFill>
            <a:prstDash val="sysDash"/>
          </a:ln>
        </p:spPr>
      </p:pic>
      <p:sp>
        <p:nvSpPr>
          <p:cNvPr id="7" name="Rectángulo 6"/>
          <p:cNvSpPr/>
          <p:nvPr/>
        </p:nvSpPr>
        <p:spPr>
          <a:xfrm>
            <a:off x="544466" y="398566"/>
            <a:ext cx="8311186" cy="4616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s-PE" sz="24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¿CÓMO </a:t>
            </a:r>
            <a:r>
              <a:rPr lang="es-PE" sz="24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DEBEMOS FORMULAR </a:t>
            </a:r>
            <a:r>
              <a:rPr lang="es-PE" sz="24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LOS CRITERIOS </a:t>
            </a:r>
            <a:r>
              <a:rPr lang="es-PE" sz="24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DE EVALUACIÓN?</a:t>
            </a:r>
          </a:p>
        </p:txBody>
      </p:sp>
    </p:spTree>
    <p:extLst>
      <p:ext uri="{BB962C8B-B14F-4D97-AF65-F5344CB8AC3E}">
        <p14:creationId xmlns:p14="http://schemas.microsoft.com/office/powerpoint/2010/main" val="39193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19955" y="200025"/>
            <a:ext cx="8776097" cy="6400800"/>
          </a:xfrm>
          <a:prstGeom prst="rect">
            <a:avLst/>
          </a:prstGeom>
          <a:solidFill>
            <a:srgbClr val="66FFFF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ángulo 3"/>
          <p:cNvSpPr/>
          <p:nvPr/>
        </p:nvSpPr>
        <p:spPr>
          <a:xfrm>
            <a:off x="382923" y="200025"/>
            <a:ext cx="8424936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PE" sz="24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</a:rPr>
              <a:t>¿QUÉ DEBEMOS REVISAR ANTES DE ANALIZAR</a:t>
            </a:r>
            <a:r>
              <a:rPr lang="es-ES" sz="24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</a:rPr>
              <a:t> LAS EVIDENCIAS  DE NUESTROS ESTUDIANTES?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908" y="2375808"/>
            <a:ext cx="5756492" cy="4225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ángulo 6"/>
          <p:cNvSpPr/>
          <p:nvPr/>
        </p:nvSpPr>
        <p:spPr>
          <a:xfrm>
            <a:off x="395535" y="3334154"/>
            <a:ext cx="2388899" cy="1938992"/>
          </a:xfrm>
          <a:prstGeom prst="rect">
            <a:avLst/>
          </a:prstGeom>
          <a:solidFill>
            <a:srgbClr val="CC0099"/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¿POR QUÉ SON  IMPORTANTES LOS CRITERIOS DE EVALUACIÓN PARA ANALIZAR LAS EVIDENCIAS?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95536" y="1237035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b="1" dirty="0" smtClean="0">
                <a:latin typeface="Book Antiqua" panose="02040602050305030304" pitchFamily="18" charset="0"/>
              </a:rPr>
              <a:t>Es necesario revisar y analizar las competencias, capacidades, estándares de aprendizaje y desempeños del grado para comprender el actuar competente que se espera del estudiante.</a:t>
            </a:r>
            <a:endParaRPr lang="es-PE" sz="2000" b="1" dirty="0">
              <a:latin typeface="Book Antiqua" panose="02040602050305030304" pitchFamily="18" charset="0"/>
            </a:endParaRPr>
          </a:p>
        </p:txBody>
      </p:sp>
      <p:sp>
        <p:nvSpPr>
          <p:cNvPr id="10" name="Flecha derecha 9"/>
          <p:cNvSpPr/>
          <p:nvPr/>
        </p:nvSpPr>
        <p:spPr>
          <a:xfrm rot="5400000">
            <a:off x="7315328" y="3570206"/>
            <a:ext cx="1092708" cy="85426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Flecha derecha 10"/>
          <p:cNvSpPr/>
          <p:nvPr/>
        </p:nvSpPr>
        <p:spPr>
          <a:xfrm rot="5400000">
            <a:off x="7742462" y="4758359"/>
            <a:ext cx="1092708" cy="85426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311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5148064" cy="5350896"/>
          </a:xfrm>
          <a:prstGeom prst="rect">
            <a:avLst/>
          </a:prstGeom>
        </p:spPr>
      </p:pic>
      <p:sp>
        <p:nvSpPr>
          <p:cNvPr id="8" name="CuadroTexto 3"/>
          <p:cNvSpPr txBox="1"/>
          <p:nvPr/>
        </p:nvSpPr>
        <p:spPr>
          <a:xfrm>
            <a:off x="2771800" y="1268760"/>
            <a:ext cx="60786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¿CÓMO ANALIZO LAS PRODUCCIONES </a:t>
            </a:r>
            <a:r>
              <a:rPr lang="es-PE" sz="36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Y/</a:t>
            </a:r>
            <a:r>
              <a:rPr lang="es-PE" sz="36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O </a:t>
            </a:r>
            <a:r>
              <a:rPr lang="es-PE" sz="36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ACTUACIONES </a:t>
            </a:r>
            <a:r>
              <a:rPr lang="es-PE" sz="36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DE  MIS ESTUDIANTES?</a:t>
            </a:r>
            <a:endParaRPr lang="es-PE" sz="36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9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NORMAS-DE-CONVIVENCI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3 CuadroTexto"/>
          <p:cNvSpPr txBox="1"/>
          <p:nvPr/>
        </p:nvSpPr>
        <p:spPr>
          <a:xfrm>
            <a:off x="361806" y="1084470"/>
            <a:ext cx="1944216" cy="15388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tabLst>
                <a:tab pos="982663" algn="l"/>
              </a:tabLst>
            </a:pPr>
            <a:r>
              <a:rPr lang="es-PE" sz="2000" b="1" dirty="0" smtClean="0"/>
              <a:t>CONTROLE SU AUDIO</a:t>
            </a:r>
          </a:p>
          <a:p>
            <a:pPr algn="ctr">
              <a:tabLst>
                <a:tab pos="982663" algn="l"/>
              </a:tabLst>
            </a:pPr>
            <a:r>
              <a:rPr lang="es-PE" dirty="0" smtClean="0"/>
              <a:t>Actívelo sólo </a:t>
            </a:r>
          </a:p>
          <a:p>
            <a:pPr algn="ctr">
              <a:tabLst>
                <a:tab pos="982663" algn="l"/>
              </a:tabLst>
            </a:pPr>
            <a:r>
              <a:rPr lang="es-PE" dirty="0" smtClean="0"/>
              <a:t>cuando va a </a:t>
            </a:r>
          </a:p>
          <a:p>
            <a:pPr algn="ctr">
              <a:tabLst>
                <a:tab pos="982663" algn="l"/>
              </a:tabLst>
            </a:pPr>
            <a:r>
              <a:rPr lang="es-PE" dirty="0" smtClean="0"/>
              <a:t>participar</a:t>
            </a:r>
            <a:endParaRPr lang="es-PE" dirty="0"/>
          </a:p>
        </p:txBody>
      </p:sp>
      <p:sp>
        <p:nvSpPr>
          <p:cNvPr id="6" name="5 CuadroTexto"/>
          <p:cNvSpPr txBox="1"/>
          <p:nvPr/>
        </p:nvSpPr>
        <p:spPr>
          <a:xfrm>
            <a:off x="364160" y="3007344"/>
            <a:ext cx="1952915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SEA RESPETUOSO </a:t>
            </a:r>
          </a:p>
          <a:p>
            <a:pPr algn="ctr"/>
            <a:r>
              <a:rPr lang="es-PE" b="1" dirty="0" smtClean="0"/>
              <a:t>CON LOS DEMÁS</a:t>
            </a:r>
          </a:p>
          <a:p>
            <a:r>
              <a:rPr lang="es-PE" dirty="0" smtClean="0"/>
              <a:t>Brinde opiniones </a:t>
            </a:r>
          </a:p>
          <a:p>
            <a:r>
              <a:rPr lang="es-PE" dirty="0" smtClean="0"/>
              <a:t>de manera amable.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36206" y="5085184"/>
            <a:ext cx="1944216" cy="1538883"/>
          </a:xfrm>
          <a:prstGeom prst="rect">
            <a:avLst/>
          </a:prstGeom>
          <a:solidFill>
            <a:srgbClr val="FFFF99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/>
              <a:t>REVISE LA ORTOGRAFÍA</a:t>
            </a:r>
            <a:endParaRPr lang="es-PE" sz="2000" b="1" dirty="0"/>
          </a:p>
          <a:p>
            <a:r>
              <a:rPr lang="es-PE" dirty="0" smtClean="0"/>
              <a:t>Escriba </a:t>
            </a:r>
          </a:p>
          <a:p>
            <a:r>
              <a:rPr lang="es-PE" dirty="0" smtClean="0"/>
              <a:t>los textos correctamente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962318" y="1137356"/>
            <a:ext cx="1944216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CUIDE MUCHO </a:t>
            </a:r>
          </a:p>
          <a:p>
            <a:pPr algn="ctr"/>
            <a:r>
              <a:rPr lang="es-PE" b="1" dirty="0" smtClean="0"/>
              <a:t>SU REDACCIÓN</a:t>
            </a:r>
          </a:p>
          <a:p>
            <a:r>
              <a:rPr lang="es-PE" dirty="0" smtClean="0"/>
              <a:t>No abusar del </a:t>
            </a:r>
          </a:p>
          <a:p>
            <a:r>
              <a:rPr lang="es-PE" dirty="0" smtClean="0"/>
              <a:t>uso de </a:t>
            </a:r>
          </a:p>
          <a:p>
            <a:r>
              <a:rPr lang="es-PE" dirty="0" smtClean="0"/>
              <a:t>mayúsculas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652120" y="5085184"/>
            <a:ext cx="236774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/>
              <a:t>PARTICIPE</a:t>
            </a:r>
            <a:endParaRPr lang="es-PE" sz="2000" b="1" dirty="0" smtClean="0"/>
          </a:p>
          <a:p>
            <a:r>
              <a:rPr lang="es-PE" dirty="0" smtClean="0"/>
              <a:t>Presentándose con </a:t>
            </a:r>
            <a:endParaRPr lang="es-PE" dirty="0" smtClean="0"/>
          </a:p>
          <a:p>
            <a:r>
              <a:rPr lang="es-PE" dirty="0" smtClean="0"/>
              <a:t>su identidad real.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954262" y="2935993"/>
            <a:ext cx="1976316" cy="984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/>
              <a:t>SI INGRESA TARDE</a:t>
            </a:r>
            <a:endParaRPr lang="es-PE" sz="2000" b="1" dirty="0" smtClean="0"/>
          </a:p>
          <a:p>
            <a:r>
              <a:rPr lang="es-PE" dirty="0" smtClean="0"/>
              <a:t>Salude por el chat.</a:t>
            </a:r>
            <a:endParaRPr lang="es-PE" dirty="0" smtClean="0"/>
          </a:p>
        </p:txBody>
      </p:sp>
      <p:pic>
        <p:nvPicPr>
          <p:cNvPr id="1029" name="Picture 5" descr="Icono de micrófono de color. Estilo de dibujos animados plano aislado sobre  fondo blanco para páginas web, aplicaciones, flyer, adhesivo, banner, papel  tapiz, fondo Imagen Vector de stock - Alam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4" t="28972" r="36167" b="15322"/>
          <a:stretch/>
        </p:blipFill>
        <p:spPr bwMode="auto">
          <a:xfrm>
            <a:off x="2689131" y="1137356"/>
            <a:ext cx="1208666" cy="143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Resultado de imagen para imagenes de niños animad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07" y="4945388"/>
            <a:ext cx="1978255" cy="181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Niña de dibujos animados estudiando y escribiendo | Vector Premi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t="16801" r="5326"/>
          <a:stretch/>
        </p:blipFill>
        <p:spPr bwMode="auto">
          <a:xfrm>
            <a:off x="7047752" y="981933"/>
            <a:ext cx="1944216" cy="172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Ideas para profesores: Cómo pasar tus clases al formato virtual I - Blog  Cambrid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2"/>
          <a:stretch/>
        </p:blipFill>
        <p:spPr bwMode="auto">
          <a:xfrm>
            <a:off x="7074456" y="2895356"/>
            <a:ext cx="1890809" cy="170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ibujos animados niños musulmanes estrecharme la mano | Vector Premi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057" y="2935993"/>
            <a:ext cx="1663353" cy="175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2867494" y="82463"/>
            <a:ext cx="3480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netiqueta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14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/>
          <p:cNvSpPr/>
          <p:nvPr/>
        </p:nvSpPr>
        <p:spPr>
          <a:xfrm>
            <a:off x="225469" y="597165"/>
            <a:ext cx="8652353" cy="5774499"/>
          </a:xfrm>
          <a:prstGeom prst="rect">
            <a:avLst/>
          </a:prstGeom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0" name="Rectángulo redondeado 9"/>
          <p:cNvSpPr/>
          <p:nvPr/>
        </p:nvSpPr>
        <p:spPr>
          <a:xfrm>
            <a:off x="4210528" y="1072507"/>
            <a:ext cx="2021479" cy="642363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oper Black" panose="0208090404030B020404" pitchFamily="18" charset="0"/>
              </a:rPr>
              <a:t>ACTIVIDAD</a:t>
            </a:r>
            <a:endParaRPr lang="es-PE" sz="2000" b="1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4291178" y="2412454"/>
            <a:ext cx="1490802" cy="642363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oper Black" panose="0208090404030B020404" pitchFamily="18" charset="0"/>
              </a:rPr>
              <a:t>ÁREA</a:t>
            </a:r>
            <a:endParaRPr lang="es-PE" sz="2000" b="1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4861628" y="3718327"/>
            <a:ext cx="2439488" cy="642363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oper Black" panose="0208090404030B020404" pitchFamily="18" charset="0"/>
              </a:rPr>
              <a:t>COMPETENCIA</a:t>
            </a:r>
            <a:endParaRPr lang="es-PE" b="1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403394" y="1006983"/>
            <a:ext cx="2261508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marR="278130" lvl="0" algn="ctr">
              <a:spcAft>
                <a:spcPts val="0"/>
              </a:spcAft>
              <a:tabLst>
                <a:tab pos="356235" algn="l"/>
              </a:tabLst>
            </a:pPr>
            <a:r>
              <a:rPr lang="es-PE" sz="1600" b="1" dirty="0" smtClean="0">
                <a:latin typeface="Century" panose="02040604050505020304" pitchFamily="18" charset="0"/>
                <a:ea typeface="Calibri Light" panose="020F0302020204030204" pitchFamily="34" charset="0"/>
              </a:rPr>
              <a:t>“Conocemos los enemigos de la salud”</a:t>
            </a:r>
            <a:endParaRPr lang="es-PE" sz="1600" b="1" dirty="0">
              <a:latin typeface="Century" panose="02040604050505020304" pitchFamily="18" charset="0"/>
              <a:ea typeface="Calibri Light" panose="020F030202020403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928197" y="2373056"/>
            <a:ext cx="259951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marR="278130" lvl="0" algn="ctr">
              <a:spcAft>
                <a:spcPts val="0"/>
              </a:spcAft>
              <a:tabLst>
                <a:tab pos="356235" algn="l"/>
              </a:tabLst>
            </a:pPr>
            <a:r>
              <a:rPr lang="es-PE" b="1" dirty="0" smtClean="0">
                <a:latin typeface="Century" panose="02040604050505020304" pitchFamily="18" charset="0"/>
                <a:ea typeface="Calibri Light" panose="020F0302020204030204" pitchFamily="34" charset="0"/>
              </a:rPr>
              <a:t> Ciencia y Tecnología</a:t>
            </a:r>
            <a:endParaRPr lang="es-PE" b="1" dirty="0">
              <a:latin typeface="Century" panose="02040604050505020304" pitchFamily="18" charset="0"/>
              <a:ea typeface="Calibri Light" panose="020F030202020403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590782" y="5013176"/>
            <a:ext cx="4981180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marR="278130" lvl="0" algn="just">
              <a:spcAft>
                <a:spcPts val="0"/>
              </a:spcAft>
              <a:tabLst>
                <a:tab pos="356235" algn="l"/>
              </a:tabLst>
            </a:pPr>
            <a:r>
              <a:rPr lang="es-PE" b="1" dirty="0" smtClean="0">
                <a:latin typeface="Century" panose="02040604050505020304" pitchFamily="18" charset="0"/>
                <a:ea typeface="Calibri Light" panose="020F0302020204030204" pitchFamily="34" charset="0"/>
              </a:rPr>
              <a:t>Explica el mundo físico basándose en conocimientos sobre los seres vivos, materia, energía, biodiversidad, Tierra y universo.</a:t>
            </a:r>
            <a:endParaRPr lang="es-PE" b="1" dirty="0">
              <a:latin typeface="Century" panose="02040604050505020304" pitchFamily="18" charset="0"/>
              <a:ea typeface="Calibri Light" panose="020F0302020204030204" pitchFamily="34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1316782" y="1111757"/>
            <a:ext cx="1564279" cy="642363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8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oper Black" panose="0208090404030B020404" pitchFamily="18" charset="0"/>
              </a:rPr>
              <a:t>RETO </a:t>
            </a:r>
            <a:endParaRPr lang="es-PE" sz="2800" b="1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715697" y="1110527"/>
            <a:ext cx="601085" cy="7086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rgbClr val="FF0000"/>
                </a:solidFill>
              </a:rPr>
              <a:t>1°</a:t>
            </a:r>
            <a:endParaRPr lang="es-PE" sz="2000" b="1" dirty="0">
              <a:solidFill>
                <a:srgbClr val="FF0000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3647834" y="1126144"/>
            <a:ext cx="601085" cy="6774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FF0000"/>
                </a:solidFill>
              </a:rPr>
              <a:t>2</a:t>
            </a:r>
            <a:r>
              <a:rPr lang="es-PE" b="1" dirty="0" smtClean="0">
                <a:solidFill>
                  <a:srgbClr val="FF0000"/>
                </a:solidFill>
              </a:rPr>
              <a:t>°</a:t>
            </a:r>
            <a:endParaRPr lang="es-PE" b="1" dirty="0">
              <a:solidFill>
                <a:srgbClr val="FF0000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3690093" y="2396607"/>
            <a:ext cx="601085" cy="7150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rgbClr val="FF0000"/>
                </a:solidFill>
              </a:rPr>
              <a:t>3</a:t>
            </a:r>
            <a:r>
              <a:rPr lang="es-PE" sz="2000" b="1" dirty="0" smtClean="0">
                <a:solidFill>
                  <a:srgbClr val="FF0000"/>
                </a:solidFill>
              </a:rPr>
              <a:t>°</a:t>
            </a:r>
            <a:endParaRPr lang="es-PE" sz="2000" b="1" dirty="0">
              <a:solidFill>
                <a:srgbClr val="FF0000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4219493" y="3718327"/>
            <a:ext cx="601085" cy="7316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rgbClr val="FF0000"/>
                </a:solidFill>
              </a:rPr>
              <a:t>4</a:t>
            </a:r>
            <a:r>
              <a:rPr lang="es-PE" sz="2000" b="1" dirty="0" smtClean="0">
                <a:solidFill>
                  <a:srgbClr val="FF0000"/>
                </a:solidFill>
              </a:rPr>
              <a:t>°</a:t>
            </a:r>
            <a:endParaRPr lang="es-PE" sz="2000" b="1" dirty="0">
              <a:solidFill>
                <a:srgbClr val="FF0000"/>
              </a:solidFill>
            </a:endParaRPr>
          </a:p>
        </p:txBody>
      </p:sp>
      <p:pic>
        <p:nvPicPr>
          <p:cNvPr id="24" name="Imagen 23"/>
          <p:cNvPicPr/>
          <p:nvPr/>
        </p:nvPicPr>
        <p:blipFill>
          <a:blip r:embed="rId2"/>
          <a:stretch>
            <a:fillRect/>
          </a:stretch>
        </p:blipFill>
        <p:spPr>
          <a:xfrm>
            <a:off x="225469" y="1774382"/>
            <a:ext cx="3617028" cy="4209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955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253653" y="313151"/>
            <a:ext cx="8641577" cy="63131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1165859" y="596327"/>
            <a:ext cx="6671856" cy="642363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oper Black" panose="0208090404030B020404" pitchFamily="18" charset="0"/>
              </a:rPr>
              <a:t>ESTÁNDAR DE APRENDIZAJE DEL III CICLO</a:t>
            </a:r>
            <a:endParaRPr lang="es-PE" sz="2000" b="1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35972" y="1392308"/>
            <a:ext cx="8131630" cy="2246769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marR="278130" lvl="0" algn="just">
              <a:spcAft>
                <a:spcPts val="0"/>
              </a:spcAft>
              <a:tabLst>
                <a:tab pos="356235" algn="l"/>
              </a:tabLst>
            </a:pPr>
            <a:r>
              <a:rPr lang="es-ES" sz="2000" b="1" dirty="0">
                <a:latin typeface="Book Antiqua" panose="02040602050305030304" pitchFamily="18" charset="0"/>
              </a:rPr>
              <a:t>Explica, con base en sus observaciones y experiencias previas, las relaciones entre: las características de los materiales con los cambios que sufren por acción de la luz, del calor y del movimiento; la estructura de los seres vivos con sus funciones y su desarrollo; la Tierra, sus componentes y movimientos con los seres que lo habitan. Opina sobre los impactos del uso de objetos tecnológicos en relación a sus necesidades y estilo de vida.</a:t>
            </a:r>
            <a:endParaRPr lang="es-PE" sz="2400" b="1" dirty="0">
              <a:latin typeface="Book Antiqua" panose="02040602050305030304" pitchFamily="18" charset="0"/>
              <a:ea typeface="Calibri Light" panose="020F030202020403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205766" y="4661870"/>
            <a:ext cx="2699690" cy="1154097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4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oper Black" panose="0208090404030B020404" pitchFamily="18" charset="0"/>
              </a:rPr>
              <a:t>CRITERIOS DE VALORACIÓN</a:t>
            </a:r>
            <a:endParaRPr lang="es-PE" sz="2400" b="1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64775" y="544844"/>
            <a:ext cx="620240" cy="6858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rgbClr val="FF0000"/>
                </a:solidFill>
              </a:rPr>
              <a:t>5°</a:t>
            </a:r>
            <a:endParaRPr lang="es-PE" sz="2000" b="1" dirty="0">
              <a:solidFill>
                <a:srgbClr val="FF0000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35972" y="4902175"/>
            <a:ext cx="729887" cy="67348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rgbClr val="FF0000"/>
                </a:solidFill>
              </a:rPr>
              <a:t>6°</a:t>
            </a:r>
            <a:endParaRPr lang="es-PE" sz="2000" b="1" dirty="0">
              <a:solidFill>
                <a:srgbClr val="FF000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118546" y="4361754"/>
            <a:ext cx="4196924" cy="1754326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PE" b="1" dirty="0" smtClean="0"/>
              <a:t>Identifica </a:t>
            </a:r>
            <a:r>
              <a:rPr lang="es-PE" b="1" dirty="0"/>
              <a:t>los factores ambientales que ponen en riesgo el cuidado de la salud.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b="1" dirty="0"/>
              <a:t>Explica en base a tu experiencia de qué manera se puede contrarrestar a los enemigos de la salud que hay en Cayaltí</a:t>
            </a:r>
            <a:r>
              <a:rPr lang="es-PE" b="1" dirty="0" smtClean="0"/>
              <a:t>.</a:t>
            </a:r>
            <a:endParaRPr lang="es-PE" sz="2000" b="1" dirty="0">
              <a:latin typeface="Century" panose="02040604050505020304" pitchFamily="18" charset="0"/>
              <a:ea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8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" t="8762" b="8053"/>
          <a:stretch/>
        </p:blipFill>
        <p:spPr>
          <a:xfrm>
            <a:off x="404578" y="322754"/>
            <a:ext cx="4064834" cy="6242108"/>
          </a:xfrm>
          <a:prstGeom prst="rect">
            <a:avLst/>
          </a:prstGeom>
          <a:ln w="38100" cap="sq">
            <a:solidFill>
              <a:srgbClr val="D608D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ángulo redondeado 14"/>
          <p:cNvSpPr/>
          <p:nvPr/>
        </p:nvSpPr>
        <p:spPr>
          <a:xfrm rot="16200000">
            <a:off x="-893689" y="3162998"/>
            <a:ext cx="2712720" cy="476952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8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oper Black" panose="0208090404030B020404" pitchFamily="18" charset="0"/>
              </a:rPr>
              <a:t>PRODUCTO</a:t>
            </a:r>
            <a:endParaRPr lang="es-PE" sz="2800" b="1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644053" y="692696"/>
            <a:ext cx="4369526" cy="501675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PE" sz="1600" b="1" dirty="0" smtClean="0">
                <a:latin typeface="Century" panose="02040604050505020304" pitchFamily="18" charset="0"/>
              </a:rPr>
              <a:t>Se analizó la evidencia:</a:t>
            </a:r>
            <a:endParaRPr lang="es-PE" sz="1600" dirty="0" smtClean="0">
              <a:latin typeface="Century" panose="020406040505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PE" sz="1600" b="1" dirty="0" smtClean="0">
                <a:latin typeface="Century" panose="02040604050505020304" pitchFamily="18" charset="0"/>
              </a:rPr>
              <a:t>El </a:t>
            </a:r>
            <a:r>
              <a:rPr lang="es-PE" sz="1600" b="1" dirty="0" smtClean="0">
                <a:latin typeface="Century" panose="02040604050505020304" pitchFamily="18" charset="0"/>
              </a:rPr>
              <a:t>estudiante describe acciones que debe realizar para el cuidado de su salud personal más no menciona en su escrito un enemigo de la salud que afecte a su comunidad.</a:t>
            </a:r>
            <a:endParaRPr lang="es-PE" sz="1600" b="1" dirty="0">
              <a:latin typeface="Century" panose="020406040505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PE" sz="1600" b="1" dirty="0">
                <a:latin typeface="Century" panose="02040604050505020304" pitchFamily="18" charset="0"/>
              </a:rPr>
              <a:t>El </a:t>
            </a:r>
            <a:r>
              <a:rPr lang="es-PE" sz="1600" b="1" dirty="0" smtClean="0">
                <a:latin typeface="Century" panose="02040604050505020304" pitchFamily="18" charset="0"/>
              </a:rPr>
              <a:t>estudiante no describe los cambios que sufre su ambiente por el agua, aire y suelo contaminado.   </a:t>
            </a:r>
            <a:endParaRPr lang="es-PE" sz="1600" b="1" dirty="0">
              <a:latin typeface="Century" panose="020406040505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PE" sz="1600" b="1" dirty="0" smtClean="0">
                <a:latin typeface="Century" panose="02040604050505020304" pitchFamily="18" charset="0"/>
              </a:rPr>
              <a:t>La estudiante explica las acciones que debe hacer ella para tener una buena salud, pero no menciona cómo contrarrestar o disminuir los enemigos que afectan la salud en Cayaltí.</a:t>
            </a:r>
            <a:endParaRPr lang="es-PE" sz="1600" b="1" dirty="0">
              <a:latin typeface="Century" panose="020406040505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PE" sz="1600" b="1" dirty="0" smtClean="0">
                <a:latin typeface="Century" panose="02040604050505020304" pitchFamily="18" charset="0"/>
              </a:rPr>
              <a:t>Se </a:t>
            </a:r>
            <a:r>
              <a:rPr lang="es-PE" sz="1600" b="1" dirty="0" smtClean="0">
                <a:latin typeface="Century" panose="02040604050505020304" pitchFamily="18" charset="0"/>
              </a:rPr>
              <a:t>realizó la retroalimentación considerando estas observaciones y se devolvió la evidencia a la estudiante formulando la pregunta: ¿Cómo podemos contrarrestar los enemigos de la salud en Cayaltí?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833274" y="6195530"/>
            <a:ext cx="121360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PE" b="1" dirty="0" smtClean="0">
                <a:solidFill>
                  <a:srgbClr val="D707C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José Felipe</a:t>
            </a:r>
            <a:endParaRPr lang="es-PE" b="1" dirty="0">
              <a:solidFill>
                <a:srgbClr val="D707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016138" y="692696"/>
            <a:ext cx="3928654" cy="5016758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1600" b="1" dirty="0" smtClean="0">
                <a:latin typeface="Century" panose="02040604050505020304" pitchFamily="18" charset="0"/>
              </a:rPr>
              <a:t>El </a:t>
            </a:r>
            <a:r>
              <a:rPr lang="es-ES" sz="1600" b="1" dirty="0" smtClean="0">
                <a:latin typeface="Century" panose="02040604050505020304" pitchFamily="18" charset="0"/>
              </a:rPr>
              <a:t>estudiante en casa con apoyo de su tía corrigió la  producción de su reto cambiando el texto escrito anteriormente.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1600" b="1" dirty="0" smtClean="0">
                <a:latin typeface="Century" panose="02040604050505020304" pitchFamily="18" charset="0"/>
              </a:rPr>
              <a:t>Ahora </a:t>
            </a:r>
            <a:r>
              <a:rPr lang="es-ES" sz="1600" b="1" dirty="0" smtClean="0">
                <a:latin typeface="Century" panose="02040604050505020304" pitchFamily="18" charset="0"/>
              </a:rPr>
              <a:t>el estudiante sí </a:t>
            </a:r>
            <a:r>
              <a:rPr lang="es-ES" sz="1600" b="1" dirty="0" smtClean="0">
                <a:latin typeface="Century" panose="02040604050505020304" pitchFamily="18" charset="0"/>
              </a:rPr>
              <a:t>identificó un enemigo de la salud que hay en Cayaltí que es la basura y que afecta a su comunidad.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latin typeface="Century" panose="02040604050505020304" pitchFamily="18" charset="0"/>
              </a:rPr>
              <a:t>É</a:t>
            </a:r>
            <a:r>
              <a:rPr lang="es-ES" sz="1600" b="1" dirty="0" smtClean="0">
                <a:latin typeface="Century" panose="02040604050505020304" pitchFamily="18" charset="0"/>
              </a:rPr>
              <a:t>l propone </a:t>
            </a:r>
            <a:r>
              <a:rPr lang="es-ES" sz="1600" b="1" dirty="0" smtClean="0">
                <a:latin typeface="Century" panose="02040604050505020304" pitchFamily="18" charset="0"/>
              </a:rPr>
              <a:t>como alternativa de solución disminuir la acumulación de basura aplicando las 3R: Reciclar, Reducir y Reutilizar.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1600" b="1" dirty="0" smtClean="0">
                <a:latin typeface="Century" panose="02040604050505020304" pitchFamily="18" charset="0"/>
              </a:rPr>
              <a:t>Pero</a:t>
            </a:r>
            <a:r>
              <a:rPr lang="es-ES" sz="1600" b="1" dirty="0" smtClean="0">
                <a:latin typeface="Century" panose="02040604050505020304" pitchFamily="18" charset="0"/>
              </a:rPr>
              <a:t>, </a:t>
            </a:r>
            <a:r>
              <a:rPr lang="es-ES" sz="1600" b="1" dirty="0" smtClean="0">
                <a:latin typeface="Century" panose="02040604050505020304" pitchFamily="18" charset="0"/>
              </a:rPr>
              <a:t>no </a:t>
            </a:r>
            <a:r>
              <a:rPr lang="es-ES" sz="1600" b="1" dirty="0" smtClean="0">
                <a:latin typeface="Century" panose="02040604050505020304" pitchFamily="18" charset="0"/>
              </a:rPr>
              <a:t>explica </a:t>
            </a:r>
            <a:r>
              <a:rPr lang="es-ES" sz="1600" b="1" dirty="0" smtClean="0">
                <a:latin typeface="Century" panose="02040604050505020304" pitchFamily="18" charset="0"/>
              </a:rPr>
              <a:t>qué acciones </a:t>
            </a:r>
            <a:r>
              <a:rPr lang="es-ES" sz="1600" b="1" dirty="0" smtClean="0">
                <a:latin typeface="Century" panose="02040604050505020304" pitchFamily="18" charset="0"/>
              </a:rPr>
              <a:t>puede aplicar para reducir, reciclar y reutilizar la basura que hay en Cayalti.. </a:t>
            </a:r>
            <a:endParaRPr lang="es-ES" sz="1600" b="1" dirty="0">
              <a:latin typeface="Century" panose="020406040505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1600" b="1" dirty="0" smtClean="0">
                <a:latin typeface="Century" panose="02040604050505020304" pitchFamily="18" charset="0"/>
              </a:rPr>
              <a:t>Entonces se retroalimentó nuevamente formulando una nueva pregunta que ayude a lograr la competencia.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3" y="242046"/>
            <a:ext cx="4560448" cy="6446992"/>
          </a:xfrm>
          <a:prstGeom prst="rect">
            <a:avLst/>
          </a:prstGeom>
          <a:ln w="38100">
            <a:solidFill>
              <a:srgbClr val="D608D6"/>
            </a:solidFill>
          </a:ln>
        </p:spPr>
      </p:pic>
    </p:spTree>
    <p:extLst>
      <p:ext uri="{BB962C8B-B14F-4D97-AF65-F5344CB8AC3E}">
        <p14:creationId xmlns:p14="http://schemas.microsoft.com/office/powerpoint/2010/main" val="422577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/>
          <a:stretch/>
        </p:blipFill>
        <p:spPr>
          <a:xfrm>
            <a:off x="235131" y="269383"/>
            <a:ext cx="4340135" cy="6301234"/>
          </a:xfrm>
          <a:prstGeom prst="rect">
            <a:avLst/>
          </a:prstGeom>
          <a:ln w="38100" cap="sq">
            <a:solidFill>
              <a:srgbClr val="00FF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4888774" y="603845"/>
            <a:ext cx="3928655" cy="452431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PE" sz="1600" b="1" dirty="0" smtClean="0">
                <a:latin typeface="Century" panose="02040604050505020304" pitchFamily="18" charset="0"/>
              </a:rPr>
              <a:t>Se analizó la evidencia:</a:t>
            </a:r>
            <a:endParaRPr lang="es-PE" sz="1600" dirty="0" smtClean="0">
              <a:latin typeface="Century" panose="020406040505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PE" sz="1600" b="1" dirty="0" smtClean="0">
                <a:latin typeface="Century" panose="02040604050505020304" pitchFamily="18" charset="0"/>
              </a:rPr>
              <a:t>El estudiante menciona en su escrito un enemigo de la salud que </a:t>
            </a:r>
            <a:r>
              <a:rPr lang="es-PE" sz="1600" b="1" dirty="0" smtClean="0">
                <a:latin typeface="Century" panose="02040604050505020304" pitchFamily="18" charset="0"/>
              </a:rPr>
              <a:t>afecta </a:t>
            </a:r>
            <a:r>
              <a:rPr lang="es-PE" sz="1600" b="1" dirty="0" smtClean="0">
                <a:latin typeface="Century" panose="02040604050505020304" pitchFamily="18" charset="0"/>
              </a:rPr>
              <a:t>a su comunidad, como la contaminación del agua.</a:t>
            </a:r>
            <a:endParaRPr lang="es-PE" sz="1600" b="1" dirty="0">
              <a:latin typeface="Century" panose="020406040505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PE" sz="1600" b="1" dirty="0" smtClean="0">
                <a:latin typeface="Century" panose="02040604050505020304" pitchFamily="18" charset="0"/>
              </a:rPr>
              <a:t>El estudiante describe una acción a realizar para contrarrestar a un enemigo de la salud que hay en su comunidad.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PE" sz="1600" b="1" dirty="0" smtClean="0">
                <a:latin typeface="Century" panose="02040604050505020304" pitchFamily="18" charset="0"/>
              </a:rPr>
              <a:t>El estudiante explica las consecuencias de  cómo afecta el agua contaminada en la vida de los seres vivos.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PE" sz="1600" b="1" dirty="0" smtClean="0">
                <a:latin typeface="Century" panose="02040604050505020304" pitchFamily="18" charset="0"/>
              </a:rPr>
              <a:t>No se realizó la retroalimentación porque cumplió los criterios de evaluación establecidos y se devolvió la evidencia al estudiante con la revisión realizada.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037308" y="6201285"/>
            <a:ext cx="2537958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PE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Prince</a:t>
            </a:r>
            <a:endParaRPr lang="es-PE" sz="2400" b="1" dirty="0"/>
          </a:p>
        </p:txBody>
      </p:sp>
    </p:spTree>
    <p:extLst>
      <p:ext uri="{BB962C8B-B14F-4D97-AF65-F5344CB8AC3E}">
        <p14:creationId xmlns:p14="http://schemas.microsoft.com/office/powerpoint/2010/main" val="211077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370216" y="604668"/>
            <a:ext cx="3021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b="1" dirty="0" smtClean="0">
                <a:solidFill>
                  <a:srgbClr val="FF0000"/>
                </a:solidFill>
              </a:rPr>
              <a:t>LISTA DE COTEJO</a:t>
            </a:r>
            <a:endParaRPr lang="es-PE" sz="32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29068" y="1197916"/>
            <a:ext cx="7913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COMPETENCIA:</a:t>
            </a:r>
            <a:r>
              <a:rPr lang="es-PE" sz="2400" b="1" dirty="0" smtClean="0">
                <a:latin typeface="Century" panose="02040604050505020304" pitchFamily="18" charset="0"/>
              </a:rPr>
              <a:t> </a:t>
            </a:r>
            <a:r>
              <a:rPr lang="es-PE" sz="2400" b="1" dirty="0" smtClean="0">
                <a:latin typeface="Century" panose="02040604050505020304" pitchFamily="18" charset="0"/>
                <a:ea typeface="Calibri Light" panose="020F0302020204030204" pitchFamily="34" charset="0"/>
              </a:rPr>
              <a:t>Explica el mundo físico basándose en conocimientos sobre los seres vivos, materia, energía, biodiversidad, Tierra y universo</a:t>
            </a:r>
            <a:r>
              <a:rPr lang="es-PE" sz="2400" b="1" dirty="0" smtClean="0">
                <a:solidFill>
                  <a:srgbClr val="00B050"/>
                </a:solidFill>
                <a:latin typeface="Century" panose="02040604050505020304" pitchFamily="18" charset="0"/>
                <a:ea typeface="Calibri Light" panose="020F0302020204030204" pitchFamily="34" charset="0"/>
              </a:rPr>
              <a:t>.</a:t>
            </a:r>
            <a:endParaRPr lang="es-PE" sz="3200" b="1" dirty="0" smtClean="0">
              <a:solidFill>
                <a:srgbClr val="00B050"/>
              </a:solidFill>
              <a:latin typeface="Century" panose="02040604050505020304" pitchFamily="18" charset="0"/>
              <a:ea typeface="Calibri Light" panose="020F030202020403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014135"/>
              </p:ext>
            </p:extLst>
          </p:nvPr>
        </p:nvGraphicFramePr>
        <p:xfrm>
          <a:off x="1058092" y="2312127"/>
          <a:ext cx="7618364" cy="330447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454542">
                  <a:extLst>
                    <a:ext uri="{9D8B030D-6E8A-4147-A177-3AD203B41FA5}">
                      <a16:colId xmlns:a16="http://schemas.microsoft.com/office/drawing/2014/main" xmlns="" val="2734283100"/>
                    </a:ext>
                  </a:extLst>
                </a:gridCol>
                <a:gridCol w="1053835">
                  <a:extLst>
                    <a:ext uri="{9D8B030D-6E8A-4147-A177-3AD203B41FA5}">
                      <a16:colId xmlns:a16="http://schemas.microsoft.com/office/drawing/2014/main" xmlns="" val="4059270747"/>
                    </a:ext>
                  </a:extLst>
                </a:gridCol>
                <a:gridCol w="1053835">
                  <a:extLst>
                    <a:ext uri="{9D8B030D-6E8A-4147-A177-3AD203B41FA5}">
                      <a16:colId xmlns:a16="http://schemas.microsoft.com/office/drawing/2014/main" xmlns="" val="2013438957"/>
                    </a:ext>
                  </a:extLst>
                </a:gridCol>
                <a:gridCol w="941513">
                  <a:extLst>
                    <a:ext uri="{9D8B030D-6E8A-4147-A177-3AD203B41FA5}">
                      <a16:colId xmlns:a16="http://schemas.microsoft.com/office/drawing/2014/main" xmlns="" val="3749985549"/>
                    </a:ext>
                  </a:extLst>
                </a:gridCol>
                <a:gridCol w="2114639">
                  <a:extLst>
                    <a:ext uri="{9D8B030D-6E8A-4147-A177-3AD203B41FA5}">
                      <a16:colId xmlns:a16="http://schemas.microsoft.com/office/drawing/2014/main" xmlns="" val="1130709549"/>
                    </a:ext>
                  </a:extLst>
                </a:gridCol>
              </a:tblGrid>
              <a:tr h="624840">
                <a:tc rowSpan="2">
                  <a:txBody>
                    <a:bodyPr/>
                    <a:lstStyle/>
                    <a:p>
                      <a:pPr marL="285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kern="900" dirty="0">
                          <a:solidFill>
                            <a:schemeClr val="tx1"/>
                          </a:solidFill>
                          <a:effectLst/>
                        </a:rPr>
                        <a:t> CRITERIOS </a:t>
                      </a:r>
                      <a:r>
                        <a:rPr lang="es-PE" sz="1600" kern="900" dirty="0" smtClean="0">
                          <a:solidFill>
                            <a:schemeClr val="tx1"/>
                          </a:solidFill>
                          <a:effectLst/>
                        </a:rPr>
                        <a:t>DE  </a:t>
                      </a:r>
                      <a:r>
                        <a:rPr lang="es-PE" sz="1600" kern="900" dirty="0">
                          <a:solidFill>
                            <a:schemeClr val="tx1"/>
                          </a:solidFill>
                          <a:effectLst/>
                        </a:rPr>
                        <a:t>VALORACION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kern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kern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 kern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1600" kern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kern="900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lang="es-PE" sz="1600" kern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kern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 kern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kern="900" dirty="0" smtClean="0">
                          <a:solidFill>
                            <a:schemeClr val="tx1"/>
                          </a:solidFill>
                          <a:effectLst/>
                        </a:rPr>
                        <a:t>Apellidos </a:t>
                      </a:r>
                      <a:r>
                        <a:rPr lang="es-PE" sz="1600" kern="900" dirty="0">
                          <a:solidFill>
                            <a:schemeClr val="tx1"/>
                          </a:solidFill>
                          <a:effectLst/>
                        </a:rPr>
                        <a:t>y nombres</a:t>
                      </a:r>
                      <a:endParaRPr lang="es-PE" sz="1600" kern="9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vl="0"/>
                      <a:r>
                        <a:rPr lang="es-PE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 los factores ambientales que ponen en riesgo el cuidado de la salud.</a:t>
                      </a:r>
                    </a:p>
                  </a:txBody>
                  <a:tcPr marL="51435" marR="51435" marT="0" marB="0"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PE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Explica en base a tu experiencia de qué manera se puede contrarrestar a los enemigos de la salud que hay en Cayaltí.</a:t>
                      </a:r>
                      <a:endParaRPr lang="es-ES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es-E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0" marB="0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7835871"/>
                  </a:ext>
                </a:extLst>
              </a:tr>
              <a:tr h="35308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1600" b="1" dirty="0">
                          <a:solidFill>
                            <a:schemeClr val="tx1"/>
                          </a:solidFill>
                          <a:effectLst/>
                        </a:rPr>
                        <a:t>LO HIZO</a:t>
                      </a:r>
                      <a:endParaRPr lang="es-PE" sz="16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1600" b="1" dirty="0">
                          <a:solidFill>
                            <a:schemeClr val="tx1"/>
                          </a:solidFill>
                          <a:effectLst/>
                        </a:rPr>
                        <a:t>PODRÍA MEJORAR</a:t>
                      </a:r>
                      <a:endParaRPr lang="es-PE" sz="16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1600" b="1" dirty="0">
                          <a:solidFill>
                            <a:schemeClr val="tx1"/>
                          </a:solidFill>
                          <a:effectLst/>
                        </a:rPr>
                        <a:t>LO HIZO</a:t>
                      </a:r>
                      <a:endParaRPr lang="es-PE" sz="16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PE" sz="1600" b="1" dirty="0">
                          <a:solidFill>
                            <a:schemeClr val="tx1"/>
                          </a:solidFill>
                          <a:effectLst/>
                        </a:rPr>
                        <a:t>PODRÍA MEJORAR</a:t>
                      </a:r>
                      <a:endParaRPr lang="es-PE" sz="16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0855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ALVARADO </a:t>
                      </a:r>
                      <a:r>
                        <a:rPr lang="es-PE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SANCHEZ, AMALIA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PE" sz="1600" dirty="0" smtClean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700"/>
                        </a:spcAft>
                        <a:tabLst>
                          <a:tab pos="270510" algn="l"/>
                        </a:tabLs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 smtClean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4425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LOPEZ </a:t>
                      </a:r>
                      <a:r>
                        <a:rPr lang="es-PE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DIAZ, SAMI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PE" sz="1600" dirty="0" smtClean="0">
                          <a:solidFill>
                            <a:schemeClr val="tx1"/>
                          </a:solidFill>
                          <a:effectLst/>
                        </a:rPr>
                        <a:t> X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700"/>
                        </a:spcAft>
                        <a:tabLst>
                          <a:tab pos="270510" algn="l"/>
                        </a:tabLs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dirty="0" smtClean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2835211"/>
                  </a:ext>
                </a:extLst>
              </a:tr>
            </a:tbl>
          </a:graphicData>
        </a:graphic>
      </p:graphicFrame>
      <p:cxnSp>
        <p:nvCxnSpPr>
          <p:cNvPr id="9" name="Conector recto 8"/>
          <p:cNvCxnSpPr/>
          <p:nvPr/>
        </p:nvCxnSpPr>
        <p:spPr>
          <a:xfrm>
            <a:off x="352698" y="2276530"/>
            <a:ext cx="39188" cy="35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1058092" y="2312126"/>
            <a:ext cx="2431420" cy="195059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22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91439" y="1854098"/>
            <a:ext cx="602017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Revisamos la programación semanal de Tv para conocer las áreas y competencias de cada actividad. </a:t>
            </a:r>
            <a:endParaRPr lang="es-ES" sz="24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oper Black" panose="0208090404030B0204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861606" y="3910129"/>
            <a:ext cx="594686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Revisamos la Guía docente de la plataforma Aprendo en casa donde encontramos los propósitos establecidos para la actividad en Tv.</a:t>
            </a:r>
            <a:endParaRPr lang="es-ES" sz="24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oper Black" panose="0208090404030B020404" pitchFamily="18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282389" y="393977"/>
            <a:ext cx="8612841" cy="6064624"/>
          </a:xfrm>
          <a:prstGeom prst="roundRect">
            <a:avLst/>
          </a:prstGeom>
          <a:noFill/>
          <a:ln w="762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/>
          <p:cNvSpPr/>
          <p:nvPr/>
        </p:nvSpPr>
        <p:spPr>
          <a:xfrm>
            <a:off x="2861606" y="755971"/>
            <a:ext cx="65120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EDFB3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nap ITC" panose="04040A07060A02020202" pitchFamily="82" charset="0"/>
              </a:rPr>
              <a:t>Recuerda que… </a:t>
            </a:r>
            <a:endParaRPr lang="es-PE" sz="5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Aprendo en Casa - Horario de la Programación Tv y Radio – Semana 21 - Tus  Materiales Doc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6754">
            <a:off x="6567742" y="1853993"/>
            <a:ext cx="2055785" cy="17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80957">
            <a:off x="490894" y="3968292"/>
            <a:ext cx="2133032" cy="135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38133" y="940259"/>
            <a:ext cx="65708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2000" spc="50" dirty="0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Revisar el Programa Curricular para seleccionar las capacidades de la competencia, para conocer cuál es el  estándar del ciclo y también los desempeños del grado.</a:t>
            </a:r>
            <a:endParaRPr lang="es-ES" sz="2800" cap="none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843808" y="2799104"/>
            <a:ext cx="56039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Seleccionamos el producto o actuación que va a solicitarse a los estudiantes y elaboramos un reto.</a:t>
            </a:r>
            <a:endParaRPr lang="es-ES" sz="2000" b="1" cap="none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413497" y="484094"/>
            <a:ext cx="8431307" cy="6064624"/>
          </a:xfrm>
          <a:prstGeom prst="roundRect">
            <a:avLst/>
          </a:prstGeom>
          <a:noFill/>
          <a:ln w="762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3314" name="Picture 2" descr="Programa Curricular de Educación Primaria (EBR) - Minedu.gob.pe | Tu Amawt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r="10562" b="8256"/>
          <a:stretch/>
        </p:blipFill>
        <p:spPr bwMode="auto">
          <a:xfrm rot="1110042">
            <a:off x="7318483" y="1110422"/>
            <a:ext cx="1265650" cy="148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/>
          <p:nvPr/>
        </p:nvPicPr>
        <p:blipFill>
          <a:blip r:embed="rId3"/>
          <a:stretch>
            <a:fillRect/>
          </a:stretch>
        </p:blipFill>
        <p:spPr>
          <a:xfrm>
            <a:off x="1195604" y="2668183"/>
            <a:ext cx="1517688" cy="145291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023545" y="4475763"/>
            <a:ext cx="482019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2400" b="1" cap="none" spc="50" dirty="0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Luego de compartir el reto a los estudiantes, ellos envían sus actuaciones o producciones. </a:t>
            </a:r>
            <a:endParaRPr lang="es-ES" sz="2400" b="1" cap="none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</a:endParaRPr>
          </a:p>
        </p:txBody>
      </p:sp>
      <p:pic>
        <p:nvPicPr>
          <p:cNvPr id="11" name="Picture 6" descr="Vector Icono De Micrófono, Diseño, Flat, Glifo PNG y Vector para Descargar  Gratis |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70" y="4797152"/>
            <a:ext cx="1218254" cy="130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Vector Icono De La Camara, Clipart De Cámara, Icono De La Cámara, Digital  PNG y Vector para Descargar Gratis | Pngtree | Icono de cámara, Set de  iconos, Icon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496" y="4653135"/>
            <a:ext cx="1263300" cy="148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48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06004" y="3486822"/>
            <a:ext cx="5018123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s-ES" sz="20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Y el docente realiza un análisis muy minucioso y detallado de dicho producto </a:t>
            </a:r>
            <a:r>
              <a:rPr lang="es-ES" sz="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recibido, teniendo como insumo un instrumento de evaluación donde estarán los criterios de evaluación</a:t>
            </a:r>
            <a:r>
              <a:rPr lang="es-ES" sz="20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 </a:t>
            </a:r>
            <a:r>
              <a:rPr lang="es-ES" sz="2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para luego hacer la retroalimentación al estudiante.</a:t>
            </a:r>
            <a:endParaRPr lang="es-ES" sz="2000" b="1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400051" y="503144"/>
            <a:ext cx="8159003" cy="5997388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290">
            <a:off x="6269622" y="3446398"/>
            <a:ext cx="2021361" cy="141210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86145" y="987823"/>
            <a:ext cx="559822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24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E</a:t>
            </a:r>
            <a:r>
              <a:rPr lang="es-ES" sz="24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l producto o actuación del estudiantes es revisado pasa ver si cumple con los criterios de evaluación.</a:t>
            </a:r>
            <a:endParaRPr lang="es-ES" sz="2800" b="1" cap="none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</a:endParaRPr>
          </a:p>
        </p:txBody>
      </p:sp>
      <p:pic>
        <p:nvPicPr>
          <p:cNvPr id="9" name="Picture 4" descr="Una maestra joven sostiene un libro abierto y un dedo. aislado en dibujo  animado vector blanco. | Can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6528">
            <a:off x="998840" y="732023"/>
            <a:ext cx="973646" cy="199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20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7" y="178133"/>
            <a:ext cx="8730039" cy="65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7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9208" y="46531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hlinkClick r:id="rId2"/>
              </a:rPr>
              <a:t/>
            </a:r>
            <a:br>
              <a:rPr lang="es-PE" dirty="0" smtClean="0">
                <a:hlinkClick r:id="rId2"/>
              </a:rPr>
            </a:br>
            <a:r>
              <a:rPr lang="es-PE" dirty="0" smtClean="0">
                <a:hlinkClick r:id="rId2"/>
              </a:rPr>
              <a:t>https</a:t>
            </a:r>
            <a:r>
              <a:rPr lang="es-PE" dirty="0">
                <a:hlinkClick r:id="rId2"/>
              </a:rPr>
              <a:t>://</a:t>
            </a:r>
            <a:r>
              <a:rPr lang="es-PE" dirty="0" smtClean="0">
                <a:hlinkClick r:id="rId2"/>
              </a:rPr>
              <a:t>www.menti.com/st7koozy4h</a:t>
            </a:r>
            <a:r>
              <a:rPr lang="es-PE" dirty="0" smtClean="0"/>
              <a:t/>
            </a:r>
            <a:br>
              <a:rPr lang="es-PE" dirty="0" smtClean="0"/>
            </a:br>
            <a:endParaRPr lang="es-PE" dirty="0"/>
          </a:p>
        </p:txBody>
      </p:sp>
      <p:sp>
        <p:nvSpPr>
          <p:cNvPr id="3" name="2 CuadroTexto"/>
          <p:cNvSpPr txBox="1"/>
          <p:nvPr/>
        </p:nvSpPr>
        <p:spPr>
          <a:xfrm>
            <a:off x="1369850" y="3645024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400" b="1" dirty="0" smtClean="0"/>
              <a:t>Código: 28 47 47 31</a:t>
            </a:r>
            <a:endParaRPr lang="es-PE" sz="5400" b="1" dirty="0"/>
          </a:p>
        </p:txBody>
      </p:sp>
      <p:pic>
        <p:nvPicPr>
          <p:cNvPr id="2050" name="Picture 2" descr="Mentimeter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64704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97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33265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¿QUÉ SON EVIDENCIAS DE APRENDIZAJE?</a:t>
            </a:r>
            <a:endParaRPr lang="es-E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62957681"/>
              </p:ext>
            </p:extLst>
          </p:nvPr>
        </p:nvGraphicFramePr>
        <p:xfrm>
          <a:off x="645088" y="1340768"/>
          <a:ext cx="8175383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06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601477203"/>
              </p:ext>
            </p:extLst>
          </p:nvPr>
        </p:nvGraphicFramePr>
        <p:xfrm>
          <a:off x="395536" y="332656"/>
          <a:ext cx="8568952" cy="6008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51520" y="332656"/>
            <a:ext cx="8577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LAS EVIDENCIAS DE APRENDIZAJE</a:t>
            </a:r>
            <a:endParaRPr lang="es-PE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033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13533021"/>
              </p:ext>
            </p:extLst>
          </p:nvPr>
        </p:nvGraphicFramePr>
        <p:xfrm>
          <a:off x="1331640" y="20704"/>
          <a:ext cx="7704856" cy="6584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23528" y="836712"/>
            <a:ext cx="2808312" cy="1656184"/>
          </a:xfrm>
        </p:spPr>
        <p:txBody>
          <a:bodyPr>
            <a:noAutofit/>
          </a:bodyPr>
          <a:lstStyle/>
          <a:p>
            <a:pPr algn="just"/>
            <a:r>
              <a:rPr lang="es-ES" sz="2000" b="1" i="1" dirty="0" smtClean="0">
                <a:solidFill>
                  <a:srgbClr val="CC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¿Qué r</a:t>
            </a:r>
            <a:r>
              <a:rPr lang="es-ES" sz="2000" b="1" i="1" dirty="0" smtClean="0">
                <a:solidFill>
                  <a:srgbClr val="CC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elación existe </a:t>
            </a:r>
            <a:r>
              <a:rPr lang="es-ES" sz="2000" b="1" i="1" dirty="0" smtClean="0">
                <a:solidFill>
                  <a:srgbClr val="CC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entre la </a:t>
            </a:r>
            <a:r>
              <a:rPr lang="es-ES" sz="2000" b="1" i="1" dirty="0" err="1" smtClean="0">
                <a:solidFill>
                  <a:srgbClr val="CC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EdA</a:t>
            </a:r>
            <a:r>
              <a:rPr lang="es-ES" sz="2000" b="1" i="1" dirty="0" smtClean="0">
                <a:solidFill>
                  <a:srgbClr val="CC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s-ES" sz="2000" b="1" i="1" dirty="0" smtClean="0">
                <a:solidFill>
                  <a:srgbClr val="CC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las sesiones </a:t>
            </a:r>
            <a:r>
              <a:rPr lang="es-ES" sz="2000" b="1" i="1" dirty="0" smtClean="0">
                <a:solidFill>
                  <a:srgbClr val="CC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 </a:t>
            </a:r>
            <a:r>
              <a:rPr lang="es-ES" sz="2000" b="1" i="1" dirty="0" smtClean="0">
                <a:solidFill>
                  <a:srgbClr val="CC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las </a:t>
            </a:r>
            <a:r>
              <a:rPr lang="es-ES" sz="2000" b="1" i="1" dirty="0" smtClean="0">
                <a:solidFill>
                  <a:srgbClr val="CC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evidencias?</a:t>
            </a:r>
            <a:endParaRPr lang="es-PE" sz="2400" b="1" i="1" dirty="0">
              <a:solidFill>
                <a:srgbClr val="CC0099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76347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064496585"/>
              </p:ext>
            </p:extLst>
          </p:nvPr>
        </p:nvGraphicFramePr>
        <p:xfrm>
          <a:off x="0" y="0"/>
          <a:ext cx="896448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6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relación entre evidencia y propósito de aprendizaje</a:t>
            </a:r>
            <a:endParaRPr lang="es-PE" sz="24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5013176"/>
            <a:ext cx="3456384" cy="100811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sz="1400" b="1" dirty="0" smtClean="0"/>
              <a:t>Por </a:t>
            </a:r>
            <a:r>
              <a:rPr lang="es-ES" sz="1400" b="1" dirty="0"/>
              <a:t>ello, cuando leemos lo que deberá hacer el estudiante como evidencia de su aprendizaje, tenemos que verificar si esa actuación o producto, realmente reflejan los propósitos de aprendizaje.</a:t>
            </a:r>
          </a:p>
          <a:p>
            <a:pPr algn="just"/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4148998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2185143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b="1" dirty="0" smtClean="0"/>
              <a:t>ANALIZAMOS UNA </a:t>
            </a:r>
            <a:r>
              <a:rPr lang="es-PE" sz="4400" b="1" dirty="0" smtClean="0"/>
              <a:t>EVIDENCIA DE APRENDIZAJE</a:t>
            </a:r>
            <a:endParaRPr lang="es-PE" sz="4400" b="1" dirty="0"/>
          </a:p>
        </p:txBody>
      </p:sp>
    </p:spTree>
    <p:extLst>
      <p:ext uri="{BB962C8B-B14F-4D97-AF65-F5344CB8AC3E}">
        <p14:creationId xmlns:p14="http://schemas.microsoft.com/office/powerpoint/2010/main" val="4251183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2" t="50385" r="27019" b="32115"/>
          <a:stretch/>
        </p:blipFill>
        <p:spPr bwMode="auto">
          <a:xfrm>
            <a:off x="215006" y="2708920"/>
            <a:ext cx="8677473" cy="200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15005" y="980728"/>
            <a:ext cx="8317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 smtClean="0"/>
              <a:t>6° grado</a:t>
            </a:r>
          </a:p>
          <a:p>
            <a:pPr algn="just"/>
            <a:r>
              <a:rPr lang="es-PE" sz="2400" b="1" i="1" dirty="0" smtClean="0"/>
              <a:t>COMPETENCIA: </a:t>
            </a:r>
            <a:r>
              <a:rPr lang="es-PE" sz="2400" dirty="0" smtClean="0"/>
              <a:t>Escribe diversos tipos de textos en su lengua materna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10861911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1371</Words>
  <Application>Microsoft Office PowerPoint</Application>
  <PresentationFormat>Presentación en pantalla (4:3)</PresentationFormat>
  <Paragraphs>145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Presentación de PowerPoint</vt:lpstr>
      <vt:lpstr>Presentación de PowerPoint</vt:lpstr>
      <vt:lpstr> https://www.menti.com/st7koozy4h </vt:lpstr>
      <vt:lpstr>Presentación de PowerPoint</vt:lpstr>
      <vt:lpstr>Presentación de PowerPoint</vt:lpstr>
      <vt:lpstr>¿Qué relación existe entre la EdA, las sesiones y las evidencias?</vt:lpstr>
      <vt:lpstr>La relación entre evidencia y propósito de aprendizaje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NETIQUETA</dc:title>
  <dc:creator>DENNIS</dc:creator>
  <cp:lastModifiedBy>DENNIS</cp:lastModifiedBy>
  <cp:revision>22</cp:revision>
  <dcterms:created xsi:type="dcterms:W3CDTF">2020-09-06T15:09:22Z</dcterms:created>
  <dcterms:modified xsi:type="dcterms:W3CDTF">2021-09-15T21:23:07Z</dcterms:modified>
</cp:coreProperties>
</file>