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363" r:id="rId3"/>
    <p:sldId id="337" r:id="rId4"/>
    <p:sldId id="338" r:id="rId5"/>
    <p:sldId id="268" r:id="rId6"/>
    <p:sldId id="257" r:id="rId7"/>
    <p:sldId id="340" r:id="rId8"/>
    <p:sldId id="336" r:id="rId9"/>
    <p:sldId id="270" r:id="rId10"/>
    <p:sldId id="317" r:id="rId11"/>
    <p:sldId id="271" r:id="rId12"/>
    <p:sldId id="272" r:id="rId13"/>
    <p:sldId id="274" r:id="rId14"/>
    <p:sldId id="276" r:id="rId15"/>
    <p:sldId id="369" r:id="rId16"/>
    <p:sldId id="277" r:id="rId17"/>
    <p:sldId id="362" r:id="rId18"/>
    <p:sldId id="286" r:id="rId19"/>
    <p:sldId id="285" r:id="rId20"/>
    <p:sldId id="28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3896" autoAdjust="0"/>
  </p:normalViewPr>
  <p:slideViewPr>
    <p:cSldViewPr snapToGrid="0">
      <p:cViewPr varScale="1">
        <p:scale>
          <a:sx n="68" d="100"/>
          <a:sy n="68"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82F4A-7F31-4635-A060-925C38BDD001}" type="doc">
      <dgm:prSet loTypeId="urn:microsoft.com/office/officeart/2005/8/layout/cycle8" loCatId="cycle" qsTypeId="urn:microsoft.com/office/officeart/2005/8/quickstyle/simple1" qsCatId="simple" csTypeId="urn:microsoft.com/office/officeart/2005/8/colors/colorful4" csCatId="colorful" phldr="1"/>
      <dgm:spPr/>
    </dgm:pt>
    <dgm:pt modelId="{6ACA9B6B-DC83-40B5-9546-C0ACF97ABB73}">
      <dgm:prSet phldrT="[Texto]"/>
      <dgm:spPr/>
      <dgm:t>
        <a:bodyPr/>
        <a:lstStyle/>
        <a:p>
          <a:r>
            <a:rPr lang="es-ES" dirty="0"/>
            <a:t>RECOGER EVIDENCIAS mediante los desempeños</a:t>
          </a:r>
        </a:p>
      </dgm:t>
    </dgm:pt>
    <dgm:pt modelId="{DD0C0B4C-E340-4C0E-9613-E4A3A0047D86}" type="parTrans" cxnId="{011073AD-88B8-4503-83FE-1C125625351B}">
      <dgm:prSet/>
      <dgm:spPr/>
      <dgm:t>
        <a:bodyPr/>
        <a:lstStyle/>
        <a:p>
          <a:endParaRPr lang="es-ES"/>
        </a:p>
      </dgm:t>
    </dgm:pt>
    <dgm:pt modelId="{53A80D57-97FC-451B-B36D-26865C4D2E05}" type="sibTrans" cxnId="{011073AD-88B8-4503-83FE-1C125625351B}">
      <dgm:prSet/>
      <dgm:spPr/>
      <dgm:t>
        <a:bodyPr/>
        <a:lstStyle/>
        <a:p>
          <a:endParaRPr lang="es-ES"/>
        </a:p>
      </dgm:t>
    </dgm:pt>
    <dgm:pt modelId="{703C300D-4A02-49FD-8818-D55152FB6697}">
      <dgm:prSet phldrT="[Texto]"/>
      <dgm:spPr/>
      <dgm:t>
        <a:bodyPr/>
        <a:lstStyle/>
        <a:p>
          <a:r>
            <a:rPr lang="es-ES" dirty="0"/>
            <a:t>RETROALIMETACIÓN</a:t>
          </a:r>
        </a:p>
      </dgm:t>
    </dgm:pt>
    <dgm:pt modelId="{2BDE3F7D-4AF2-47BD-ACD2-C9073DF21A73}" type="parTrans" cxnId="{BEFCA041-16BE-4880-8B77-829323A65264}">
      <dgm:prSet/>
      <dgm:spPr/>
      <dgm:t>
        <a:bodyPr/>
        <a:lstStyle/>
        <a:p>
          <a:endParaRPr lang="es-ES"/>
        </a:p>
      </dgm:t>
    </dgm:pt>
    <dgm:pt modelId="{AB591203-67FE-46CA-852F-989E2D8F2CB7}" type="sibTrans" cxnId="{BEFCA041-16BE-4880-8B77-829323A65264}">
      <dgm:prSet/>
      <dgm:spPr/>
      <dgm:t>
        <a:bodyPr/>
        <a:lstStyle/>
        <a:p>
          <a:endParaRPr lang="es-ES"/>
        </a:p>
      </dgm:t>
    </dgm:pt>
    <dgm:pt modelId="{F46FFBF6-0D98-4E98-A651-2C4FF481EC2F}">
      <dgm:prSet phldrT="[Texto]"/>
      <dgm:spPr/>
      <dgm:t>
        <a:bodyPr/>
        <a:lstStyle/>
        <a:p>
          <a:r>
            <a:rPr lang="es-ES" dirty="0"/>
            <a:t>IDENTIFICAR CRITERIOS y comunicar  a los estudiantes</a:t>
          </a:r>
        </a:p>
      </dgm:t>
    </dgm:pt>
    <dgm:pt modelId="{A8FBCB25-B0F9-4908-859E-A18EBF08F1D7}" type="parTrans" cxnId="{AAC83E8F-97F6-4F5F-A73F-1CE6F480498C}">
      <dgm:prSet/>
      <dgm:spPr/>
      <dgm:t>
        <a:bodyPr/>
        <a:lstStyle/>
        <a:p>
          <a:endParaRPr lang="es-ES"/>
        </a:p>
      </dgm:t>
    </dgm:pt>
    <dgm:pt modelId="{E09B9946-9011-4395-AA91-1CD39DD58469}" type="sibTrans" cxnId="{AAC83E8F-97F6-4F5F-A73F-1CE6F480498C}">
      <dgm:prSet/>
      <dgm:spPr/>
      <dgm:t>
        <a:bodyPr/>
        <a:lstStyle/>
        <a:p>
          <a:endParaRPr lang="es-ES"/>
        </a:p>
      </dgm:t>
    </dgm:pt>
    <dgm:pt modelId="{D4B3E519-6E5D-4FF9-B489-82B2191C89D5}" type="pres">
      <dgm:prSet presAssocID="{68682F4A-7F31-4635-A060-925C38BDD001}" presName="compositeShape" presStyleCnt="0">
        <dgm:presLayoutVars>
          <dgm:chMax val="7"/>
          <dgm:dir/>
          <dgm:resizeHandles val="exact"/>
        </dgm:presLayoutVars>
      </dgm:prSet>
      <dgm:spPr/>
    </dgm:pt>
    <dgm:pt modelId="{7FE4D77A-6610-4D1B-999F-087E14072A72}" type="pres">
      <dgm:prSet presAssocID="{68682F4A-7F31-4635-A060-925C38BDD001}" presName="wedge1" presStyleLbl="node1" presStyleIdx="0" presStyleCnt="3"/>
      <dgm:spPr/>
    </dgm:pt>
    <dgm:pt modelId="{C1AD1FDD-12EF-4D29-BE93-8784B886C599}" type="pres">
      <dgm:prSet presAssocID="{68682F4A-7F31-4635-A060-925C38BDD001}" presName="dummy1a" presStyleCnt="0"/>
      <dgm:spPr/>
    </dgm:pt>
    <dgm:pt modelId="{C5B8267E-6B46-4B6B-B4F3-27166DA076C0}" type="pres">
      <dgm:prSet presAssocID="{68682F4A-7F31-4635-A060-925C38BDD001}" presName="dummy1b" presStyleCnt="0"/>
      <dgm:spPr/>
    </dgm:pt>
    <dgm:pt modelId="{720467C9-41B5-43EB-9780-B3CC2A63544F}" type="pres">
      <dgm:prSet presAssocID="{68682F4A-7F31-4635-A060-925C38BDD001}" presName="wedge1Tx" presStyleLbl="node1" presStyleIdx="0" presStyleCnt="3">
        <dgm:presLayoutVars>
          <dgm:chMax val="0"/>
          <dgm:chPref val="0"/>
          <dgm:bulletEnabled val="1"/>
        </dgm:presLayoutVars>
      </dgm:prSet>
      <dgm:spPr/>
    </dgm:pt>
    <dgm:pt modelId="{2E63250A-CD04-4512-8578-03B9C9F072EE}" type="pres">
      <dgm:prSet presAssocID="{68682F4A-7F31-4635-A060-925C38BDD001}" presName="wedge2" presStyleLbl="node1" presStyleIdx="1" presStyleCnt="3"/>
      <dgm:spPr/>
    </dgm:pt>
    <dgm:pt modelId="{95B5F1B5-C754-4081-A05D-A8CC9572B8B4}" type="pres">
      <dgm:prSet presAssocID="{68682F4A-7F31-4635-A060-925C38BDD001}" presName="dummy2a" presStyleCnt="0"/>
      <dgm:spPr/>
    </dgm:pt>
    <dgm:pt modelId="{80B93377-03DA-4389-8867-B088A277266A}" type="pres">
      <dgm:prSet presAssocID="{68682F4A-7F31-4635-A060-925C38BDD001}" presName="dummy2b" presStyleCnt="0"/>
      <dgm:spPr/>
    </dgm:pt>
    <dgm:pt modelId="{96A62429-34F5-4004-AAEF-C2EFDF514A9D}" type="pres">
      <dgm:prSet presAssocID="{68682F4A-7F31-4635-A060-925C38BDD001}" presName="wedge2Tx" presStyleLbl="node1" presStyleIdx="1" presStyleCnt="3">
        <dgm:presLayoutVars>
          <dgm:chMax val="0"/>
          <dgm:chPref val="0"/>
          <dgm:bulletEnabled val="1"/>
        </dgm:presLayoutVars>
      </dgm:prSet>
      <dgm:spPr/>
    </dgm:pt>
    <dgm:pt modelId="{27EAF822-1BB8-4086-ADA1-C7EA484A50E6}" type="pres">
      <dgm:prSet presAssocID="{68682F4A-7F31-4635-A060-925C38BDD001}" presName="wedge3" presStyleLbl="node1" presStyleIdx="2" presStyleCnt="3"/>
      <dgm:spPr/>
    </dgm:pt>
    <dgm:pt modelId="{EC4FABE4-9424-45A4-B1E1-EDEE3B67D138}" type="pres">
      <dgm:prSet presAssocID="{68682F4A-7F31-4635-A060-925C38BDD001}" presName="dummy3a" presStyleCnt="0"/>
      <dgm:spPr/>
    </dgm:pt>
    <dgm:pt modelId="{146C1F68-DCDF-4E08-A4FA-B0112A3E334B}" type="pres">
      <dgm:prSet presAssocID="{68682F4A-7F31-4635-A060-925C38BDD001}" presName="dummy3b" presStyleCnt="0"/>
      <dgm:spPr/>
    </dgm:pt>
    <dgm:pt modelId="{C850B014-8B7A-4F5C-B3EE-AF8334AF6094}" type="pres">
      <dgm:prSet presAssocID="{68682F4A-7F31-4635-A060-925C38BDD001}" presName="wedge3Tx" presStyleLbl="node1" presStyleIdx="2" presStyleCnt="3">
        <dgm:presLayoutVars>
          <dgm:chMax val="0"/>
          <dgm:chPref val="0"/>
          <dgm:bulletEnabled val="1"/>
        </dgm:presLayoutVars>
      </dgm:prSet>
      <dgm:spPr/>
    </dgm:pt>
    <dgm:pt modelId="{C42DD875-0047-4EF6-A851-AA10CDEB1C05}" type="pres">
      <dgm:prSet presAssocID="{53A80D57-97FC-451B-B36D-26865C4D2E05}" presName="arrowWedge1" presStyleLbl="fgSibTrans2D1" presStyleIdx="0" presStyleCnt="3"/>
      <dgm:spPr/>
    </dgm:pt>
    <dgm:pt modelId="{CBE655E7-86B6-4E87-B2AB-7889945756C7}" type="pres">
      <dgm:prSet presAssocID="{AB591203-67FE-46CA-852F-989E2D8F2CB7}" presName="arrowWedge2" presStyleLbl="fgSibTrans2D1" presStyleIdx="1" presStyleCnt="3"/>
      <dgm:spPr/>
    </dgm:pt>
    <dgm:pt modelId="{7E1D5694-DDEF-40D7-A926-3DFEBEB3755E}" type="pres">
      <dgm:prSet presAssocID="{E09B9946-9011-4395-AA91-1CD39DD58469}" presName="arrowWedge3" presStyleLbl="fgSibTrans2D1" presStyleIdx="2" presStyleCnt="3"/>
      <dgm:spPr/>
    </dgm:pt>
  </dgm:ptLst>
  <dgm:cxnLst>
    <dgm:cxn modelId="{E83D910A-D98F-40CF-90B9-E4B7A0B2848C}" type="presOf" srcId="{F46FFBF6-0D98-4E98-A651-2C4FF481EC2F}" destId="{27EAF822-1BB8-4086-ADA1-C7EA484A50E6}" srcOrd="0" destOrd="0" presId="urn:microsoft.com/office/officeart/2005/8/layout/cycle8"/>
    <dgm:cxn modelId="{0E493B12-76AB-46C5-9B8C-0D45CDD1C6AD}" type="presOf" srcId="{68682F4A-7F31-4635-A060-925C38BDD001}" destId="{D4B3E519-6E5D-4FF9-B489-82B2191C89D5}" srcOrd="0" destOrd="0" presId="urn:microsoft.com/office/officeart/2005/8/layout/cycle8"/>
    <dgm:cxn modelId="{BEFCA041-16BE-4880-8B77-829323A65264}" srcId="{68682F4A-7F31-4635-A060-925C38BDD001}" destId="{703C300D-4A02-49FD-8818-D55152FB6697}" srcOrd="1" destOrd="0" parTransId="{2BDE3F7D-4AF2-47BD-ACD2-C9073DF21A73}" sibTransId="{AB591203-67FE-46CA-852F-989E2D8F2CB7}"/>
    <dgm:cxn modelId="{AAC83E8F-97F6-4F5F-A73F-1CE6F480498C}" srcId="{68682F4A-7F31-4635-A060-925C38BDD001}" destId="{F46FFBF6-0D98-4E98-A651-2C4FF481EC2F}" srcOrd="2" destOrd="0" parTransId="{A8FBCB25-B0F9-4908-859E-A18EBF08F1D7}" sibTransId="{E09B9946-9011-4395-AA91-1CD39DD58469}"/>
    <dgm:cxn modelId="{011073AD-88B8-4503-83FE-1C125625351B}" srcId="{68682F4A-7F31-4635-A060-925C38BDD001}" destId="{6ACA9B6B-DC83-40B5-9546-C0ACF97ABB73}" srcOrd="0" destOrd="0" parTransId="{DD0C0B4C-E340-4C0E-9613-E4A3A0047D86}" sibTransId="{53A80D57-97FC-451B-B36D-26865C4D2E05}"/>
    <dgm:cxn modelId="{491895BD-0E03-40B8-AA10-74F367C22A73}" type="presOf" srcId="{F46FFBF6-0D98-4E98-A651-2C4FF481EC2F}" destId="{C850B014-8B7A-4F5C-B3EE-AF8334AF6094}" srcOrd="1" destOrd="0" presId="urn:microsoft.com/office/officeart/2005/8/layout/cycle8"/>
    <dgm:cxn modelId="{B8E609BF-4E81-4F39-8B14-624EED6D95A2}" type="presOf" srcId="{703C300D-4A02-49FD-8818-D55152FB6697}" destId="{2E63250A-CD04-4512-8578-03B9C9F072EE}" srcOrd="0" destOrd="0" presId="urn:microsoft.com/office/officeart/2005/8/layout/cycle8"/>
    <dgm:cxn modelId="{44F1E2C7-90A0-4286-8C53-D25EF048073B}" type="presOf" srcId="{6ACA9B6B-DC83-40B5-9546-C0ACF97ABB73}" destId="{720467C9-41B5-43EB-9780-B3CC2A63544F}" srcOrd="1" destOrd="0" presId="urn:microsoft.com/office/officeart/2005/8/layout/cycle8"/>
    <dgm:cxn modelId="{A496BDE5-6FE7-4FF0-8437-A30A6160E642}" type="presOf" srcId="{6ACA9B6B-DC83-40B5-9546-C0ACF97ABB73}" destId="{7FE4D77A-6610-4D1B-999F-087E14072A72}" srcOrd="0" destOrd="0" presId="urn:microsoft.com/office/officeart/2005/8/layout/cycle8"/>
    <dgm:cxn modelId="{EE3AA6E6-93E0-45A9-B1AC-5BA056C4D225}" type="presOf" srcId="{703C300D-4A02-49FD-8818-D55152FB6697}" destId="{96A62429-34F5-4004-AAEF-C2EFDF514A9D}" srcOrd="1" destOrd="0" presId="urn:microsoft.com/office/officeart/2005/8/layout/cycle8"/>
    <dgm:cxn modelId="{A34BA963-2265-4E0A-8062-0834B43125C3}" type="presParOf" srcId="{D4B3E519-6E5D-4FF9-B489-82B2191C89D5}" destId="{7FE4D77A-6610-4D1B-999F-087E14072A72}" srcOrd="0" destOrd="0" presId="urn:microsoft.com/office/officeart/2005/8/layout/cycle8"/>
    <dgm:cxn modelId="{C5812BFF-76AF-4FE2-93CD-834246551258}" type="presParOf" srcId="{D4B3E519-6E5D-4FF9-B489-82B2191C89D5}" destId="{C1AD1FDD-12EF-4D29-BE93-8784B886C599}" srcOrd="1" destOrd="0" presId="urn:microsoft.com/office/officeart/2005/8/layout/cycle8"/>
    <dgm:cxn modelId="{4528FDCC-105A-4A2B-A284-A65AB1E48D0E}" type="presParOf" srcId="{D4B3E519-6E5D-4FF9-B489-82B2191C89D5}" destId="{C5B8267E-6B46-4B6B-B4F3-27166DA076C0}" srcOrd="2" destOrd="0" presId="urn:microsoft.com/office/officeart/2005/8/layout/cycle8"/>
    <dgm:cxn modelId="{FE5B1F07-8A95-4D5F-A3B4-86380A057A49}" type="presParOf" srcId="{D4B3E519-6E5D-4FF9-B489-82B2191C89D5}" destId="{720467C9-41B5-43EB-9780-B3CC2A63544F}" srcOrd="3" destOrd="0" presId="urn:microsoft.com/office/officeart/2005/8/layout/cycle8"/>
    <dgm:cxn modelId="{271B4D26-F570-4C21-A957-61FAB67BC08D}" type="presParOf" srcId="{D4B3E519-6E5D-4FF9-B489-82B2191C89D5}" destId="{2E63250A-CD04-4512-8578-03B9C9F072EE}" srcOrd="4" destOrd="0" presId="urn:microsoft.com/office/officeart/2005/8/layout/cycle8"/>
    <dgm:cxn modelId="{FAA3A94E-D9BE-4921-B707-44B22E58CB30}" type="presParOf" srcId="{D4B3E519-6E5D-4FF9-B489-82B2191C89D5}" destId="{95B5F1B5-C754-4081-A05D-A8CC9572B8B4}" srcOrd="5" destOrd="0" presId="urn:microsoft.com/office/officeart/2005/8/layout/cycle8"/>
    <dgm:cxn modelId="{E5442361-4ABD-4462-AA6B-F9ED2ED523D4}" type="presParOf" srcId="{D4B3E519-6E5D-4FF9-B489-82B2191C89D5}" destId="{80B93377-03DA-4389-8867-B088A277266A}" srcOrd="6" destOrd="0" presId="urn:microsoft.com/office/officeart/2005/8/layout/cycle8"/>
    <dgm:cxn modelId="{03E165D2-B127-4C4B-A403-36799CE43136}" type="presParOf" srcId="{D4B3E519-6E5D-4FF9-B489-82B2191C89D5}" destId="{96A62429-34F5-4004-AAEF-C2EFDF514A9D}" srcOrd="7" destOrd="0" presId="urn:microsoft.com/office/officeart/2005/8/layout/cycle8"/>
    <dgm:cxn modelId="{A5408E5A-436E-4760-AEE7-1D9038DD0108}" type="presParOf" srcId="{D4B3E519-6E5D-4FF9-B489-82B2191C89D5}" destId="{27EAF822-1BB8-4086-ADA1-C7EA484A50E6}" srcOrd="8" destOrd="0" presId="urn:microsoft.com/office/officeart/2005/8/layout/cycle8"/>
    <dgm:cxn modelId="{F1B7D46D-FC56-43C4-9A36-33C7DF5A9B47}" type="presParOf" srcId="{D4B3E519-6E5D-4FF9-B489-82B2191C89D5}" destId="{EC4FABE4-9424-45A4-B1E1-EDEE3B67D138}" srcOrd="9" destOrd="0" presId="urn:microsoft.com/office/officeart/2005/8/layout/cycle8"/>
    <dgm:cxn modelId="{F3C4AD05-1114-4745-B10E-CD937293058C}" type="presParOf" srcId="{D4B3E519-6E5D-4FF9-B489-82B2191C89D5}" destId="{146C1F68-DCDF-4E08-A4FA-B0112A3E334B}" srcOrd="10" destOrd="0" presId="urn:microsoft.com/office/officeart/2005/8/layout/cycle8"/>
    <dgm:cxn modelId="{BE33E0A0-4FEB-4531-8194-C62A5DF8705A}" type="presParOf" srcId="{D4B3E519-6E5D-4FF9-B489-82B2191C89D5}" destId="{C850B014-8B7A-4F5C-B3EE-AF8334AF6094}" srcOrd="11" destOrd="0" presId="urn:microsoft.com/office/officeart/2005/8/layout/cycle8"/>
    <dgm:cxn modelId="{FDE77D92-C5F2-41EC-B1B3-48CB2EEA15D4}" type="presParOf" srcId="{D4B3E519-6E5D-4FF9-B489-82B2191C89D5}" destId="{C42DD875-0047-4EF6-A851-AA10CDEB1C05}" srcOrd="12" destOrd="0" presId="urn:microsoft.com/office/officeart/2005/8/layout/cycle8"/>
    <dgm:cxn modelId="{5E627164-6C70-4AEC-9540-976DF9B3749D}" type="presParOf" srcId="{D4B3E519-6E5D-4FF9-B489-82B2191C89D5}" destId="{CBE655E7-86B6-4E87-B2AB-7889945756C7}" srcOrd="13" destOrd="0" presId="urn:microsoft.com/office/officeart/2005/8/layout/cycle8"/>
    <dgm:cxn modelId="{9DCD4355-8BA2-4F94-8462-A0E6C87E32C9}" type="presParOf" srcId="{D4B3E519-6E5D-4FF9-B489-82B2191C89D5}" destId="{7E1D5694-DDEF-40D7-A926-3DFEBEB3755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4D77A-6610-4D1B-999F-087E14072A72}">
      <dsp:nvSpPr>
        <dsp:cNvPr id="0" name=""/>
        <dsp:cNvSpPr/>
      </dsp:nvSpPr>
      <dsp:spPr>
        <a:xfrm>
          <a:off x="2550563" y="432019"/>
          <a:ext cx="5583026" cy="5583026"/>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t>RECOGER EVIDENCIAS mediante los desempeños</a:t>
          </a:r>
        </a:p>
      </dsp:txBody>
      <dsp:txXfrm>
        <a:off x="5492950" y="1615089"/>
        <a:ext cx="1993938" cy="1661615"/>
      </dsp:txXfrm>
    </dsp:sp>
    <dsp:sp modelId="{2E63250A-CD04-4512-8578-03B9C9F072EE}">
      <dsp:nvSpPr>
        <dsp:cNvPr id="0" name=""/>
        <dsp:cNvSpPr/>
      </dsp:nvSpPr>
      <dsp:spPr>
        <a:xfrm>
          <a:off x="2435579" y="631413"/>
          <a:ext cx="5583026" cy="5583026"/>
        </a:xfrm>
        <a:prstGeom prst="pie">
          <a:avLst>
            <a:gd name="adj1" fmla="val 1800000"/>
            <a:gd name="adj2" fmla="val 90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t>RETROALIMETACIÓN</a:t>
          </a:r>
        </a:p>
      </dsp:txBody>
      <dsp:txXfrm>
        <a:off x="3764871" y="4253734"/>
        <a:ext cx="2990907" cy="1462221"/>
      </dsp:txXfrm>
    </dsp:sp>
    <dsp:sp modelId="{27EAF822-1BB8-4086-ADA1-C7EA484A50E6}">
      <dsp:nvSpPr>
        <dsp:cNvPr id="0" name=""/>
        <dsp:cNvSpPr/>
      </dsp:nvSpPr>
      <dsp:spPr>
        <a:xfrm>
          <a:off x="2320595" y="432019"/>
          <a:ext cx="5583026" cy="5583026"/>
        </a:xfrm>
        <a:prstGeom prst="pie">
          <a:avLst>
            <a:gd name="adj1" fmla="val 90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t>IDENTIFICAR CRITERIOS y comunicar  a los estudiantes</a:t>
          </a:r>
        </a:p>
      </dsp:txBody>
      <dsp:txXfrm>
        <a:off x="2967296" y="1615089"/>
        <a:ext cx="1993938" cy="1661615"/>
      </dsp:txXfrm>
    </dsp:sp>
    <dsp:sp modelId="{C42DD875-0047-4EF6-A851-AA10CDEB1C05}">
      <dsp:nvSpPr>
        <dsp:cNvPr id="0" name=""/>
        <dsp:cNvSpPr/>
      </dsp:nvSpPr>
      <dsp:spPr>
        <a:xfrm>
          <a:off x="2205407" y="86403"/>
          <a:ext cx="6274258" cy="6274258"/>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655E7-86B6-4E87-B2AB-7889945756C7}">
      <dsp:nvSpPr>
        <dsp:cNvPr id="0" name=""/>
        <dsp:cNvSpPr/>
      </dsp:nvSpPr>
      <dsp:spPr>
        <a:xfrm>
          <a:off x="2089963" y="285444"/>
          <a:ext cx="6274258" cy="6274258"/>
        </a:xfrm>
        <a:prstGeom prst="circularArrow">
          <a:avLst>
            <a:gd name="adj1" fmla="val 5085"/>
            <a:gd name="adj2" fmla="val 327528"/>
            <a:gd name="adj3" fmla="val 8671970"/>
            <a:gd name="adj4" fmla="val 1800502"/>
            <a:gd name="adj5" fmla="val 5932"/>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1D5694-DDEF-40D7-A926-3DFEBEB3755E}">
      <dsp:nvSpPr>
        <dsp:cNvPr id="0" name=""/>
        <dsp:cNvSpPr/>
      </dsp:nvSpPr>
      <dsp:spPr>
        <a:xfrm>
          <a:off x="1974518" y="86403"/>
          <a:ext cx="6274258" cy="6274258"/>
        </a:xfrm>
        <a:prstGeom prst="circularArrow">
          <a:avLst>
            <a:gd name="adj1" fmla="val 5085"/>
            <a:gd name="adj2" fmla="val 327528"/>
            <a:gd name="adj3" fmla="val 15873039"/>
            <a:gd name="adj4" fmla="val 9000000"/>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38A83-63FE-48EF-B197-08CFEF2F67D6}" type="datetimeFigureOut">
              <a:rPr lang="es-ES" smtClean="0"/>
              <a:t>14/09/2021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9B5D6-1424-4E7C-A09D-5B830656A4A7}" type="slidenum">
              <a:rPr lang="es-ES" smtClean="0"/>
              <a:t>‹Nº›</a:t>
            </a:fld>
            <a:endParaRPr lang="es-ES"/>
          </a:p>
        </p:txBody>
      </p:sp>
    </p:spTree>
    <p:extLst>
      <p:ext uri="{BB962C8B-B14F-4D97-AF65-F5344CB8AC3E}">
        <p14:creationId xmlns:p14="http://schemas.microsoft.com/office/powerpoint/2010/main" val="204361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9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87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0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extLst>
      <p:ext uri="{BB962C8B-B14F-4D97-AF65-F5344CB8AC3E}">
        <p14:creationId xmlns:p14="http://schemas.microsoft.com/office/powerpoint/2010/main" val="394497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1F79A77-6C44-4119-975A-3DB7D5BA0D38}" type="datetimeFigureOut">
              <a:rPr lang="es-ES" smtClean="0"/>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16512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88089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29413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58"/>
            <a:ext cx="12191999" cy="6861858"/>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061" y="151958"/>
            <a:ext cx="1949621" cy="424692"/>
          </a:xfrm>
          <a:prstGeom prst="rect">
            <a:avLst/>
          </a:prstGeom>
        </p:spPr>
      </p:pic>
    </p:spTree>
    <p:extLst>
      <p:ext uri="{BB962C8B-B14F-4D97-AF65-F5344CB8AC3E}">
        <p14:creationId xmlns:p14="http://schemas.microsoft.com/office/powerpoint/2010/main" val="2383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1F79A77-6C44-4119-975A-3DB7D5BA0D38}" type="datetimeFigureOut">
              <a:rPr lang="es-ES" smtClean="0"/>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4320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1F79A77-6C44-4119-975A-3DB7D5BA0D38}" type="datetimeFigureOut">
              <a:rPr lang="es-ES" smtClean="0"/>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92312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1F79A77-6C44-4119-975A-3DB7D5BA0D38}" type="datetimeFigureOut">
              <a:rPr lang="es-ES" smtClean="0"/>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3851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1F79A77-6C44-4119-975A-3DB7D5BA0D38}" type="datetimeFigureOut">
              <a:rPr lang="es-ES" smtClean="0"/>
              <a:t>14/09/2021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257330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1F79A77-6C44-4119-975A-3DB7D5BA0D38}" type="datetimeFigureOut">
              <a:rPr lang="es-ES" smtClean="0"/>
              <a:t>14/09/2021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64613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F79A77-6C44-4119-975A-3DB7D5BA0D38}" type="datetimeFigureOut">
              <a:rPr lang="es-ES" smtClean="0"/>
              <a:t>14/09/2021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151074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1F79A77-6C44-4119-975A-3DB7D5BA0D38}" type="datetimeFigureOut">
              <a:rPr lang="es-ES" smtClean="0"/>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58121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1F79A77-6C44-4119-975A-3DB7D5BA0D38}" type="datetimeFigureOut">
              <a:rPr lang="es-ES" smtClean="0"/>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DD734C4-6DB4-4A8D-B03A-9291AC34C614}" type="slidenum">
              <a:rPr lang="es-ES" smtClean="0"/>
              <a:t>‹Nº›</a:t>
            </a:fld>
            <a:endParaRPr lang="es-ES"/>
          </a:p>
        </p:txBody>
      </p:sp>
    </p:spTree>
    <p:extLst>
      <p:ext uri="{BB962C8B-B14F-4D97-AF65-F5344CB8AC3E}">
        <p14:creationId xmlns:p14="http://schemas.microsoft.com/office/powerpoint/2010/main" val="31443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79A77-6C44-4119-975A-3DB7D5BA0D38}" type="datetimeFigureOut">
              <a:rPr lang="es-ES" smtClean="0"/>
              <a:t>14/09/2021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34C4-6DB4-4A8D-B03A-9291AC34C614}" type="slidenum">
              <a:rPr lang="es-ES" smtClean="0"/>
              <a:t>‹Nº›</a:t>
            </a:fld>
            <a:endParaRPr lang="es-ES"/>
          </a:p>
        </p:txBody>
      </p:sp>
    </p:spTree>
    <p:extLst>
      <p:ext uri="{BB962C8B-B14F-4D97-AF65-F5344CB8AC3E}">
        <p14:creationId xmlns:p14="http://schemas.microsoft.com/office/powerpoint/2010/main" val="366115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0" y="-1"/>
            <a:ext cx="12191999" cy="6858000"/>
          </a:xfrm>
          <a:prstGeom prst="rect">
            <a:avLst/>
          </a:prstGeom>
        </p:spPr>
      </p:pic>
      <p:pic>
        <p:nvPicPr>
          <p:cNvPr id="3" name="Imagen 2"/>
          <p:cNvPicPr>
            <a:picLocks noChangeAspect="1"/>
          </p:cNvPicPr>
          <p:nvPr/>
        </p:nvPicPr>
        <p:blipFill rotWithShape="1">
          <a:blip r:embed="rId3"/>
          <a:srcRect l="14763" t="11459" r="15349" b="14236"/>
          <a:stretch/>
        </p:blipFill>
        <p:spPr>
          <a:xfrm>
            <a:off x="0" y="77788"/>
            <a:ext cx="12192000" cy="678021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1415"/>
            <a:ext cx="2603501" cy="2972318"/>
          </a:xfrm>
          <a:prstGeom prst="ellipse">
            <a:avLst/>
          </a:prstGeom>
          <a:ln>
            <a:noFill/>
          </a:ln>
          <a:effectLst>
            <a:softEdge rad="112500"/>
          </a:effectLst>
        </p:spPr>
      </p:pic>
      <p:sp>
        <p:nvSpPr>
          <p:cNvPr id="10" name="Marcador de contenido 2"/>
          <p:cNvSpPr txBox="1">
            <a:spLocks/>
          </p:cNvSpPr>
          <p:nvPr/>
        </p:nvSpPr>
        <p:spPr>
          <a:xfrm>
            <a:off x="0" y="3077564"/>
            <a:ext cx="2829635" cy="237083"/>
          </a:xfrm>
          <a:prstGeom prst="rect">
            <a:avLst/>
          </a:prstGeom>
          <a:solidFill>
            <a:schemeClr val="accent1">
              <a:lumMod val="20000"/>
              <a:lumOff val="80000"/>
            </a:schemeClr>
          </a:solidFill>
        </p:spPr>
        <p:txBody>
          <a:bodyPr vert="horz" lIns="91440" tIns="45720" rIns="91440" bIns="45720" rtlCol="0">
            <a:normAutofit fontScale="77500" lnSpcReduction="2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400" dirty="0"/>
              <a:t>DR. LUIS ALBERTO ESQUEN PERALES</a:t>
            </a: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4" y="3229937"/>
            <a:ext cx="2730026" cy="2897928"/>
          </a:xfrm>
          <a:prstGeom prst="ellipse">
            <a:avLst/>
          </a:prstGeom>
          <a:ln>
            <a:noFill/>
          </a:ln>
          <a:effectLst>
            <a:softEdge rad="112500"/>
          </a:effectLst>
        </p:spPr>
      </p:pic>
      <p:sp>
        <p:nvSpPr>
          <p:cNvPr id="11" name="Marcador de contenido 2"/>
          <p:cNvSpPr txBox="1">
            <a:spLocks/>
          </p:cNvSpPr>
          <p:nvPr/>
        </p:nvSpPr>
        <p:spPr>
          <a:xfrm>
            <a:off x="0" y="6127865"/>
            <a:ext cx="2829635" cy="305099"/>
          </a:xfrm>
          <a:prstGeom prst="rect">
            <a:avLst/>
          </a:prstGeom>
          <a:solidFill>
            <a:schemeClr val="accent1">
              <a:lumMod val="20000"/>
              <a:lumOff val="80000"/>
            </a:schemeClr>
          </a:solidFill>
        </p:spPr>
        <p:txBody>
          <a:bodyPr vert="horz" lIns="91440" tIns="45720" rIns="91440" bIns="45720" rtlCol="0">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400" dirty="0"/>
              <a:t>MG. CÉSAR  ENRIQUE LEÓN MUGUERZA </a:t>
            </a:r>
          </a:p>
        </p:txBody>
      </p:sp>
    </p:spTree>
    <p:extLst>
      <p:ext uri="{BB962C8B-B14F-4D97-AF65-F5344CB8AC3E}">
        <p14:creationId xmlns:p14="http://schemas.microsoft.com/office/powerpoint/2010/main" val="290522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29" y="-297"/>
            <a:ext cx="12193057" cy="6858594"/>
          </a:xfrm>
          <a:prstGeom prst="rect">
            <a:avLst/>
          </a:prstGeom>
        </p:spPr>
      </p:pic>
      <p:graphicFrame>
        <p:nvGraphicFramePr>
          <p:cNvPr id="5" name="Diagrama 4"/>
          <p:cNvGraphicFramePr/>
          <p:nvPr>
            <p:extLst>
              <p:ext uri="{D42A27DB-BD31-4B8C-83A1-F6EECF244321}">
                <p14:modId xmlns:p14="http://schemas.microsoft.com/office/powerpoint/2010/main" val="3974559038"/>
              </p:ext>
            </p:extLst>
          </p:nvPr>
        </p:nvGraphicFramePr>
        <p:xfrm>
          <a:off x="614149" y="95534"/>
          <a:ext cx="10454185" cy="664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521188"/>
      </p:ext>
    </p:extLst>
  </p:cSld>
  <p:clrMapOvr>
    <a:masterClrMapping/>
  </p:clrMapOvr>
  <mc:AlternateContent xmlns:mc="http://schemas.openxmlformats.org/markup-compatibility/2006" xmlns:p14="http://schemas.microsoft.com/office/powerpoint/2010/main">
    <mc:Choice Requires="p14">
      <p:transition spd="slow" p14:dur="2000" advTm="25014"/>
    </mc:Choice>
    <mc:Fallback xmlns="">
      <p:transition spd="slow" advTm="250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29" y="-297"/>
            <a:ext cx="12193057" cy="6858594"/>
          </a:xfrm>
          <a:prstGeom prst="rect">
            <a:avLst/>
          </a:prstGeom>
        </p:spPr>
      </p:pic>
      <p:sp>
        <p:nvSpPr>
          <p:cNvPr id="219" name="Google Shape;219;p10"/>
          <p:cNvSpPr txBox="1">
            <a:spLocks noGrp="1"/>
          </p:cNvSpPr>
          <p:nvPr>
            <p:ph type="title"/>
          </p:nvPr>
        </p:nvSpPr>
        <p:spPr>
          <a:xfrm>
            <a:off x="838200" y="365125"/>
            <a:ext cx="10515600" cy="781287"/>
          </a:xfrm>
          <a:prstGeom prst="rect">
            <a:avLst/>
          </a:prstGeom>
          <a:solidFill>
            <a:schemeClr val="lt2"/>
          </a:solidFill>
          <a:ln>
            <a:noFill/>
          </a:ln>
        </p:spPr>
        <p:txBody>
          <a:bodyPr spcFirstLastPara="1" wrap="square" lIns="91425" tIns="45700" rIns="91425" bIns="45700" anchor="ctr" anchorCtr="0">
            <a:normAutofit/>
          </a:bodyPr>
          <a:lstStyle/>
          <a:p>
            <a:pPr lvl="0" algn="ctr">
              <a:spcBef>
                <a:spcPts val="0"/>
              </a:spcBef>
              <a:buClr>
                <a:schemeClr val="dk1"/>
              </a:buClr>
              <a:buSzPts val="1400"/>
            </a:pPr>
            <a:r>
              <a:rPr lang="es-ES" sz="1400" dirty="0"/>
              <a:t>APRENDO EN CASA</a:t>
            </a:r>
            <a:br>
              <a:rPr lang="es-ES" dirty="0"/>
            </a:br>
            <a:r>
              <a:rPr lang="es-ES" sz="2000" dirty="0"/>
              <a:t>“Cuidamos nuestra salud promoviendo una cultura alimentaria saludable ”  EDA   Nº 7</a:t>
            </a:r>
            <a:endParaRPr sz="2000" dirty="0"/>
          </a:p>
        </p:txBody>
      </p:sp>
      <p:sp>
        <p:nvSpPr>
          <p:cNvPr id="220" name="Google Shape;220;p10"/>
          <p:cNvSpPr txBox="1">
            <a:spLocks noGrp="1"/>
          </p:cNvSpPr>
          <p:nvPr>
            <p:ph type="body" idx="1"/>
          </p:nvPr>
        </p:nvSpPr>
        <p:spPr>
          <a:xfrm>
            <a:off x="838200" y="1825625"/>
            <a:ext cx="10515600" cy="4351338"/>
          </a:xfrm>
          <a:prstGeom prst="rect">
            <a:avLst/>
          </a:prstGeom>
          <a:solidFill>
            <a:srgbClr val="FFF2CC"/>
          </a:solid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FF0000"/>
              </a:buClr>
              <a:buSzPts val="2800"/>
              <a:buChar char="•"/>
            </a:pPr>
            <a:r>
              <a:rPr lang="es-ES" dirty="0">
                <a:solidFill>
                  <a:srgbClr val="FF0000"/>
                </a:solidFill>
              </a:rPr>
              <a:t>Área:  Ciencia y ambiente </a:t>
            </a:r>
          </a:p>
          <a:p>
            <a:pPr lvl="0" algn="just">
              <a:spcBef>
                <a:spcPts val="0"/>
              </a:spcBef>
              <a:buClr>
                <a:srgbClr val="FF0000"/>
              </a:buClr>
              <a:buSzPts val="2800"/>
            </a:pPr>
            <a:r>
              <a:rPr lang="es-ES" dirty="0">
                <a:solidFill>
                  <a:srgbClr val="FF0000"/>
                </a:solidFill>
              </a:rPr>
              <a:t>Competencia</a:t>
            </a:r>
            <a:r>
              <a:rPr lang="es-ES" dirty="0"/>
              <a:t>: Explica el mundo físico basándose en conocimientos sobre los seres vivos, materia y energía, biodiversidad, Tierra y universo. </a:t>
            </a:r>
          </a:p>
          <a:p>
            <a:pPr marL="0" lvl="0" indent="0" algn="just">
              <a:spcBef>
                <a:spcPts val="0"/>
              </a:spcBef>
              <a:buClr>
                <a:srgbClr val="FF0000"/>
              </a:buClr>
              <a:buSzPts val="2800"/>
              <a:buNone/>
            </a:pPr>
            <a:r>
              <a:rPr lang="es-ES" dirty="0">
                <a:solidFill>
                  <a:srgbClr val="FF0000"/>
                </a:solidFill>
              </a:rPr>
              <a:t> Actividad: </a:t>
            </a:r>
            <a:r>
              <a:rPr lang="es-ES" dirty="0"/>
              <a:t>“Nos nutrimos y ejercitamos para conservar la salud”</a:t>
            </a:r>
          </a:p>
          <a:p>
            <a:pPr marL="0" lvl="0" indent="0" algn="just">
              <a:spcBef>
                <a:spcPts val="0"/>
              </a:spcBef>
              <a:buClr>
                <a:srgbClr val="FF0000"/>
              </a:buClr>
              <a:buSzPts val="2800"/>
              <a:buNone/>
            </a:pPr>
            <a:r>
              <a:rPr lang="es-ES" dirty="0">
                <a:solidFill>
                  <a:srgbClr val="FF0000"/>
                </a:solidFill>
              </a:rPr>
              <a:t>          Comprendemos la importancia de los carbohidratos en la salud</a:t>
            </a:r>
          </a:p>
          <a:p>
            <a:pPr lvl="0" algn="just">
              <a:spcBef>
                <a:spcPts val="0"/>
              </a:spcBef>
              <a:buClr>
                <a:srgbClr val="FF0000"/>
              </a:buClr>
              <a:buSzPts val="2800"/>
            </a:pPr>
            <a:r>
              <a:rPr lang="es-ES" dirty="0">
                <a:solidFill>
                  <a:srgbClr val="FF0000"/>
                </a:solidFill>
              </a:rPr>
              <a:t>Evidencias. </a:t>
            </a:r>
          </a:p>
          <a:p>
            <a:pPr marL="0" lvl="0" indent="0" algn="just">
              <a:spcBef>
                <a:spcPts val="0"/>
              </a:spcBef>
              <a:buClr>
                <a:srgbClr val="FF0000"/>
              </a:buClr>
              <a:buSzPts val="2800"/>
              <a:buNone/>
            </a:pPr>
            <a:r>
              <a:rPr lang="es-ES" dirty="0">
                <a:solidFill>
                  <a:srgbClr val="FF0000"/>
                </a:solidFill>
              </a:rPr>
              <a:t> </a:t>
            </a:r>
            <a:r>
              <a:rPr lang="es-ES" dirty="0"/>
              <a:t>Elabora  un texto  respondiendo  a la pregunta   ¿Cómo influyen los azúcares de los alimentos en la salud?</a:t>
            </a:r>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4056217315"/>
      </p:ext>
    </p:extLst>
  </p:cSld>
  <p:clrMapOvr>
    <a:masterClrMapping/>
  </p:clrMapOvr>
  <mc:AlternateContent xmlns:mc="http://schemas.openxmlformats.org/markup-compatibility/2006" xmlns:p14="http://schemas.microsoft.com/office/powerpoint/2010/main">
    <mc:Choice Requires="p14">
      <p:transition spd="slow" p14:dur="2000" advTm="72179"/>
    </mc:Choice>
    <mc:Fallback xmlns="">
      <p:transition spd="slow" advTm="72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saturation sat="220000"/>
                    </a14:imgEffect>
                  </a14:imgLayer>
                </a14:imgProps>
              </a:ext>
            </a:extLst>
          </a:blip>
          <a:stretch>
            <a:fillRect/>
          </a:stretch>
        </p:blipFill>
        <p:spPr>
          <a:xfrm>
            <a:off x="-529" y="26999"/>
            <a:ext cx="12193057" cy="6858594"/>
          </a:xfrm>
          <a:prstGeom prst="rect">
            <a:avLst/>
          </a:prstGeom>
          <a:effectLst>
            <a:outerShdw blurRad="50800" dist="38100" dir="2700000" algn="tl" rotWithShape="0">
              <a:prstClr val="black">
                <a:alpha val="40000"/>
              </a:prstClr>
            </a:outerShdw>
          </a:effectLst>
        </p:spPr>
      </p:pic>
      <p:sp>
        <p:nvSpPr>
          <p:cNvPr id="228" name="Google Shape;228;p11"/>
          <p:cNvSpPr/>
          <p:nvPr/>
        </p:nvSpPr>
        <p:spPr>
          <a:xfrm rot="-1882199">
            <a:off x="-360840" y="3728181"/>
            <a:ext cx="5895835" cy="2587850"/>
          </a:xfrm>
          <a:prstGeom prst="irregularSeal2">
            <a:avLst/>
          </a:prstGeom>
          <a:solidFill>
            <a:schemeClr val="accent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dirty="0">
              <a:latin typeface="Calibri"/>
              <a:ea typeface="Calibri"/>
              <a:cs typeface="Calibri"/>
              <a:sym typeface="Calibri"/>
            </a:endParaRPr>
          </a:p>
          <a:p>
            <a:pPr marL="0" marR="0" lvl="0" indent="0" algn="ctr" rtl="0">
              <a:spcBef>
                <a:spcPts val="0"/>
              </a:spcBef>
              <a:spcAft>
                <a:spcPts val="0"/>
              </a:spcAft>
              <a:buNone/>
            </a:pPr>
            <a:r>
              <a:rPr lang="es-ES" sz="2000" b="1" i="0" u="none" strike="noStrike" cap="none" dirty="0">
                <a:latin typeface="Calibri"/>
                <a:ea typeface="Calibri"/>
                <a:cs typeface="Calibri"/>
                <a:sym typeface="Calibri"/>
              </a:rPr>
              <a:t>RETROALIMENTACIÓN</a:t>
            </a:r>
            <a:endParaRPr sz="2000" b="1" dirty="0"/>
          </a:p>
          <a:p>
            <a:pPr marL="0" marR="0" lvl="0" indent="0" algn="ctr" rtl="0">
              <a:spcBef>
                <a:spcPts val="0"/>
              </a:spcBef>
              <a:spcAft>
                <a:spcPts val="0"/>
              </a:spcAft>
              <a:buNone/>
            </a:pPr>
            <a:r>
              <a:rPr lang="es-ES" sz="2000" b="1" i="0" u="none" strike="noStrike" cap="none" dirty="0">
                <a:latin typeface="Calibri"/>
                <a:ea typeface="Calibri"/>
                <a:cs typeface="Calibri"/>
                <a:sym typeface="Calibri"/>
              </a:rPr>
              <a:t>¿Que le tengo que  recomendar?</a:t>
            </a:r>
            <a:endParaRPr sz="2000" b="1" i="0" u="none" strike="noStrike" cap="none" dirty="0">
              <a:latin typeface="Calibri"/>
              <a:ea typeface="Calibri"/>
              <a:cs typeface="Calibri"/>
              <a:sym typeface="Calibri"/>
            </a:endParaRPr>
          </a:p>
        </p:txBody>
      </p:sp>
      <p:sp>
        <p:nvSpPr>
          <p:cNvPr id="3" name="Rectángulo 2"/>
          <p:cNvSpPr/>
          <p:nvPr/>
        </p:nvSpPr>
        <p:spPr>
          <a:xfrm>
            <a:off x="125163" y="331296"/>
            <a:ext cx="3043980" cy="1421928"/>
          </a:xfrm>
          <a:prstGeom prst="rect">
            <a:avLst/>
          </a:prstGeom>
          <a:solidFill>
            <a:schemeClr val="accent1">
              <a:lumMod val="20000"/>
              <a:lumOff val="80000"/>
            </a:schemeClr>
          </a:solidFill>
        </p:spPr>
        <p:txBody>
          <a:bodyPr wrap="square">
            <a:spAutoFit/>
          </a:bodyPr>
          <a:lstStyle/>
          <a:p>
            <a:pPr lvl="0" algn="ctr">
              <a:lnSpc>
                <a:spcPct val="80000"/>
              </a:lnSpc>
              <a:buClr>
                <a:schemeClr val="dk1"/>
              </a:buClr>
              <a:buSzPts val="2590"/>
            </a:pPr>
            <a:r>
              <a:rPr lang="es-ES" dirty="0"/>
              <a:t>Evidencia :</a:t>
            </a:r>
          </a:p>
          <a:p>
            <a:pPr algn="ctr">
              <a:lnSpc>
                <a:spcPct val="80000"/>
              </a:lnSpc>
              <a:buClr>
                <a:schemeClr val="dk1"/>
              </a:buClr>
              <a:buSzPts val="2590"/>
            </a:pPr>
            <a:r>
              <a:rPr lang="es-ES" dirty="0"/>
              <a:t>Elabora  un texto  respondiendo  a la pregunta   ¿Cómo influyen los azúcares de los alimentos en la salud?</a:t>
            </a:r>
          </a:p>
          <a:p>
            <a:pPr lvl="0" algn="ctr">
              <a:lnSpc>
                <a:spcPct val="80000"/>
              </a:lnSpc>
              <a:buClr>
                <a:schemeClr val="dk1"/>
              </a:buClr>
              <a:buSzPts val="2590"/>
            </a:pPr>
            <a:endParaRPr lang="es-ES" dirty="0"/>
          </a:p>
        </p:txBody>
      </p:sp>
      <p:sp>
        <p:nvSpPr>
          <p:cNvPr id="11" name="Google Shape;225;p11"/>
          <p:cNvSpPr txBox="1">
            <a:spLocks noGrp="1"/>
          </p:cNvSpPr>
          <p:nvPr>
            <p:ph type="title"/>
          </p:nvPr>
        </p:nvSpPr>
        <p:spPr>
          <a:xfrm>
            <a:off x="10339643" y="193491"/>
            <a:ext cx="1738625" cy="57078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s-ES" sz="2000" dirty="0"/>
              <a:t>EVIDENCIAS 1</a:t>
            </a:r>
            <a:r>
              <a:rPr lang="es-ES" sz="2400" dirty="0">
                <a:solidFill>
                  <a:srgbClr val="FF0000"/>
                </a:solidFill>
              </a:rPr>
              <a:t>.</a:t>
            </a:r>
            <a:endParaRPr sz="2400" dirty="0"/>
          </a:p>
        </p:txBody>
      </p:sp>
      <p:pic>
        <p:nvPicPr>
          <p:cNvPr id="2" name="Imagen 1"/>
          <p:cNvPicPr>
            <a:picLocks noChangeAspect="1"/>
          </p:cNvPicPr>
          <p:nvPr/>
        </p:nvPicPr>
        <p:blipFill rotWithShape="1">
          <a:blip r:embed="rId6"/>
          <a:srcRect l="27647" t="18749" r="29503" b="28472"/>
          <a:stretch/>
        </p:blipFill>
        <p:spPr>
          <a:xfrm>
            <a:off x="4992615" y="1525896"/>
            <a:ext cx="5575300" cy="3860800"/>
          </a:xfrm>
          <a:prstGeom prst="rect">
            <a:avLst/>
          </a:prstGeom>
          <a:effectLst>
            <a:glow rad="812800">
              <a:schemeClr val="accent1"/>
            </a:glow>
            <a:outerShdw blurRad="609600" dist="50800" dir="2880000" algn="ctr" rotWithShape="0">
              <a:srgbClr val="FFC000">
                <a:alpha val="31000"/>
              </a:srgbClr>
            </a:outerShdw>
          </a:effectLst>
        </p:spPr>
      </p:pic>
    </p:spTree>
    <p:custDataLst>
      <p:tags r:id="rId1"/>
    </p:custDataLst>
    <p:extLst>
      <p:ext uri="{BB962C8B-B14F-4D97-AF65-F5344CB8AC3E}">
        <p14:creationId xmlns:p14="http://schemas.microsoft.com/office/powerpoint/2010/main" val="3106872713"/>
      </p:ext>
    </p:extLst>
  </p:cSld>
  <p:clrMapOvr>
    <a:masterClrMapping/>
  </p:clrMapOvr>
  <mc:AlternateContent xmlns:mc="http://schemas.openxmlformats.org/markup-compatibility/2006" xmlns:p14="http://schemas.microsoft.com/office/powerpoint/2010/main">
    <mc:Choice Requires="p14">
      <p:transition spd="slow" p14:dur="2000" advTm="119676"/>
    </mc:Choice>
    <mc:Fallback xmlns="">
      <p:transition spd="slow" advTm="119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5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9"/>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57" y="0"/>
            <a:ext cx="12193057" cy="6858594"/>
          </a:xfrm>
          <a:prstGeom prst="rect">
            <a:avLst/>
          </a:prstGeom>
        </p:spPr>
      </p:pic>
      <p:sp>
        <p:nvSpPr>
          <p:cNvPr id="3" name="Rectángulo 2"/>
          <p:cNvSpPr/>
          <p:nvPr/>
        </p:nvSpPr>
        <p:spPr>
          <a:xfrm>
            <a:off x="624585" y="1856095"/>
            <a:ext cx="4425087" cy="1754326"/>
          </a:xfrm>
          <a:prstGeom prst="rect">
            <a:avLst/>
          </a:prstGeom>
          <a:solidFill>
            <a:schemeClr val="accent2">
              <a:lumMod val="20000"/>
              <a:lumOff val="80000"/>
            </a:schemeClr>
          </a:solidFill>
        </p:spPr>
        <p:txBody>
          <a:bodyPr wrap="square">
            <a:spAutoFit/>
          </a:bodyPr>
          <a:lstStyle/>
          <a:p>
            <a:pPr lvl="0" algn="ctr">
              <a:lnSpc>
                <a:spcPct val="90000"/>
              </a:lnSpc>
              <a:spcBef>
                <a:spcPts val="1000"/>
              </a:spcBef>
              <a:buClr>
                <a:srgbClr val="FF0000"/>
              </a:buClr>
              <a:buSzPts val="2800"/>
            </a:pPr>
            <a:r>
              <a:rPr lang="es-ES" sz="6000" dirty="0"/>
              <a:t>Criterios de  evaluación</a:t>
            </a:r>
          </a:p>
        </p:txBody>
      </p:sp>
      <p:sp>
        <p:nvSpPr>
          <p:cNvPr id="5" name="Rectángulo 4"/>
          <p:cNvSpPr/>
          <p:nvPr/>
        </p:nvSpPr>
        <p:spPr>
          <a:xfrm>
            <a:off x="6408556" y="1856095"/>
            <a:ext cx="4768960" cy="1882567"/>
          </a:xfrm>
          <a:prstGeom prst="rect">
            <a:avLst/>
          </a:prstGeom>
          <a:solidFill>
            <a:schemeClr val="accent2">
              <a:lumMod val="20000"/>
              <a:lumOff val="80000"/>
            </a:schemeClr>
          </a:solidFill>
        </p:spPr>
        <p:txBody>
          <a:bodyPr wrap="square">
            <a:spAutoFit/>
          </a:bodyPr>
          <a:lstStyle/>
          <a:p>
            <a:pPr lvl="0" algn="ctr">
              <a:lnSpc>
                <a:spcPct val="90000"/>
              </a:lnSpc>
              <a:spcBef>
                <a:spcPts val="1000"/>
              </a:spcBef>
              <a:buClr>
                <a:srgbClr val="FF0000"/>
              </a:buClr>
              <a:buSzPts val="2800"/>
            </a:pPr>
            <a:r>
              <a:rPr lang="es-ES" sz="6000" dirty="0"/>
              <a:t>Estándar</a:t>
            </a:r>
          </a:p>
          <a:p>
            <a:pPr lvl="0" algn="ctr">
              <a:lnSpc>
                <a:spcPct val="90000"/>
              </a:lnSpc>
              <a:spcBef>
                <a:spcPts val="1000"/>
              </a:spcBef>
              <a:buClr>
                <a:srgbClr val="FF0000"/>
              </a:buClr>
              <a:buSzPts val="2800"/>
            </a:pPr>
            <a:r>
              <a:rPr lang="es-ES" sz="6000" dirty="0"/>
              <a:t>Capacidades</a:t>
            </a:r>
          </a:p>
        </p:txBody>
      </p:sp>
      <p:sp>
        <p:nvSpPr>
          <p:cNvPr id="6" name="Flecha curvada hacia abajo 5"/>
          <p:cNvSpPr/>
          <p:nvPr/>
        </p:nvSpPr>
        <p:spPr>
          <a:xfrm>
            <a:off x="3998794" y="559558"/>
            <a:ext cx="4421874" cy="1132765"/>
          </a:xfrm>
          <a:prstGeom prst="curved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ustDataLst>
      <p:tags r:id="rId1"/>
    </p:custDataLst>
    <p:extLst>
      <p:ext uri="{BB962C8B-B14F-4D97-AF65-F5344CB8AC3E}">
        <p14:creationId xmlns:p14="http://schemas.microsoft.com/office/powerpoint/2010/main" val="1122444599"/>
      </p:ext>
    </p:extLst>
  </p:cSld>
  <p:clrMapOvr>
    <a:masterClrMapping/>
  </p:clrMapOvr>
  <mc:AlternateContent xmlns:mc="http://schemas.openxmlformats.org/markup-compatibility/2006" xmlns:p14="http://schemas.microsoft.com/office/powerpoint/2010/main">
    <mc:Choice Requires="p14">
      <p:transition spd="slow" p14:dur="2000" advTm="98232"/>
    </mc:Choice>
    <mc:Fallback xmlns="">
      <p:transition spd="slow" advTm="982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7" name="Imagen 6"/>
          <p:cNvPicPr>
            <a:picLocks noChangeAspect="1"/>
          </p:cNvPicPr>
          <p:nvPr/>
        </p:nvPicPr>
        <p:blipFill>
          <a:blip r:embed="rId4"/>
          <a:stretch>
            <a:fillRect/>
          </a:stretch>
        </p:blipFill>
        <p:spPr>
          <a:xfrm>
            <a:off x="-1057" y="-101000"/>
            <a:ext cx="12193057" cy="6858594"/>
          </a:xfrm>
          <a:prstGeom prst="rect">
            <a:avLst/>
          </a:prstGeom>
        </p:spPr>
      </p:pic>
      <p:sp>
        <p:nvSpPr>
          <p:cNvPr id="234" name="Google Shape;234;p12"/>
          <p:cNvSpPr txBox="1">
            <a:spLocks noGrp="1"/>
          </p:cNvSpPr>
          <p:nvPr>
            <p:ph type="title"/>
          </p:nvPr>
        </p:nvSpPr>
        <p:spPr>
          <a:xfrm>
            <a:off x="838199" y="85394"/>
            <a:ext cx="10515600" cy="1106387"/>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45700" rIns="91425" bIns="45700" anchor="ctr" anchorCtr="0">
            <a:normAutofit/>
          </a:bodyPr>
          <a:lstStyle/>
          <a:p>
            <a:pPr algn="ctr">
              <a:spcBef>
                <a:spcPts val="0"/>
              </a:spcBef>
              <a:buClr>
                <a:schemeClr val="dk1"/>
              </a:buClr>
              <a:buSzPts val="3200"/>
            </a:pPr>
            <a:r>
              <a:rPr lang="es-ES" sz="3200" dirty="0"/>
              <a:t>ESTANDAR  Y  CRITERIOS DE EVALUACIÓN</a:t>
            </a:r>
            <a:br>
              <a:rPr lang="es-ES" sz="3200" dirty="0"/>
            </a:br>
            <a:r>
              <a:rPr lang="es-ES" sz="1300" dirty="0"/>
              <a:t>Explica el mundo físico basándose en conocimientos sobre los seres vivos, materia y energía, biodiversidad, Tierra y universo. </a:t>
            </a:r>
            <a:r>
              <a:rPr lang="es-ES" sz="3200" dirty="0"/>
              <a:t> IV</a:t>
            </a:r>
            <a:endParaRPr sz="3200" dirty="0"/>
          </a:p>
        </p:txBody>
      </p:sp>
      <p:sp>
        <p:nvSpPr>
          <p:cNvPr id="235" name="Google Shape;235;p12"/>
          <p:cNvSpPr txBox="1">
            <a:spLocks noGrp="1"/>
          </p:cNvSpPr>
          <p:nvPr>
            <p:ph type="body" idx="1"/>
          </p:nvPr>
        </p:nvSpPr>
        <p:spPr>
          <a:xfrm>
            <a:off x="33401" y="1255594"/>
            <a:ext cx="3856630" cy="5602406"/>
          </a:xfrm>
          <a:prstGeom prst="rect">
            <a:avLst/>
          </a:prstGeom>
          <a:solidFill>
            <a:schemeClr val="accent2">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45700" rIns="91425" bIns="45700" anchor="t" anchorCtr="0">
            <a:noAutofit/>
          </a:bodyPr>
          <a:lstStyle/>
          <a:p>
            <a:pPr lvl="0" algn="just">
              <a:spcBef>
                <a:spcPts val="0"/>
              </a:spcBef>
              <a:buClr>
                <a:schemeClr val="dk1"/>
              </a:buClr>
              <a:buSzPts val="1600"/>
            </a:pPr>
            <a:r>
              <a:rPr lang="es-ES" sz="2000" dirty="0">
                <a:solidFill>
                  <a:srgbClr val="FF0000"/>
                </a:solidFill>
              </a:rPr>
              <a:t>Explica, </a:t>
            </a:r>
            <a:r>
              <a:rPr lang="es-ES" sz="2000" dirty="0">
                <a:solidFill>
                  <a:schemeClr val="tx1"/>
                </a:solidFill>
              </a:rPr>
              <a:t>en base a evidencias documentadas con respaldo científico, </a:t>
            </a:r>
            <a:r>
              <a:rPr lang="es-ES" sz="2000" dirty="0">
                <a:solidFill>
                  <a:srgbClr val="FF0000"/>
                </a:solidFill>
              </a:rPr>
              <a:t>las relaciones que establece entre</a:t>
            </a:r>
            <a:r>
              <a:rPr lang="es-ES" sz="2000" dirty="0">
                <a:solidFill>
                  <a:schemeClr val="tx1"/>
                </a:solidFill>
              </a:rPr>
              <a:t>: las fuentes de energía o sus manifestaciones con los tipos de cambio que producen en los materiales; entre las fuerzas con el movimiento de los cuerpos; la </a:t>
            </a:r>
            <a:r>
              <a:rPr lang="es-ES" sz="2000" dirty="0">
                <a:solidFill>
                  <a:srgbClr val="FF0000"/>
                </a:solidFill>
              </a:rPr>
              <a:t>estructura de los sistemas vivos </a:t>
            </a:r>
            <a:r>
              <a:rPr lang="es-ES" sz="2000" dirty="0">
                <a:solidFill>
                  <a:schemeClr val="tx1"/>
                </a:solidFill>
              </a:rPr>
              <a:t>con sus funciones y su agrupación en especies; la radiación del sol con las zonas climáticas de la tierra y las adaptaciones de los seres vivos. </a:t>
            </a:r>
            <a:r>
              <a:rPr lang="es-ES" sz="2000" dirty="0">
                <a:solidFill>
                  <a:srgbClr val="92D050"/>
                </a:solidFill>
              </a:rPr>
              <a:t>Opina</a:t>
            </a:r>
            <a:r>
              <a:rPr lang="es-ES" sz="2000" dirty="0">
                <a:solidFill>
                  <a:schemeClr val="tx1"/>
                </a:solidFill>
              </a:rPr>
              <a:t> sobre los impactos de diversas tecnologías en la solución de problemas relacionados a necesidades y estilos de vida colectivas</a:t>
            </a:r>
            <a:endParaRPr sz="2000" dirty="0">
              <a:solidFill>
                <a:schemeClr val="tx1"/>
              </a:solidFill>
            </a:endParaRPr>
          </a:p>
        </p:txBody>
      </p:sp>
      <p:sp>
        <p:nvSpPr>
          <p:cNvPr id="5" name="Flecha derecha 4"/>
          <p:cNvSpPr/>
          <p:nvPr/>
        </p:nvSpPr>
        <p:spPr>
          <a:xfrm rot="9628518" flipV="1">
            <a:off x="3114611" y="1703906"/>
            <a:ext cx="1378587" cy="333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5"/>
          <a:stretch>
            <a:fillRect/>
          </a:stretch>
        </p:blipFill>
        <p:spPr>
          <a:xfrm>
            <a:off x="3811743" y="3429000"/>
            <a:ext cx="1359526" cy="3529890"/>
          </a:xfrm>
          <a:prstGeom prst="rect">
            <a:avLst/>
          </a:prstGeom>
        </p:spPr>
      </p:pic>
      <p:sp>
        <p:nvSpPr>
          <p:cNvPr id="9" name="Flecha derecha 8"/>
          <p:cNvSpPr/>
          <p:nvPr/>
        </p:nvSpPr>
        <p:spPr>
          <a:xfrm rot="8710526" flipV="1">
            <a:off x="641021" y="3979313"/>
            <a:ext cx="4163328" cy="333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4491506" y="1483120"/>
            <a:ext cx="7314633" cy="1569660"/>
          </a:xfrm>
          <a:prstGeom prst="rect">
            <a:avLst/>
          </a:prstGeom>
          <a:solidFill>
            <a:srgbClr val="FFFF00"/>
          </a:solidFill>
        </p:spPr>
        <p:txBody>
          <a:bodyPr wrap="square">
            <a:spAutoFit/>
          </a:bodyPr>
          <a:lstStyle/>
          <a:p>
            <a:pPr fontAlgn="t"/>
            <a:r>
              <a:rPr lang="es-ES" sz="2400" b="1" dirty="0"/>
              <a:t>• Plantea sus explicaciones iniciales y finales de acuerdo con la pregunta de investigación. </a:t>
            </a:r>
            <a:endParaRPr lang="en-US" sz="2400" dirty="0"/>
          </a:p>
          <a:p>
            <a:pPr fontAlgn="t"/>
            <a:r>
              <a:rPr lang="es-ES" sz="2400" b="1" dirty="0"/>
              <a:t>• Explica, a partir de información confiable, la influencia de los azúcares de los alimentos en la salud.  </a:t>
            </a:r>
            <a:endParaRPr lang="en-US" sz="2400" dirty="0"/>
          </a:p>
        </p:txBody>
      </p:sp>
      <p:sp>
        <p:nvSpPr>
          <p:cNvPr id="4" name="Rectángulo 3"/>
          <p:cNvSpPr/>
          <p:nvPr/>
        </p:nvSpPr>
        <p:spPr>
          <a:xfrm>
            <a:off x="5171269" y="3888783"/>
            <a:ext cx="6705317" cy="2308324"/>
          </a:xfrm>
          <a:prstGeom prst="rect">
            <a:avLst/>
          </a:prstGeom>
          <a:solidFill>
            <a:srgbClr val="FFFF00"/>
          </a:solidFill>
        </p:spPr>
        <p:txBody>
          <a:bodyPr wrap="square">
            <a:spAutoFit/>
          </a:bodyPr>
          <a:lstStyle/>
          <a:p>
            <a:pPr marL="342900" indent="-342900">
              <a:buFont typeface="Arial" panose="020B0604020202020204" pitchFamily="34" charset="0"/>
              <a:buChar char="•"/>
            </a:pPr>
            <a:r>
              <a:rPr lang="es-ES" sz="2400" b="1" dirty="0"/>
              <a:t>Plantea tus ideas  iniciales y luego de leer plantea  las  finales, de acuerdo con la pregunta de investigación</a:t>
            </a:r>
            <a:endParaRPr lang="en-US" sz="2400" dirty="0"/>
          </a:p>
          <a:p>
            <a:pPr marL="342900" indent="-342900" fontAlgn="t">
              <a:buFont typeface="Arial" panose="020B0604020202020204" pitchFamily="34" charset="0"/>
              <a:buChar char="•"/>
            </a:pPr>
            <a:r>
              <a:rPr lang="es-ES" sz="2400" b="1" dirty="0"/>
              <a:t>Explica, a partir de información brindada, la influencia de los azúcares de los alimentos en la salud. </a:t>
            </a:r>
            <a:endParaRPr lang="en-US" sz="2400" dirty="0"/>
          </a:p>
        </p:txBody>
      </p:sp>
    </p:spTree>
    <p:custDataLst>
      <p:tags r:id="rId1"/>
    </p:custDataLst>
    <p:extLst>
      <p:ext uri="{BB962C8B-B14F-4D97-AF65-F5344CB8AC3E}">
        <p14:creationId xmlns:p14="http://schemas.microsoft.com/office/powerpoint/2010/main" val="1691244841"/>
      </p:ext>
    </p:extLst>
  </p:cSld>
  <p:clrMapOvr>
    <a:masterClrMapping/>
  </p:clrMapOvr>
  <mc:AlternateContent xmlns:mc="http://schemas.openxmlformats.org/markup-compatibility/2006" xmlns:p14="http://schemas.microsoft.com/office/powerpoint/2010/main">
    <mc:Choice Requires="p14">
      <p:transition spd="slow" p14:dur="2000" advTm="903"/>
    </mc:Choice>
    <mc:Fallback xmlns="">
      <p:transition spd="slow" advTm="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35" grpId="0" build="p" animBg="1"/>
      <p:bldP spid="5" grpId="0" animBg="1"/>
      <p:bldP spid="9"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204FAC-65D0-4781-8DB0-585BF670BA15}"/>
              </a:ext>
            </a:extLst>
          </p:cNvPr>
          <p:cNvPicPr>
            <a:picLocks noChangeAspect="1"/>
          </p:cNvPicPr>
          <p:nvPr/>
        </p:nvPicPr>
        <p:blipFill>
          <a:blip r:embed="rId2">
            <a:extLst>
              <a:ext uri="{BEBA8EAE-BF5A-486C-A8C5-ECC9F3942E4B}">
                <a14:imgProps xmlns:a14="http://schemas.microsoft.com/office/drawing/2010/main">
                  <a14:imgLayer r:embed="rId3">
                    <a14:imgEffect>
                      <a14:saturation sat="220000"/>
                    </a14:imgEffect>
                  </a14:imgLayer>
                </a14:imgProps>
              </a:ext>
            </a:extLst>
          </a:blip>
          <a:stretch>
            <a:fillRect/>
          </a:stretch>
        </p:blipFill>
        <p:spPr>
          <a:xfrm>
            <a:off x="-1057" y="-184017"/>
            <a:ext cx="12193057" cy="6858594"/>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p:nvPr>
        </p:nvSpPr>
        <p:spPr>
          <a:solidFill>
            <a:srgbClr val="FFC000"/>
          </a:solidFill>
        </p:spPr>
        <p:txBody>
          <a:bodyPr/>
          <a:lstStyle/>
          <a:p>
            <a:r>
              <a:rPr lang="es-PE" dirty="0"/>
              <a:t> CAPACIDADES  DE LA COMPETENCIA</a:t>
            </a:r>
          </a:p>
        </p:txBody>
      </p:sp>
      <p:sp>
        <p:nvSpPr>
          <p:cNvPr id="3" name="Marcador de contenido 2"/>
          <p:cNvSpPr>
            <a:spLocks noGrp="1"/>
          </p:cNvSpPr>
          <p:nvPr>
            <p:ph idx="1"/>
          </p:nvPr>
        </p:nvSpPr>
        <p:spPr>
          <a:solidFill>
            <a:schemeClr val="accent2">
              <a:lumMod val="20000"/>
              <a:lumOff val="80000"/>
            </a:schemeClr>
          </a:solidFill>
        </p:spPr>
        <p:txBody>
          <a:bodyPr>
            <a:normAutofit fontScale="92500" lnSpcReduction="20000"/>
          </a:bodyPr>
          <a:lstStyle/>
          <a:p>
            <a:r>
              <a:rPr lang="es-ES" dirty="0">
                <a:solidFill>
                  <a:srgbClr val="FF0000"/>
                </a:solidFill>
              </a:rPr>
              <a:t>Comprende y usa conocimientos sobre los seres vivos, materia y energía, biodiversidad, Tierra y universo: </a:t>
            </a:r>
            <a:r>
              <a:rPr lang="es-ES" dirty="0"/>
              <a:t>Cuando es capaz de tener desempeños flexibles, es decir, establece relaciones entre varios conceptos y los transfiere a nuevas situaciones. Esto le permite construir representaciones del mundo natural y artificial, que se evidencian cuando el estudiante explica, ejemplifica, aplica, justifica, compara, contextualiza y generaliza sus conocimientos. </a:t>
            </a:r>
          </a:p>
          <a:p>
            <a:endParaRPr lang="es-ES" dirty="0"/>
          </a:p>
          <a:p>
            <a:r>
              <a:rPr lang="es-ES" dirty="0"/>
              <a:t> </a:t>
            </a:r>
            <a:r>
              <a:rPr lang="es-ES" dirty="0">
                <a:solidFill>
                  <a:srgbClr val="FF0000"/>
                </a:solidFill>
              </a:rPr>
              <a:t>Evalúa las implicancias del saber y del quehacer científico y tecnológico: </a:t>
            </a:r>
            <a:r>
              <a:rPr lang="es-ES" dirty="0"/>
              <a:t>Cuando identifica los cambios generados en la sociedad por el conocimiento científico o desarrollo tecnológico, con el fin de asumir una postura crítica o tomar decisiones, considerando saberes locales, evidencia empírica y científica, con la finalidad de mejorar su calidad de vida y conservar el ambiente.</a:t>
            </a:r>
            <a:endParaRPr lang="es-PE" dirty="0"/>
          </a:p>
        </p:txBody>
      </p:sp>
    </p:spTree>
    <p:extLst>
      <p:ext uri="{BB962C8B-B14F-4D97-AF65-F5344CB8AC3E}">
        <p14:creationId xmlns:p14="http://schemas.microsoft.com/office/powerpoint/2010/main" val="289056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29" y="-297"/>
            <a:ext cx="12193057" cy="685859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609916789"/>
              </p:ext>
            </p:extLst>
          </p:nvPr>
        </p:nvGraphicFramePr>
        <p:xfrm>
          <a:off x="210782" y="750627"/>
          <a:ext cx="11594531" cy="2904367"/>
        </p:xfrm>
        <a:graphic>
          <a:graphicData uri="http://schemas.openxmlformats.org/drawingml/2006/table">
            <a:tbl>
              <a:tblPr firstRow="1" bandRow="1"/>
              <a:tblGrid>
                <a:gridCol w="2888712">
                  <a:extLst>
                    <a:ext uri="{9D8B030D-6E8A-4147-A177-3AD203B41FA5}">
                      <a16:colId xmlns:a16="http://schemas.microsoft.com/office/drawing/2014/main" val="20000"/>
                    </a:ext>
                  </a:extLst>
                </a:gridCol>
                <a:gridCol w="7158118">
                  <a:extLst>
                    <a:ext uri="{9D8B030D-6E8A-4147-A177-3AD203B41FA5}">
                      <a16:colId xmlns:a16="http://schemas.microsoft.com/office/drawing/2014/main" val="20001"/>
                    </a:ext>
                  </a:extLst>
                </a:gridCol>
                <a:gridCol w="773851">
                  <a:extLst>
                    <a:ext uri="{9D8B030D-6E8A-4147-A177-3AD203B41FA5}">
                      <a16:colId xmlns:a16="http://schemas.microsoft.com/office/drawing/2014/main" val="20002"/>
                    </a:ext>
                  </a:extLst>
                </a:gridCol>
                <a:gridCol w="773850">
                  <a:extLst>
                    <a:ext uri="{9D8B030D-6E8A-4147-A177-3AD203B41FA5}">
                      <a16:colId xmlns:a16="http://schemas.microsoft.com/office/drawing/2014/main" val="20003"/>
                    </a:ext>
                  </a:extLst>
                </a:gridCol>
              </a:tblGrid>
              <a:tr h="446155">
                <a:tc>
                  <a:txBody>
                    <a:bodyPr/>
                    <a:lstStyle/>
                    <a:p>
                      <a:r>
                        <a:rPr lang="es-ES" sz="2000" dirty="0"/>
                        <a:t>Criterios </a:t>
                      </a:r>
                    </a:p>
                  </a:txBody>
                  <a:tcPr>
                    <a:solidFill>
                      <a:schemeClr val="accent1">
                        <a:lumMod val="20000"/>
                        <a:lumOff val="80000"/>
                      </a:schemeClr>
                    </a:solidFill>
                  </a:tcPr>
                </a:tc>
                <a:tc>
                  <a:txBody>
                    <a:bodyPr/>
                    <a:lstStyle/>
                    <a:p>
                      <a:pPr algn="ctr"/>
                      <a:r>
                        <a:rPr lang="es-ES" sz="2000" dirty="0" err="1"/>
                        <a:t>Items</a:t>
                      </a:r>
                      <a:r>
                        <a:rPr lang="es-ES" sz="2000" dirty="0"/>
                        <a:t>  /descriptor </a:t>
                      </a:r>
                    </a:p>
                  </a:txBody>
                  <a:tcPr>
                    <a:solidFill>
                      <a:schemeClr val="accent1">
                        <a:lumMod val="20000"/>
                        <a:lumOff val="80000"/>
                      </a:schemeClr>
                    </a:solidFill>
                  </a:tcPr>
                </a:tc>
                <a:tc>
                  <a:txBody>
                    <a:bodyPr/>
                    <a:lstStyle/>
                    <a:p>
                      <a:r>
                        <a:rPr lang="es-ES" sz="2000" dirty="0"/>
                        <a:t>si</a:t>
                      </a:r>
                    </a:p>
                  </a:txBody>
                  <a:tcPr>
                    <a:solidFill>
                      <a:schemeClr val="accent1">
                        <a:lumMod val="20000"/>
                        <a:lumOff val="80000"/>
                      </a:schemeClr>
                    </a:solidFill>
                  </a:tcPr>
                </a:tc>
                <a:tc>
                  <a:txBody>
                    <a:bodyPr/>
                    <a:lstStyle/>
                    <a:p>
                      <a:r>
                        <a:rPr lang="es-ES" sz="2000" dirty="0"/>
                        <a:t>no</a:t>
                      </a:r>
                    </a:p>
                  </a:txBody>
                  <a:tcPr>
                    <a:solidFill>
                      <a:schemeClr val="accent1">
                        <a:lumMod val="20000"/>
                        <a:lumOff val="80000"/>
                      </a:schemeClr>
                    </a:solidFill>
                  </a:tcPr>
                </a:tc>
                <a:extLst>
                  <a:ext uri="{0D108BD9-81ED-4DB2-BD59-A6C34878D82A}">
                    <a16:rowId xmlns:a16="http://schemas.microsoft.com/office/drawing/2014/main" val="10000"/>
                  </a:ext>
                </a:extLst>
              </a:tr>
              <a:tr h="1025719">
                <a:tc>
                  <a:txBody>
                    <a:bodyPr/>
                    <a:lstStyle/>
                    <a:p>
                      <a:r>
                        <a:rPr lang="es-ES" sz="1600" b="1" u="none" strike="noStrike" cap="none" dirty="0">
                          <a:solidFill>
                            <a:schemeClr val="dk1"/>
                          </a:solidFill>
                        </a:rPr>
                        <a:t>Plantea sus explicaciones iniciales y finales de acuerdo con la pregunta de investigación</a:t>
                      </a:r>
                      <a:endParaRPr lang="es-ES" sz="1600" dirty="0"/>
                    </a:p>
                  </a:txBody>
                  <a:tcPr>
                    <a:solidFill>
                      <a:schemeClr val="accent1">
                        <a:lumMod val="20000"/>
                        <a:lumOff val="80000"/>
                      </a:schemeClr>
                    </a:solidFill>
                  </a:tcPr>
                </a:tc>
                <a:tc>
                  <a:txBody>
                    <a:bodyPr/>
                    <a:lstStyle/>
                    <a:p>
                      <a:pPr marL="1020445" marR="0" lvl="0" indent="-6350" algn="just" defTabSz="914400" rtl="0" eaLnBrk="1" fontAlgn="auto" latinLnBrk="0" hangingPunct="1">
                        <a:lnSpc>
                          <a:spcPct val="118000"/>
                        </a:lnSpc>
                        <a:spcBef>
                          <a:spcPts val="0"/>
                        </a:spcBef>
                        <a:spcAft>
                          <a:spcPts val="0"/>
                        </a:spcAft>
                        <a:buClrTx/>
                        <a:buSzTx/>
                        <a:buFontTx/>
                        <a:buNone/>
                        <a:tabLst/>
                        <a:defRPr/>
                      </a:pPr>
                      <a:r>
                        <a:rPr lang="es-ES" sz="2000" b="1" u="none" strike="noStrike" cap="none" dirty="0">
                          <a:solidFill>
                            <a:schemeClr val="dk1"/>
                          </a:solidFill>
                        </a:rPr>
                        <a:t>Planteas</a:t>
                      </a:r>
                      <a:r>
                        <a:rPr lang="es-ES" sz="2000" b="1" u="none" strike="noStrike" cap="none" baseline="0" dirty="0">
                          <a:solidFill>
                            <a:schemeClr val="dk1"/>
                          </a:solidFill>
                        </a:rPr>
                        <a:t> ideas </a:t>
                      </a:r>
                      <a:r>
                        <a:rPr lang="es-ES" sz="2000" b="1" u="none" strike="noStrike" cap="none" dirty="0">
                          <a:solidFill>
                            <a:schemeClr val="dk1"/>
                          </a:solidFill>
                        </a:rPr>
                        <a:t> iniciales  antes de la lectura y luego de</a:t>
                      </a:r>
                      <a:r>
                        <a:rPr lang="es-ES" sz="2000" b="1" u="none" strike="noStrike" cap="none" baseline="0" dirty="0">
                          <a:solidFill>
                            <a:schemeClr val="dk1"/>
                          </a:solidFill>
                        </a:rPr>
                        <a:t> leer  e investigar escribes  tus ideas  </a:t>
                      </a:r>
                      <a:r>
                        <a:rPr lang="es-ES" sz="2000" b="1" u="none" strike="noStrike" cap="none" dirty="0">
                          <a:solidFill>
                            <a:schemeClr val="dk1"/>
                          </a:solidFill>
                        </a:rPr>
                        <a:t> finales de acuerdo con la pregunta de investigación</a:t>
                      </a:r>
                    </a:p>
                  </a:txBody>
                  <a:tcPr>
                    <a:solidFill>
                      <a:schemeClr val="accent1">
                        <a:lumMod val="20000"/>
                        <a:lumOff val="80000"/>
                      </a:schemeClr>
                    </a:solidFill>
                  </a:tcPr>
                </a:tc>
                <a:tc>
                  <a:txBody>
                    <a:bodyPr/>
                    <a:lstStyle/>
                    <a:p>
                      <a:endParaRPr lang="es-ES" sz="1600" dirty="0"/>
                    </a:p>
                  </a:txBody>
                  <a:tcPr>
                    <a:solidFill>
                      <a:schemeClr val="accent1">
                        <a:lumMod val="20000"/>
                        <a:lumOff val="80000"/>
                      </a:schemeClr>
                    </a:solidFill>
                  </a:tcPr>
                </a:tc>
                <a:tc>
                  <a:txBody>
                    <a:bodyPr/>
                    <a:lstStyle/>
                    <a:p>
                      <a:endParaRPr lang="es-ES" sz="1600" dirty="0"/>
                    </a:p>
                  </a:txBody>
                  <a:tcPr>
                    <a:solidFill>
                      <a:schemeClr val="accent1">
                        <a:lumMod val="20000"/>
                        <a:lumOff val="80000"/>
                      </a:schemeClr>
                    </a:solidFill>
                  </a:tcPr>
                </a:tc>
                <a:extLst>
                  <a:ext uri="{0D108BD9-81ED-4DB2-BD59-A6C34878D82A}">
                    <a16:rowId xmlns:a16="http://schemas.microsoft.com/office/drawing/2014/main" val="10001"/>
                  </a:ext>
                </a:extLst>
              </a:tr>
              <a:tr h="102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u="none" strike="noStrike" cap="none" dirty="0">
                          <a:solidFill>
                            <a:schemeClr val="dk1"/>
                          </a:solidFill>
                        </a:rPr>
                        <a:t>Explica, a partir de información brindada, la influencia de los azúcares de los alimentos en la salud. </a:t>
                      </a:r>
                      <a:endParaRPr lang="es-ES" sz="1600" b="0" u="none" strike="noStrike" cap="none" dirty="0">
                        <a:solidFill>
                          <a:schemeClr val="dk1"/>
                        </a:solidFill>
                        <a:latin typeface="+mn-lt"/>
                        <a:ea typeface="Calibri"/>
                        <a:cs typeface="Calibri"/>
                        <a:sym typeface="Calibri"/>
                      </a:endParaRPr>
                    </a:p>
                    <a:p>
                      <a:endParaRPr lang="es-ES" sz="1600" dirty="0"/>
                    </a:p>
                  </a:txBody>
                  <a:tcPr>
                    <a:solidFill>
                      <a:schemeClr val="accent1">
                        <a:lumMod val="20000"/>
                        <a:lumOff val="80000"/>
                      </a:schemeClr>
                    </a:solidFill>
                  </a:tcPr>
                </a:tc>
                <a:tc>
                  <a:txBody>
                    <a:bodyPr/>
                    <a:lstStyle/>
                    <a:p>
                      <a:pPr marL="1020445" marR="0" lvl="0" indent="-6350" algn="just" defTabSz="914400" rtl="0" eaLnBrk="1" fontAlgn="auto" latinLnBrk="0" hangingPunct="1">
                        <a:lnSpc>
                          <a:spcPct val="118000"/>
                        </a:lnSpc>
                        <a:spcBef>
                          <a:spcPts val="0"/>
                        </a:spcBef>
                        <a:spcAft>
                          <a:spcPts val="0"/>
                        </a:spcAft>
                        <a:buClrTx/>
                        <a:buSzTx/>
                        <a:buFontTx/>
                        <a:buNone/>
                        <a:tabLst/>
                        <a:defRPr/>
                      </a:pPr>
                      <a:r>
                        <a:rPr lang="es-ES" sz="2000" b="1" u="none" strike="noStrike" cap="none" dirty="0">
                          <a:solidFill>
                            <a:schemeClr val="dk1"/>
                          </a:solidFill>
                        </a:rPr>
                        <a:t>Explica</a:t>
                      </a:r>
                      <a:r>
                        <a:rPr lang="es-ES" sz="2000" b="1" u="none" strike="noStrike" cap="none" baseline="0" dirty="0">
                          <a:solidFill>
                            <a:schemeClr val="dk1"/>
                          </a:solidFill>
                        </a:rPr>
                        <a:t> </a:t>
                      </a:r>
                      <a:r>
                        <a:rPr lang="es-ES" sz="2000" b="1" u="none" strike="noStrike" cap="none" dirty="0">
                          <a:solidFill>
                            <a:schemeClr val="dk1"/>
                          </a:solidFill>
                        </a:rPr>
                        <a:t> a partir de información brindada,  la influencia de los azúcares de los alimentos en la salud</a:t>
                      </a:r>
                    </a:p>
                  </a:txBody>
                  <a:tcPr>
                    <a:solidFill>
                      <a:schemeClr val="accent1">
                        <a:lumMod val="20000"/>
                        <a:lumOff val="80000"/>
                      </a:schemeClr>
                    </a:solidFill>
                  </a:tcPr>
                </a:tc>
                <a:tc>
                  <a:txBody>
                    <a:bodyPr/>
                    <a:lstStyle/>
                    <a:p>
                      <a:endParaRPr lang="es-ES" sz="1600" dirty="0"/>
                    </a:p>
                  </a:txBody>
                  <a:tcPr>
                    <a:solidFill>
                      <a:schemeClr val="accent1">
                        <a:lumMod val="20000"/>
                        <a:lumOff val="80000"/>
                      </a:schemeClr>
                    </a:solidFill>
                  </a:tcPr>
                </a:tc>
                <a:tc>
                  <a:txBody>
                    <a:bodyPr/>
                    <a:lstStyle/>
                    <a:p>
                      <a:endParaRPr lang="es-ES" sz="1600" dirty="0"/>
                    </a:p>
                  </a:txBody>
                  <a:tcPr>
                    <a:solidFill>
                      <a:schemeClr val="accent1">
                        <a:lumMod val="20000"/>
                        <a:lumOff val="80000"/>
                      </a:schemeClr>
                    </a:solidFill>
                  </a:tcPr>
                </a:tc>
                <a:extLst>
                  <a:ext uri="{0D108BD9-81ED-4DB2-BD59-A6C34878D82A}">
                    <a16:rowId xmlns:a16="http://schemas.microsoft.com/office/drawing/2014/main" val="1984848421"/>
                  </a:ext>
                </a:extLst>
              </a:tr>
            </a:tbl>
          </a:graphicData>
        </a:graphic>
      </p:graphicFrame>
      <p:sp>
        <p:nvSpPr>
          <p:cNvPr id="4" name="CuadroTexto 3"/>
          <p:cNvSpPr txBox="1"/>
          <p:nvPr/>
        </p:nvSpPr>
        <p:spPr>
          <a:xfrm>
            <a:off x="2638757" y="71116"/>
            <a:ext cx="6196084" cy="369332"/>
          </a:xfrm>
          <a:prstGeom prst="rect">
            <a:avLst/>
          </a:prstGeom>
          <a:solidFill>
            <a:schemeClr val="accent2">
              <a:lumMod val="20000"/>
              <a:lumOff val="80000"/>
            </a:schemeClr>
          </a:solidFill>
        </p:spPr>
        <p:txBody>
          <a:bodyPr wrap="square" rtlCol="0">
            <a:spAutoFit/>
          </a:bodyPr>
          <a:lstStyle/>
          <a:p>
            <a:pPr algn="ctr"/>
            <a:r>
              <a:rPr lang="es-ES" dirty="0"/>
              <a:t>Instrumento   de evaluación :  lista de cotejo – rúbrica </a:t>
            </a:r>
          </a:p>
        </p:txBody>
      </p:sp>
      <p:graphicFrame>
        <p:nvGraphicFramePr>
          <p:cNvPr id="7" name="Tabla 6"/>
          <p:cNvGraphicFramePr>
            <a:graphicFrameLocks noGrp="1"/>
          </p:cNvGraphicFramePr>
          <p:nvPr>
            <p:extLst>
              <p:ext uri="{D42A27DB-BD31-4B8C-83A1-F6EECF244321}">
                <p14:modId xmlns:p14="http://schemas.microsoft.com/office/powerpoint/2010/main" val="95259451"/>
              </p:ext>
            </p:extLst>
          </p:nvPr>
        </p:nvGraphicFramePr>
        <p:xfrm>
          <a:off x="254378" y="4275352"/>
          <a:ext cx="11683241" cy="2582648"/>
        </p:xfrm>
        <a:graphic>
          <a:graphicData uri="http://schemas.openxmlformats.org/drawingml/2006/table">
            <a:tbl>
              <a:tblPr firstRow="1" bandRow="1"/>
              <a:tblGrid>
                <a:gridCol w="2182974">
                  <a:extLst>
                    <a:ext uri="{9D8B030D-6E8A-4147-A177-3AD203B41FA5}">
                      <a16:colId xmlns:a16="http://schemas.microsoft.com/office/drawing/2014/main" val="20000"/>
                    </a:ext>
                  </a:extLst>
                </a:gridCol>
                <a:gridCol w="3238136">
                  <a:extLst>
                    <a:ext uri="{9D8B030D-6E8A-4147-A177-3AD203B41FA5}">
                      <a16:colId xmlns:a16="http://schemas.microsoft.com/office/drawing/2014/main" val="20001"/>
                    </a:ext>
                  </a:extLst>
                </a:gridCol>
                <a:gridCol w="3278756">
                  <a:extLst>
                    <a:ext uri="{9D8B030D-6E8A-4147-A177-3AD203B41FA5}">
                      <a16:colId xmlns:a16="http://schemas.microsoft.com/office/drawing/2014/main" val="20002"/>
                    </a:ext>
                  </a:extLst>
                </a:gridCol>
                <a:gridCol w="2983375">
                  <a:extLst>
                    <a:ext uri="{9D8B030D-6E8A-4147-A177-3AD203B41FA5}">
                      <a16:colId xmlns:a16="http://schemas.microsoft.com/office/drawing/2014/main" val="20003"/>
                    </a:ext>
                  </a:extLst>
                </a:gridCol>
              </a:tblGrid>
              <a:tr h="505507">
                <a:tc>
                  <a:txBody>
                    <a:bodyPr/>
                    <a:lstStyle/>
                    <a:p>
                      <a:r>
                        <a:rPr lang="es-ES" sz="2400" dirty="0"/>
                        <a:t>Criterios </a:t>
                      </a:r>
                    </a:p>
                  </a:txBody>
                  <a:tcPr>
                    <a:solidFill>
                      <a:schemeClr val="accent1">
                        <a:lumMod val="20000"/>
                        <a:lumOff val="80000"/>
                      </a:schemeClr>
                    </a:solidFill>
                  </a:tcPr>
                </a:tc>
                <a:tc>
                  <a:txBody>
                    <a:bodyPr/>
                    <a:lstStyle/>
                    <a:p>
                      <a:pPr algn="ctr"/>
                      <a:r>
                        <a:rPr lang="es-ES" sz="2400" dirty="0"/>
                        <a:t>Logro esperado</a:t>
                      </a:r>
                      <a:r>
                        <a:rPr lang="es-ES" sz="2400" baseline="0" dirty="0"/>
                        <a:t> (A)</a:t>
                      </a:r>
                      <a:endParaRPr lang="es-ES" sz="2400" dirty="0"/>
                    </a:p>
                  </a:txBody>
                  <a:tcPr>
                    <a:solidFill>
                      <a:schemeClr val="accent1">
                        <a:lumMod val="20000"/>
                        <a:lumOff val="80000"/>
                      </a:schemeClr>
                    </a:solidFill>
                  </a:tcPr>
                </a:tc>
                <a:tc>
                  <a:txBody>
                    <a:bodyPr/>
                    <a:lstStyle/>
                    <a:p>
                      <a:r>
                        <a:rPr lang="es-ES" sz="2400" dirty="0"/>
                        <a:t>Proceso  (B)</a:t>
                      </a:r>
                    </a:p>
                  </a:txBody>
                  <a:tcPr>
                    <a:solidFill>
                      <a:schemeClr val="accent1">
                        <a:lumMod val="20000"/>
                        <a:lumOff val="80000"/>
                      </a:schemeClr>
                    </a:solidFill>
                  </a:tcPr>
                </a:tc>
                <a:tc>
                  <a:txBody>
                    <a:bodyPr/>
                    <a:lstStyle/>
                    <a:p>
                      <a:r>
                        <a:rPr lang="es-ES" sz="2400" dirty="0"/>
                        <a:t>Inicio  (C)</a:t>
                      </a:r>
                    </a:p>
                  </a:txBody>
                  <a:tcPr>
                    <a:solidFill>
                      <a:schemeClr val="accent1">
                        <a:lumMod val="20000"/>
                        <a:lumOff val="80000"/>
                      </a:schemeClr>
                    </a:solidFill>
                  </a:tcPr>
                </a:tc>
                <a:extLst>
                  <a:ext uri="{0D108BD9-81ED-4DB2-BD59-A6C34878D82A}">
                    <a16:rowId xmlns:a16="http://schemas.microsoft.com/office/drawing/2014/main" val="10000"/>
                  </a:ext>
                </a:extLst>
              </a:tr>
              <a:tr h="2077141">
                <a:tc>
                  <a:txBody>
                    <a:bodyPr/>
                    <a:lstStyle/>
                    <a:p>
                      <a:r>
                        <a:rPr lang="es-ES" sz="1600" b="1" u="none" strike="noStrike" cap="none" dirty="0">
                          <a:solidFill>
                            <a:schemeClr val="dk1"/>
                          </a:solidFill>
                        </a:rPr>
                        <a:t>Plantea sus explicaciones iniciales y finales de acuerdo con la pregunta de investigación</a:t>
                      </a:r>
                      <a:endParaRPr lang="es-ES" sz="16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b="1" u="none" strike="noStrike" cap="none" dirty="0">
                          <a:solidFill>
                            <a:schemeClr val="dk1"/>
                          </a:solidFill>
                        </a:rPr>
                        <a:t>Plantea sus explicaciones iniciales y finales de acuerdo con la pregunta de investigación </a:t>
                      </a:r>
                      <a:r>
                        <a:rPr lang="es-ES" sz="2000" b="1" u="none" strike="noStrike" cap="none" dirty="0">
                          <a:solidFill>
                            <a:srgbClr val="FF0000"/>
                          </a:solidFill>
                        </a:rPr>
                        <a:t>tomando en cuenta</a:t>
                      </a:r>
                      <a:r>
                        <a:rPr lang="es-ES" sz="2000" b="1" u="none" strike="noStrike" cap="none" baseline="0" dirty="0">
                          <a:solidFill>
                            <a:srgbClr val="FF0000"/>
                          </a:solidFill>
                        </a:rPr>
                        <a:t>  información correcta </a:t>
                      </a:r>
                      <a:endParaRPr lang="es-ES" sz="2000" dirty="0">
                        <a:solidFill>
                          <a:srgbClr val="FF0000"/>
                        </a:solidFill>
                      </a:endParaRPr>
                    </a:p>
                    <a:p>
                      <a:endParaRPr lang="es-ES" sz="2000" dirty="0"/>
                    </a:p>
                  </a:txBody>
                  <a:tcPr>
                    <a:solidFill>
                      <a:schemeClr val="accent1">
                        <a:lumMod val="20000"/>
                        <a:lumOff val="80000"/>
                      </a:schemeClr>
                    </a:solidFill>
                  </a:tcPr>
                </a:tc>
                <a:tc>
                  <a:txBody>
                    <a:bodyPr/>
                    <a:lstStyle/>
                    <a:p>
                      <a:r>
                        <a:rPr lang="es-ES" sz="2000" b="1" u="none" strike="noStrike" cap="none" dirty="0">
                          <a:solidFill>
                            <a:schemeClr val="dk1"/>
                          </a:solidFill>
                        </a:rPr>
                        <a:t>Plantea sus explicaciones iniciales y las finales </a:t>
                      </a:r>
                      <a:r>
                        <a:rPr lang="es-ES" sz="2000" b="1" u="none" strike="noStrike" cap="none" dirty="0">
                          <a:solidFill>
                            <a:srgbClr val="FF0000"/>
                          </a:solidFill>
                        </a:rPr>
                        <a:t>con errores, </a:t>
                      </a:r>
                      <a:r>
                        <a:rPr lang="es-ES" sz="2000" b="1" u="none" strike="noStrike" cap="none" dirty="0">
                          <a:solidFill>
                            <a:schemeClr val="dk1"/>
                          </a:solidFill>
                        </a:rPr>
                        <a:t> de acuerdo con la pregunta de</a:t>
                      </a:r>
                      <a:r>
                        <a:rPr lang="es-ES" sz="2000" b="1" u="none" strike="noStrike" cap="none" baseline="0" dirty="0">
                          <a:solidFill>
                            <a:schemeClr val="dk1"/>
                          </a:solidFill>
                        </a:rPr>
                        <a:t> </a:t>
                      </a:r>
                      <a:r>
                        <a:rPr lang="es-ES" sz="2000" b="1" u="none" strike="noStrike" cap="none" dirty="0">
                          <a:solidFill>
                            <a:schemeClr val="tx1"/>
                          </a:solidFill>
                        </a:rPr>
                        <a:t>investigación</a:t>
                      </a:r>
                      <a:endParaRPr lang="es-ES" sz="2000" dirty="0">
                        <a:solidFill>
                          <a:srgbClr val="FF0000"/>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2000" b="1" u="none" strike="noStrike" cap="none" dirty="0">
                          <a:solidFill>
                            <a:schemeClr val="dk1"/>
                          </a:solidFill>
                        </a:rPr>
                        <a:t>No Plantea  explicaciones iniciales y finales de acuerdo con la pregunta de investigación</a:t>
                      </a:r>
                      <a:endParaRPr lang="es-ES" sz="2000" b="0" u="none" strike="noStrike" cap="none" dirty="0">
                        <a:solidFill>
                          <a:srgbClr val="FF0000"/>
                        </a:solidFill>
                        <a:latin typeface="Calibri"/>
                        <a:ea typeface="Calibri"/>
                        <a:cs typeface="Calibri"/>
                        <a:sym typeface="Calibri"/>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340686623"/>
      </p:ext>
    </p:extLst>
  </p:cSld>
  <p:clrMapOvr>
    <a:masterClrMapping/>
  </p:clrMapOvr>
  <mc:AlternateContent xmlns:mc="http://schemas.openxmlformats.org/markup-compatibility/2006" xmlns:p14="http://schemas.microsoft.com/office/powerpoint/2010/main">
    <mc:Choice Requires="p14">
      <p:transition spd="slow" p14:dur="2000" advTm="107326"/>
    </mc:Choice>
    <mc:Fallback xmlns="">
      <p:transition spd="slow" advTm="107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638027"/>
            <a:ext cx="10515600" cy="549275"/>
          </a:xfrm>
          <a:solidFill>
            <a:schemeClr val="accent4">
              <a:lumMod val="20000"/>
              <a:lumOff val="80000"/>
            </a:schemeClr>
          </a:solidFill>
        </p:spPr>
        <p:txBody>
          <a:bodyPr>
            <a:normAutofit fontScale="90000"/>
          </a:bodyPr>
          <a:lstStyle/>
          <a:p>
            <a:pPr algn="ctr"/>
            <a:br>
              <a:rPr lang="es-ES" dirty="0"/>
            </a:br>
            <a:r>
              <a:rPr lang="es-ES" dirty="0"/>
              <a:t>Rubrica</a:t>
            </a:r>
            <a:br>
              <a:rPr lang="es-ES" dirty="0"/>
            </a:br>
            <a:endParaRPr lang="es-ES" dirty="0"/>
          </a:p>
        </p:txBody>
      </p:sp>
      <p:sp>
        <p:nvSpPr>
          <p:cNvPr id="3" name="Marcador de contenido 2"/>
          <p:cNvSpPr>
            <a:spLocks noGrp="1"/>
          </p:cNvSpPr>
          <p:nvPr>
            <p:ph idx="1"/>
          </p:nvPr>
        </p:nvSpPr>
        <p:spPr>
          <a:solidFill>
            <a:schemeClr val="accent4">
              <a:lumMod val="20000"/>
              <a:lumOff val="80000"/>
            </a:schemeClr>
          </a:solidFill>
        </p:spPr>
        <p:txBody>
          <a:bodyPr>
            <a:normAutofit/>
          </a:bodyPr>
          <a:lstStyle/>
          <a:p>
            <a:pPr marL="571500" indent="-571500"/>
            <a:r>
              <a:rPr lang="es-ES" sz="4000" dirty="0"/>
              <a:t>Instrumento de evaluación – devolución</a:t>
            </a:r>
          </a:p>
          <a:p>
            <a:pPr marL="571500" indent="-571500"/>
            <a:r>
              <a:rPr lang="es-ES" sz="4000" dirty="0"/>
              <a:t>Criterios , valoración  y Descriptores </a:t>
            </a:r>
          </a:p>
          <a:p>
            <a:pPr marL="571500" indent="-571500"/>
            <a:r>
              <a:rPr lang="es-ES" sz="4000" dirty="0"/>
              <a:t>Holística y   analíticas </a:t>
            </a:r>
          </a:p>
          <a:p>
            <a:pPr marL="571500" indent="-571500"/>
            <a:r>
              <a:rPr lang="es-ES" sz="4000" dirty="0"/>
              <a:t>Complejidad  puede ser de conocimientos o habilidades</a:t>
            </a:r>
          </a:p>
          <a:p>
            <a:endParaRPr lang="es-ES" sz="4000" dirty="0"/>
          </a:p>
        </p:txBody>
      </p:sp>
    </p:spTree>
    <p:extLst>
      <p:ext uri="{BB962C8B-B14F-4D97-AF65-F5344CB8AC3E}">
        <p14:creationId xmlns:p14="http://schemas.microsoft.com/office/powerpoint/2010/main" val="37314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3057" cy="6858594"/>
          </a:xfrm>
          <a:prstGeom prst="rect">
            <a:avLst/>
          </a:prstGeom>
        </p:spPr>
      </p:pic>
      <p:sp>
        <p:nvSpPr>
          <p:cNvPr id="2" name="Explosión 2 1"/>
          <p:cNvSpPr/>
          <p:nvPr/>
        </p:nvSpPr>
        <p:spPr>
          <a:xfrm rot="252400">
            <a:off x="1779528" y="2068069"/>
            <a:ext cx="8844324" cy="2396750"/>
          </a:xfrm>
          <a:prstGeom prst="irregularSeal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dirty="0"/>
              <a:t>Los criterios de evaluación</a:t>
            </a:r>
          </a:p>
        </p:txBody>
      </p:sp>
    </p:spTree>
    <p:extLst>
      <p:ext uri="{BB962C8B-B14F-4D97-AF65-F5344CB8AC3E}">
        <p14:creationId xmlns:p14="http://schemas.microsoft.com/office/powerpoint/2010/main" val="13783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29" y="-297"/>
            <a:ext cx="12193057" cy="6858594"/>
          </a:xfrm>
          <a:prstGeom prst="rect">
            <a:avLst/>
          </a:prstGeom>
        </p:spPr>
      </p:pic>
      <p:sp>
        <p:nvSpPr>
          <p:cNvPr id="4" name="Título 3"/>
          <p:cNvSpPr>
            <a:spLocks noGrp="1"/>
          </p:cNvSpPr>
          <p:nvPr>
            <p:ph type="title"/>
          </p:nvPr>
        </p:nvSpPr>
        <p:spPr>
          <a:solidFill>
            <a:schemeClr val="accent4"/>
          </a:solidFill>
        </p:spPr>
        <p:txBody>
          <a:bodyPr/>
          <a:lstStyle/>
          <a:p>
            <a:pPr algn="ctr"/>
            <a:r>
              <a:rPr lang="es-ES" dirty="0"/>
              <a:t>LOS CRITERIOS DE EVALUACIÓN </a:t>
            </a:r>
          </a:p>
        </p:txBody>
      </p:sp>
      <p:sp>
        <p:nvSpPr>
          <p:cNvPr id="5" name="Marcador de contenido 4"/>
          <p:cNvSpPr>
            <a:spLocks noGrp="1"/>
          </p:cNvSpPr>
          <p:nvPr>
            <p:ph idx="1"/>
          </p:nvPr>
        </p:nvSpPr>
        <p:spPr>
          <a:xfrm>
            <a:off x="838200" y="1825625"/>
            <a:ext cx="4140200" cy="1552575"/>
          </a:xfrm>
          <a:solidFill>
            <a:schemeClr val="accent1">
              <a:lumMod val="40000"/>
              <a:lumOff val="60000"/>
            </a:schemeClr>
          </a:solidFill>
        </p:spPr>
        <p:txBody>
          <a:bodyPr/>
          <a:lstStyle/>
          <a:p>
            <a:r>
              <a:rPr lang="es-ES" dirty="0"/>
              <a:t>TRANSPARENTES </a:t>
            </a:r>
          </a:p>
          <a:p>
            <a:r>
              <a:rPr lang="es-ES" dirty="0"/>
              <a:t>COMPARTIDOS</a:t>
            </a:r>
          </a:p>
          <a:p>
            <a:r>
              <a:rPr lang="es-ES" dirty="0"/>
              <a:t>PÚBLICOS</a:t>
            </a:r>
          </a:p>
        </p:txBody>
      </p:sp>
      <p:sp>
        <p:nvSpPr>
          <p:cNvPr id="7" name="Marcador de contenido 4"/>
          <p:cNvSpPr txBox="1">
            <a:spLocks/>
          </p:cNvSpPr>
          <p:nvPr/>
        </p:nvSpPr>
        <p:spPr>
          <a:xfrm>
            <a:off x="7213600" y="1825624"/>
            <a:ext cx="4140200" cy="1552575"/>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t>ELABORADOS CON LOS ESTUDIANTES, ELLOS TENDRAN CLARO HACIA DONDE DEBEMOS IR, </a:t>
            </a:r>
          </a:p>
        </p:txBody>
      </p:sp>
      <p:sp>
        <p:nvSpPr>
          <p:cNvPr id="8" name="Marcador de contenido 4"/>
          <p:cNvSpPr txBox="1">
            <a:spLocks/>
          </p:cNvSpPr>
          <p:nvPr/>
        </p:nvSpPr>
        <p:spPr>
          <a:xfrm>
            <a:off x="838200" y="3513137"/>
            <a:ext cx="4140200" cy="1185863"/>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t>PLANIFICAR  SUS RECORRIDOS DE APRENDIZAJE</a:t>
            </a:r>
          </a:p>
          <a:p>
            <a:endParaRPr lang="es-ES" dirty="0"/>
          </a:p>
        </p:txBody>
      </p:sp>
      <p:sp>
        <p:nvSpPr>
          <p:cNvPr id="9" name="Marcador de contenido 4"/>
          <p:cNvSpPr txBox="1">
            <a:spLocks/>
          </p:cNvSpPr>
          <p:nvPr/>
        </p:nvSpPr>
        <p:spPr>
          <a:xfrm>
            <a:off x="7213600" y="3513135"/>
            <a:ext cx="4140200" cy="1552575"/>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t>LO CUAL FAVORECE  LA METACOGNICIÓN, Autoevaluación y evaluación entre pares</a:t>
            </a:r>
          </a:p>
        </p:txBody>
      </p:sp>
      <p:sp>
        <p:nvSpPr>
          <p:cNvPr id="10" name="Marcador de contenido 4"/>
          <p:cNvSpPr txBox="1">
            <a:spLocks/>
          </p:cNvSpPr>
          <p:nvPr/>
        </p:nvSpPr>
        <p:spPr>
          <a:xfrm>
            <a:off x="109181" y="5121274"/>
            <a:ext cx="11955439" cy="1552575"/>
          </a:xfrm>
          <a:prstGeom prst="rect">
            <a:avLst/>
          </a:prstGeom>
          <a:solidFill>
            <a:schemeClr val="accent2">
              <a:lumMod val="20000"/>
              <a:lumOff val="8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dirty="0"/>
              <a:t>¿POR QUE ES NECESARIO LOS CRITERIOS DE EVALUACIÓN?</a:t>
            </a:r>
          </a:p>
          <a:p>
            <a:r>
              <a:rPr lang="es-ES" dirty="0"/>
              <a:t>Nos permite acompañar el recorrido de los aprendizajes de  los estudiantes</a:t>
            </a:r>
          </a:p>
          <a:p>
            <a:r>
              <a:rPr lang="es-ES" dirty="0"/>
              <a:t>Seria un  como un mapa de ruta de los aprendizajes</a:t>
            </a:r>
          </a:p>
          <a:p>
            <a:r>
              <a:rPr lang="es-ES" dirty="0"/>
              <a:t>Deben ser específicos de cada situación</a:t>
            </a:r>
          </a:p>
        </p:txBody>
      </p:sp>
    </p:spTree>
    <p:custDataLst>
      <p:tags r:id="rId1"/>
    </p:custDataLst>
    <p:extLst>
      <p:ext uri="{BB962C8B-B14F-4D97-AF65-F5344CB8AC3E}">
        <p14:creationId xmlns:p14="http://schemas.microsoft.com/office/powerpoint/2010/main" val="2268300277"/>
      </p:ext>
    </p:extLst>
  </p:cSld>
  <p:clrMapOvr>
    <a:masterClrMapping/>
  </p:clrMapOvr>
  <mc:AlternateContent xmlns:mc="http://schemas.openxmlformats.org/markup-compatibility/2006" xmlns:p14="http://schemas.microsoft.com/office/powerpoint/2010/main">
    <mc:Choice Requires="p14">
      <p:transition spd="slow" p14:dur="2000" advTm="474748"/>
    </mc:Choice>
    <mc:Fallback xmlns="">
      <p:transition spd="slow" advTm="474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1999" cy="6858000"/>
          </a:xfrm>
          <a:prstGeom prst="rect">
            <a:avLst/>
          </a:prstGeom>
        </p:spPr>
      </p:pic>
      <p:sp>
        <p:nvSpPr>
          <p:cNvPr id="2" name="Título 1"/>
          <p:cNvSpPr>
            <a:spLocks noGrp="1"/>
          </p:cNvSpPr>
          <p:nvPr>
            <p:ph type="title"/>
          </p:nvPr>
        </p:nvSpPr>
        <p:spPr>
          <a:xfrm>
            <a:off x="838200" y="136479"/>
            <a:ext cx="10515600" cy="668740"/>
          </a:xfrm>
          <a:solidFill>
            <a:srgbClr val="FFFF00"/>
          </a:solidFill>
        </p:spPr>
        <p:txBody>
          <a:bodyPr>
            <a:normAutofit fontScale="90000"/>
          </a:bodyPr>
          <a:lstStyle/>
          <a:p>
            <a:pPr algn="ctr"/>
            <a:r>
              <a:rPr lang="es-ES" dirty="0"/>
              <a:t>Temario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76157386"/>
              </p:ext>
            </p:extLst>
          </p:nvPr>
        </p:nvGraphicFramePr>
        <p:xfrm>
          <a:off x="450849" y="1467402"/>
          <a:ext cx="11290300" cy="4806397"/>
        </p:xfrm>
        <a:graphic>
          <a:graphicData uri="http://schemas.openxmlformats.org/drawingml/2006/table">
            <a:tbl>
              <a:tblPr firstRow="1" bandRow="1">
                <a:tableStyleId>{5C22544A-7EE6-4342-B048-85BDC9FD1C3A}</a:tableStyleId>
              </a:tblPr>
              <a:tblGrid>
                <a:gridCol w="2487965">
                  <a:extLst>
                    <a:ext uri="{9D8B030D-6E8A-4147-A177-3AD203B41FA5}">
                      <a16:colId xmlns:a16="http://schemas.microsoft.com/office/drawing/2014/main" val="20000"/>
                    </a:ext>
                  </a:extLst>
                </a:gridCol>
                <a:gridCol w="8802335">
                  <a:extLst>
                    <a:ext uri="{9D8B030D-6E8A-4147-A177-3AD203B41FA5}">
                      <a16:colId xmlns:a16="http://schemas.microsoft.com/office/drawing/2014/main" val="20001"/>
                    </a:ext>
                  </a:extLst>
                </a:gridCol>
              </a:tblGrid>
              <a:tr h="880647">
                <a:tc>
                  <a:txBody>
                    <a:bodyPr/>
                    <a:lstStyle/>
                    <a:p>
                      <a:pPr algn="ctr"/>
                      <a:r>
                        <a:rPr lang="es-ES" sz="2400" dirty="0"/>
                        <a:t>FECHA</a:t>
                      </a:r>
                      <a:r>
                        <a:rPr lang="es-ES" sz="2400" baseline="0" dirty="0"/>
                        <a:t>  </a:t>
                      </a:r>
                      <a:endParaRPr lang="es-ES" sz="2400" dirty="0"/>
                    </a:p>
                  </a:txBody>
                  <a:tcPr/>
                </a:tc>
                <a:tc>
                  <a:txBody>
                    <a:bodyPr/>
                    <a:lstStyle/>
                    <a:p>
                      <a:pPr algn="ctr"/>
                      <a:r>
                        <a:rPr lang="es-ES" sz="2400" dirty="0"/>
                        <a:t>TEMAS </a:t>
                      </a:r>
                    </a:p>
                  </a:txBody>
                  <a:tcPr/>
                </a:tc>
                <a:extLst>
                  <a:ext uri="{0D108BD9-81ED-4DB2-BD59-A6C34878D82A}">
                    <a16:rowId xmlns:a16="http://schemas.microsoft.com/office/drawing/2014/main" val="10000"/>
                  </a:ext>
                </a:extLst>
              </a:tr>
              <a:tr h="1242825">
                <a:tc>
                  <a:txBody>
                    <a:bodyPr/>
                    <a:lstStyle/>
                    <a:p>
                      <a:r>
                        <a:rPr lang="es-ES" sz="2400" dirty="0"/>
                        <a:t>Martes</a:t>
                      </a:r>
                      <a:r>
                        <a:rPr lang="es-ES" sz="2400" baseline="0" dirty="0"/>
                        <a:t>  14</a:t>
                      </a:r>
                      <a:endParaRPr lang="es-ES" sz="2400" dirty="0"/>
                    </a:p>
                  </a:txBody>
                  <a:tcPr/>
                </a:tc>
                <a:tc>
                  <a:txBody>
                    <a:bodyPr/>
                    <a:lstStyle/>
                    <a:p>
                      <a:pPr lvl="0"/>
                      <a:r>
                        <a:rPr lang="es-ES" sz="2400" kern="1200" dirty="0">
                          <a:solidFill>
                            <a:schemeClr val="dk1"/>
                          </a:solidFill>
                          <a:effectLst/>
                          <a:latin typeface="+mn-lt"/>
                          <a:ea typeface="+mn-ea"/>
                          <a:cs typeface="+mn-cs"/>
                        </a:rPr>
                        <a:t>Evaluación  formativa </a:t>
                      </a:r>
                      <a:r>
                        <a:rPr lang="es-PE" sz="2400" kern="1200" dirty="0">
                          <a:solidFill>
                            <a:schemeClr val="dk1"/>
                          </a:solidFill>
                          <a:effectLst/>
                          <a:latin typeface="+mn-lt"/>
                          <a:ea typeface="+mn-ea"/>
                          <a:cs typeface="+mn-cs"/>
                        </a:rPr>
                        <a:t>: tipos de evaluación</a:t>
                      </a:r>
                      <a:r>
                        <a:rPr lang="es-PE" sz="2400" kern="1200" baseline="0" dirty="0">
                          <a:solidFill>
                            <a:schemeClr val="dk1"/>
                          </a:solidFill>
                          <a:effectLst/>
                          <a:latin typeface="+mn-lt"/>
                          <a:ea typeface="+mn-ea"/>
                          <a:cs typeface="+mn-cs"/>
                        </a:rPr>
                        <a:t>, </a:t>
                      </a:r>
                      <a:r>
                        <a:rPr lang="es-PE" sz="2400" kern="1200" dirty="0">
                          <a:solidFill>
                            <a:schemeClr val="dk1"/>
                          </a:solidFill>
                          <a:effectLst/>
                          <a:latin typeface="+mn-lt"/>
                          <a:ea typeface="+mn-ea"/>
                          <a:cs typeface="+mn-cs"/>
                        </a:rPr>
                        <a:t>Proceso de  análisis de  evidencia – criterios de evaluación</a:t>
                      </a:r>
                      <a:endParaRPr lang="es-ES" sz="24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720050">
                <a:tc>
                  <a:txBody>
                    <a:bodyPr/>
                    <a:lstStyle/>
                    <a:p>
                      <a:r>
                        <a:rPr lang="es-ES" sz="2400" dirty="0"/>
                        <a:t>Miércoles  15</a:t>
                      </a:r>
                    </a:p>
                  </a:txBody>
                  <a:tcPr/>
                </a:tc>
                <a:tc>
                  <a:txBody>
                    <a:bodyPr/>
                    <a:lstStyle/>
                    <a:p>
                      <a:r>
                        <a:rPr lang="es-ES" sz="2400" dirty="0"/>
                        <a:t>Análisis</a:t>
                      </a:r>
                      <a:r>
                        <a:rPr lang="es-ES" sz="2400" baseline="0" dirty="0"/>
                        <a:t> de  evidencia - Actividades prácticas</a:t>
                      </a:r>
                      <a:endParaRPr lang="es-ES" sz="2400" dirty="0"/>
                    </a:p>
                  </a:txBody>
                  <a:tcPr/>
                </a:tc>
                <a:extLst>
                  <a:ext uri="{0D108BD9-81ED-4DB2-BD59-A6C34878D82A}">
                    <a16:rowId xmlns:a16="http://schemas.microsoft.com/office/drawing/2014/main" val="10002"/>
                  </a:ext>
                </a:extLst>
              </a:tr>
              <a:tr h="720050">
                <a:tc>
                  <a:txBody>
                    <a:bodyPr/>
                    <a:lstStyle/>
                    <a:p>
                      <a:r>
                        <a:rPr lang="es-ES" sz="2400" dirty="0"/>
                        <a:t>Jueves   16</a:t>
                      </a:r>
                    </a:p>
                  </a:txBody>
                  <a:tcPr/>
                </a:tc>
                <a:tc>
                  <a:txBody>
                    <a:bodyPr/>
                    <a:lstStyle/>
                    <a:p>
                      <a:r>
                        <a:rPr lang="es-ES" sz="2400" dirty="0"/>
                        <a:t>Retroalimentación : Tipos y estrategias</a:t>
                      </a:r>
                      <a:r>
                        <a:rPr lang="es-ES" sz="2400" baseline="0" dirty="0"/>
                        <a:t> </a:t>
                      </a:r>
                      <a:r>
                        <a:rPr lang="es-ES" sz="2400" dirty="0"/>
                        <a:t>  </a:t>
                      </a:r>
                      <a:r>
                        <a:rPr lang="es-ES" sz="2400" baseline="0" dirty="0"/>
                        <a:t> </a:t>
                      </a:r>
                      <a:r>
                        <a:rPr lang="es-ES" sz="2400" dirty="0"/>
                        <a:t>la </a:t>
                      </a:r>
                      <a:r>
                        <a:rPr lang="es-ES" sz="2400" dirty="0" err="1"/>
                        <a:t>Metacognición</a:t>
                      </a:r>
                      <a:endParaRPr lang="es-ES" sz="2400" dirty="0"/>
                    </a:p>
                  </a:txBody>
                  <a:tcPr/>
                </a:tc>
                <a:extLst>
                  <a:ext uri="{0D108BD9-81ED-4DB2-BD59-A6C34878D82A}">
                    <a16:rowId xmlns:a16="http://schemas.microsoft.com/office/drawing/2014/main" val="10003"/>
                  </a:ext>
                </a:extLst>
              </a:tr>
              <a:tr h="1242825">
                <a:tc>
                  <a:txBody>
                    <a:bodyPr/>
                    <a:lstStyle/>
                    <a:p>
                      <a:r>
                        <a:rPr lang="es-ES" sz="2400" dirty="0"/>
                        <a:t>Viernes  17</a:t>
                      </a:r>
                    </a:p>
                  </a:txBody>
                  <a:tcPr/>
                </a:tc>
                <a:tc>
                  <a:txBody>
                    <a:bodyPr/>
                    <a:lstStyle/>
                    <a:p>
                      <a:r>
                        <a:rPr lang="es-ES" sz="2400" dirty="0"/>
                        <a:t>Retroalimentación - Actividades prácticas  instrumentos de  evaluación  - rubricas –fichas</a:t>
                      </a:r>
                      <a:r>
                        <a:rPr lang="es-ES" sz="2400" baseline="0" dirty="0"/>
                        <a:t> </a:t>
                      </a:r>
                      <a:r>
                        <a:rPr lang="es-US" sz="2400" baseline="0" dirty="0"/>
                        <a:t> </a:t>
                      </a:r>
                      <a:r>
                        <a:rPr lang="es-US" sz="2400" baseline="0" dirty="0" err="1"/>
                        <a:t>metacognitivas</a:t>
                      </a:r>
                      <a:r>
                        <a:rPr lang="es-US" sz="2400" baseline="0" dirty="0"/>
                        <a:t> - Comunidades de aprendizaje</a:t>
                      </a:r>
                      <a:endParaRPr lang="es-E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84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pic>
        <p:nvPicPr>
          <p:cNvPr id="1028" name="Picture 4" descr="Reflexiones Prohibidas: CIEN MIL !! GRACI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739" y="552733"/>
            <a:ext cx="7569057" cy="567679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785" y="2046560"/>
            <a:ext cx="2865461" cy="3417415"/>
          </a:xfrm>
          <a:prstGeom prst="ellipse">
            <a:avLst/>
          </a:prstGeom>
          <a:ln>
            <a:noFill/>
          </a:ln>
          <a:effectLst>
            <a:softEdge rad="112500"/>
          </a:effectLst>
        </p:spPr>
      </p:pic>
    </p:spTree>
    <p:extLst>
      <p:ext uri="{BB962C8B-B14F-4D97-AF65-F5344CB8AC3E}">
        <p14:creationId xmlns:p14="http://schemas.microsoft.com/office/powerpoint/2010/main" val="2264785038"/>
      </p:ext>
    </p:extLst>
  </p:cSld>
  <p:clrMapOvr>
    <a:masterClrMapping/>
  </p:clrMapOvr>
  <mc:AlternateContent xmlns:mc="http://schemas.openxmlformats.org/markup-compatibility/2006" xmlns:p14="http://schemas.microsoft.com/office/powerpoint/2010/main">
    <mc:Choice Requires="p14">
      <p:transition spd="slow" p14:dur="2000" advTm="8115"/>
    </mc:Choice>
    <mc:Fallback xmlns="">
      <p:transition spd="slow" advTm="81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2135" y="-297"/>
            <a:ext cx="12278786" cy="6858594"/>
          </a:xfrm>
          <a:prstGeom prst="rect">
            <a:avLst/>
          </a:prstGeom>
        </p:spPr>
      </p:pic>
      <p:pic>
        <p:nvPicPr>
          <p:cNvPr id="2" name="Imagen 1"/>
          <p:cNvPicPr>
            <a:picLocks noChangeAspect="1"/>
          </p:cNvPicPr>
          <p:nvPr/>
        </p:nvPicPr>
        <p:blipFill rotWithShape="1">
          <a:blip r:embed="rId3"/>
          <a:srcRect l="19561" t="12616" r="22882" b="13654"/>
          <a:stretch/>
        </p:blipFill>
        <p:spPr>
          <a:xfrm>
            <a:off x="-102135" y="0"/>
            <a:ext cx="12278786" cy="6858000"/>
          </a:xfrm>
          <a:prstGeom prst="rect">
            <a:avLst/>
          </a:prstGeom>
        </p:spPr>
      </p:pic>
      <p:sp>
        <p:nvSpPr>
          <p:cNvPr id="5" name="Llamada ovalada 4"/>
          <p:cNvSpPr/>
          <p:nvPr/>
        </p:nvSpPr>
        <p:spPr>
          <a:xfrm>
            <a:off x="3647728" y="1340768"/>
            <a:ext cx="2304256" cy="864096"/>
          </a:xfrm>
          <a:prstGeom prst="wedgeEllipseCallout">
            <a:avLst>
              <a:gd name="adj1" fmla="val -5183"/>
              <a:gd name="adj2" fmla="val 19216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EVALUACIÓN  DIAGNÓSTICA</a:t>
            </a:r>
          </a:p>
        </p:txBody>
      </p:sp>
      <p:sp>
        <p:nvSpPr>
          <p:cNvPr id="6" name="Llamada ovalada 5"/>
          <p:cNvSpPr/>
          <p:nvPr/>
        </p:nvSpPr>
        <p:spPr>
          <a:xfrm>
            <a:off x="5735960" y="4581128"/>
            <a:ext cx="2232248" cy="648072"/>
          </a:xfrm>
          <a:prstGeom prst="wedgeEllipseCallout">
            <a:avLst>
              <a:gd name="adj1" fmla="val 7672"/>
              <a:gd name="adj2" fmla="val -10442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EVALUACIÓN  DE PROCESO</a:t>
            </a:r>
          </a:p>
        </p:txBody>
      </p:sp>
      <p:sp>
        <p:nvSpPr>
          <p:cNvPr id="7" name="Llamada ovalada 6"/>
          <p:cNvSpPr/>
          <p:nvPr/>
        </p:nvSpPr>
        <p:spPr>
          <a:xfrm>
            <a:off x="8220236" y="764704"/>
            <a:ext cx="2232248" cy="900100"/>
          </a:xfrm>
          <a:prstGeom prst="wedgeEllipseCallout">
            <a:avLst>
              <a:gd name="adj1" fmla="val 7672"/>
              <a:gd name="adj2" fmla="val 25526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EVALUACIÓN  SUMATIVA</a:t>
            </a:r>
          </a:p>
        </p:txBody>
      </p:sp>
    </p:spTree>
    <p:extLst>
      <p:ext uri="{BB962C8B-B14F-4D97-AF65-F5344CB8AC3E}">
        <p14:creationId xmlns:p14="http://schemas.microsoft.com/office/powerpoint/2010/main" val="42519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1999" cy="6858000"/>
          </a:xfrm>
          <a:prstGeom prst="rect">
            <a:avLst/>
          </a:prstGeom>
        </p:spPr>
      </p:pic>
      <p:sp>
        <p:nvSpPr>
          <p:cNvPr id="2" name="Título 1"/>
          <p:cNvSpPr>
            <a:spLocks noGrp="1"/>
          </p:cNvSpPr>
          <p:nvPr>
            <p:ph type="title"/>
          </p:nvPr>
        </p:nvSpPr>
        <p:spPr>
          <a:xfrm>
            <a:off x="838200" y="365126"/>
            <a:ext cx="10515600" cy="587374"/>
          </a:xfrm>
          <a:solidFill>
            <a:srgbClr val="FFFF00"/>
          </a:solidFill>
        </p:spPr>
        <p:txBody>
          <a:bodyPr>
            <a:normAutofit fontScale="90000"/>
          </a:bodyPr>
          <a:lstStyle/>
          <a:p>
            <a:pPr algn="ctr"/>
            <a:r>
              <a:rPr lang="es-ES" dirty="0"/>
              <a:t>Caso </a:t>
            </a:r>
          </a:p>
        </p:txBody>
      </p:sp>
      <p:sp>
        <p:nvSpPr>
          <p:cNvPr id="4" name="Marcador de contenido 3"/>
          <p:cNvSpPr>
            <a:spLocks noGrp="1"/>
          </p:cNvSpPr>
          <p:nvPr>
            <p:ph idx="1"/>
          </p:nvPr>
        </p:nvSpPr>
        <p:spPr>
          <a:xfrm>
            <a:off x="558800" y="1130300"/>
            <a:ext cx="11214100" cy="5448300"/>
          </a:xfrm>
          <a:solidFill>
            <a:schemeClr val="accent1">
              <a:lumMod val="40000"/>
              <a:lumOff val="60000"/>
            </a:schemeClr>
          </a:solidFill>
        </p:spPr>
        <p:txBody>
          <a:bodyPr>
            <a:normAutofit fontScale="92500" lnSpcReduction="10000"/>
          </a:bodyPr>
          <a:lstStyle/>
          <a:p>
            <a:r>
              <a:rPr lang="es-ES" dirty="0"/>
              <a:t>Un grupo de docentes está compartiendo sus experiencias de evaluación durante el 2020 en el contexto de aprendo en casa ¿cuál de los comentarios responde mejor a un enfoque formativo de la evaluación?</a:t>
            </a:r>
          </a:p>
          <a:p>
            <a:pPr marL="514350" indent="-514350">
              <a:buAutoNum type="alphaLcPeriod"/>
            </a:pPr>
            <a:r>
              <a:rPr lang="es-ES" dirty="0"/>
              <a:t>el año pasado fue complicado realizar la evaluación sin embargo al final de cada bimestre si lograba recoger los trabajos de mis estudiantes para evaluarlos y saber si estaban accediendo a los recursos de aprendizaje a fin de año también pude evaluar a todos</a:t>
            </a:r>
          </a:p>
          <a:p>
            <a:pPr marL="514350" indent="-514350">
              <a:buAutoNum type="alphaLcPeriod"/>
            </a:pPr>
            <a:r>
              <a:rPr lang="es-ES" dirty="0"/>
              <a:t>Yo también usaba </a:t>
            </a:r>
            <a:r>
              <a:rPr lang="es-ES" dirty="0" err="1"/>
              <a:t>WhatsApp</a:t>
            </a:r>
            <a:r>
              <a:rPr lang="es-ES" dirty="0"/>
              <a:t> para comunicarme con mis estudiantes les daba retroalimentación sólo sus trabajos finales y conversaba con la familia sobre cómo les Estaba yendo a sus hijos con aprendo en casa </a:t>
            </a:r>
          </a:p>
          <a:p>
            <a:pPr marL="514350" indent="-514350">
              <a:buAutoNum type="alphaLcPeriod"/>
            </a:pPr>
            <a:r>
              <a:rPr lang="es-ES" dirty="0"/>
              <a:t>A mí también me costó evaluar a mis estudiantes a la mayoría de ellos lograba ubicar a través de </a:t>
            </a:r>
            <a:r>
              <a:rPr lang="es-ES" dirty="0" err="1"/>
              <a:t>WhatsApp</a:t>
            </a:r>
            <a:r>
              <a:rPr lang="es-ES" dirty="0"/>
              <a:t> y les orientaba a través de mensajes o audios eso me ayudaba a ver cómo iban avanzando en sus aprendizajes y brindarles  otras orientaciones si era necesario</a:t>
            </a:r>
          </a:p>
        </p:txBody>
      </p:sp>
    </p:spTree>
    <p:extLst>
      <p:ext uri="{BB962C8B-B14F-4D97-AF65-F5344CB8AC3E}">
        <p14:creationId xmlns:p14="http://schemas.microsoft.com/office/powerpoint/2010/main" val="20034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79143" y="0"/>
            <a:ext cx="10886364" cy="1325563"/>
          </a:xfrm>
          <a:solidFill>
            <a:schemeClr val="accent4">
              <a:lumMod val="60000"/>
              <a:lumOff val="40000"/>
            </a:schemeClr>
          </a:solidFill>
        </p:spPr>
        <p:txBody>
          <a:bodyPr/>
          <a:lstStyle/>
          <a:p>
            <a:pPr algn="ctr"/>
            <a:r>
              <a:rPr lang="es-ES" b="1" dirty="0"/>
              <a:t>La Evaluación Formativa </a:t>
            </a:r>
          </a:p>
        </p:txBody>
      </p:sp>
      <p:sp>
        <p:nvSpPr>
          <p:cNvPr id="3" name="Rectángulo 2"/>
          <p:cNvSpPr/>
          <p:nvPr/>
        </p:nvSpPr>
        <p:spPr>
          <a:xfrm>
            <a:off x="879143" y="1832549"/>
            <a:ext cx="10886364" cy="3785652"/>
          </a:xfrm>
          <a:prstGeom prst="rect">
            <a:avLst/>
          </a:prstGeom>
          <a:solidFill>
            <a:schemeClr val="accent2">
              <a:lumMod val="20000"/>
              <a:lumOff val="80000"/>
            </a:schemeClr>
          </a:solidFill>
        </p:spPr>
        <p:txBody>
          <a:bodyPr wrap="square">
            <a:spAutoFit/>
          </a:bodyPr>
          <a:lstStyle/>
          <a:p>
            <a:pPr algn="just"/>
            <a:r>
              <a:rPr lang="es-ES" sz="4000" dirty="0">
                <a:solidFill>
                  <a:srgbClr val="000000"/>
                </a:solidFill>
                <a:latin typeface="Garamond" panose="02020404030301010803" pitchFamily="18" charset="0"/>
              </a:rPr>
              <a:t>Desde este enfoque, la evaluación es un proceso sistemático en el que se recoge y valora información relevante acerca del nivel de desarrollo de las competencias en cada estudiante, con el fin de contribuir oportunamente a mejorar su aprendizaje. </a:t>
            </a:r>
            <a:r>
              <a:rPr lang="es-ES" sz="4000" b="1" dirty="0">
                <a:solidFill>
                  <a:srgbClr val="000000"/>
                </a:solidFill>
                <a:latin typeface="Garamond" panose="02020404030301010803" pitchFamily="18" charset="0"/>
              </a:rPr>
              <a:t>(MED -2017)</a:t>
            </a:r>
            <a:endParaRPr lang="es-ES" sz="4000" b="1" dirty="0"/>
          </a:p>
        </p:txBody>
      </p:sp>
      <p:sp>
        <p:nvSpPr>
          <p:cNvPr id="6" name="Rectángulo 5"/>
          <p:cNvSpPr/>
          <p:nvPr/>
        </p:nvSpPr>
        <p:spPr>
          <a:xfrm>
            <a:off x="3955220" y="6373126"/>
            <a:ext cx="4281557" cy="369332"/>
          </a:xfrm>
          <a:prstGeom prst="rect">
            <a:avLst/>
          </a:prstGeom>
          <a:solidFill>
            <a:schemeClr val="accent2">
              <a:lumMod val="20000"/>
              <a:lumOff val="80000"/>
            </a:schemeClr>
          </a:solidFill>
        </p:spPr>
        <p:txBody>
          <a:bodyPr wrap="none">
            <a:spAutoFit/>
          </a:bodyPr>
          <a:lstStyle/>
          <a:p>
            <a:r>
              <a:rPr lang="es-ES" dirty="0"/>
              <a:t>Identificar el nivel de desarrollo – </a:t>
            </a:r>
            <a:r>
              <a:rPr lang="es-ES" dirty="0">
                <a:solidFill>
                  <a:srgbClr val="000000"/>
                </a:solidFill>
                <a:latin typeface="Garamond" panose="02020404030301010803" pitchFamily="18" charset="0"/>
              </a:rPr>
              <a:t>evidencias</a:t>
            </a:r>
          </a:p>
        </p:txBody>
      </p:sp>
      <p:sp>
        <p:nvSpPr>
          <p:cNvPr id="7" name="Rectángulo 6"/>
          <p:cNvSpPr/>
          <p:nvPr/>
        </p:nvSpPr>
        <p:spPr>
          <a:xfrm>
            <a:off x="879143" y="5755855"/>
            <a:ext cx="3124445" cy="369332"/>
          </a:xfrm>
          <a:prstGeom prst="rect">
            <a:avLst/>
          </a:prstGeom>
          <a:solidFill>
            <a:schemeClr val="accent2">
              <a:lumMod val="20000"/>
              <a:lumOff val="80000"/>
            </a:schemeClr>
          </a:solidFill>
        </p:spPr>
        <p:txBody>
          <a:bodyPr wrap="none">
            <a:spAutoFit/>
          </a:bodyPr>
          <a:lstStyle/>
          <a:p>
            <a:r>
              <a:rPr lang="es-ES" dirty="0">
                <a:solidFill>
                  <a:srgbClr val="000000"/>
                </a:solidFill>
                <a:latin typeface="Garamond" panose="02020404030301010803" pitchFamily="18" charset="0"/>
              </a:rPr>
              <a:t>Valorar el desempeño –Criterios </a:t>
            </a:r>
            <a:endParaRPr lang="es-ES" dirty="0"/>
          </a:p>
        </p:txBody>
      </p:sp>
      <p:sp>
        <p:nvSpPr>
          <p:cNvPr id="8" name="Rectángulo 7"/>
          <p:cNvSpPr/>
          <p:nvPr/>
        </p:nvSpPr>
        <p:spPr>
          <a:xfrm>
            <a:off x="8046950" y="5741853"/>
            <a:ext cx="3851182" cy="369332"/>
          </a:xfrm>
          <a:prstGeom prst="rect">
            <a:avLst/>
          </a:prstGeom>
          <a:solidFill>
            <a:schemeClr val="accent2">
              <a:lumMod val="20000"/>
              <a:lumOff val="80000"/>
            </a:schemeClr>
          </a:solidFill>
        </p:spPr>
        <p:txBody>
          <a:bodyPr wrap="none">
            <a:spAutoFit/>
          </a:bodyPr>
          <a:lstStyle/>
          <a:p>
            <a:r>
              <a:rPr lang="es-ES" dirty="0">
                <a:solidFill>
                  <a:srgbClr val="000000"/>
                </a:solidFill>
                <a:latin typeface="Garamond" panose="02020404030301010803" pitchFamily="18" charset="0"/>
              </a:rPr>
              <a:t> Retroalimentación - crear oportunidades</a:t>
            </a:r>
            <a:endParaRPr lang="es-ES" dirty="0"/>
          </a:p>
        </p:txBody>
      </p:sp>
    </p:spTree>
    <p:extLst>
      <p:ext uri="{BB962C8B-B14F-4D97-AF65-F5344CB8AC3E}">
        <p14:creationId xmlns:p14="http://schemas.microsoft.com/office/powerpoint/2010/main" val="13521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529" y="-297"/>
            <a:ext cx="12193057" cy="6858594"/>
          </a:xfrm>
          <a:prstGeom prst="rect">
            <a:avLst/>
          </a:prstGeom>
        </p:spPr>
      </p:pic>
      <p:sp>
        <p:nvSpPr>
          <p:cNvPr id="133" name="Google Shape;133;p5"/>
          <p:cNvSpPr txBox="1"/>
          <p:nvPr/>
        </p:nvSpPr>
        <p:spPr>
          <a:xfrm>
            <a:off x="95534" y="22164"/>
            <a:ext cx="11982735" cy="461665"/>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Calibri"/>
              <a:buNone/>
            </a:pPr>
            <a:r>
              <a:rPr lang="es-ES" sz="2400" b="1" i="0" u="none" strike="noStrike" cap="none" dirty="0">
                <a:solidFill>
                  <a:srgbClr val="FF0000"/>
                </a:solidFill>
                <a:latin typeface="Calibri"/>
                <a:ea typeface="Calibri"/>
                <a:cs typeface="Calibri"/>
                <a:sym typeface="Calibri"/>
              </a:rPr>
              <a:t>MODELO DE EVALUACIÓN</a:t>
            </a:r>
            <a:endParaRPr dirty="0"/>
          </a:p>
        </p:txBody>
      </p:sp>
      <p:sp>
        <p:nvSpPr>
          <p:cNvPr id="153" name="Google Shape;153;p5"/>
          <p:cNvSpPr txBox="1"/>
          <p:nvPr/>
        </p:nvSpPr>
        <p:spPr>
          <a:xfrm>
            <a:off x="212748" y="3345675"/>
            <a:ext cx="2206305" cy="830997"/>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75B5"/>
              </a:buClr>
              <a:buSzPts val="2400"/>
              <a:buFont typeface="Calibri"/>
              <a:buNone/>
            </a:pPr>
            <a:r>
              <a:rPr lang="es-ES" sz="2400" b="1" i="0" u="none" strike="noStrike" cap="none" dirty="0">
                <a:solidFill>
                  <a:srgbClr val="2E75B5"/>
                </a:solidFill>
                <a:latin typeface="Calibri"/>
                <a:ea typeface="Calibri"/>
                <a:cs typeface="Calibri"/>
                <a:sym typeface="Calibri"/>
              </a:rPr>
              <a:t>ENFOQUE POR COMPETENCIAS</a:t>
            </a:r>
            <a:endParaRPr dirty="0"/>
          </a:p>
        </p:txBody>
      </p:sp>
      <p:sp>
        <p:nvSpPr>
          <p:cNvPr id="154" name="Google Shape;154;p5"/>
          <p:cNvSpPr txBox="1"/>
          <p:nvPr/>
        </p:nvSpPr>
        <p:spPr>
          <a:xfrm>
            <a:off x="9669123" y="3161008"/>
            <a:ext cx="2392260" cy="120032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E75B5"/>
              </a:buClr>
              <a:buSzPts val="2400"/>
              <a:buFont typeface="Calibri"/>
              <a:buNone/>
            </a:pPr>
            <a:r>
              <a:rPr lang="es-ES" sz="2400" b="1" i="0" u="none" strike="noStrike" cap="none" dirty="0">
                <a:solidFill>
                  <a:srgbClr val="2E75B5"/>
                </a:solidFill>
                <a:latin typeface="Calibri"/>
                <a:ea typeface="Calibri"/>
                <a:cs typeface="Calibri"/>
                <a:sym typeface="Calibri"/>
              </a:rPr>
              <a:t>ENFOQUE DE EVALUACIÓN FORMATIVA</a:t>
            </a:r>
            <a:endParaRPr dirty="0"/>
          </a:p>
        </p:txBody>
      </p:sp>
      <p:sp>
        <p:nvSpPr>
          <p:cNvPr id="157" name="Google Shape;157;p5"/>
          <p:cNvSpPr/>
          <p:nvPr/>
        </p:nvSpPr>
        <p:spPr>
          <a:xfrm rot="5400000">
            <a:off x="8542515" y="2854964"/>
            <a:ext cx="810090" cy="704426"/>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000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rot="-5400000">
            <a:off x="2371483" y="2773773"/>
            <a:ext cx="810090" cy="704426"/>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000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ángulo redondeado 10"/>
          <p:cNvSpPr/>
          <p:nvPr/>
        </p:nvSpPr>
        <p:spPr>
          <a:xfrm>
            <a:off x="2893325" y="1294141"/>
            <a:ext cx="2737176" cy="1680991"/>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600" dirty="0">
                <a:solidFill>
                  <a:schemeClr val="tx2">
                    <a:lumMod val="25000"/>
                  </a:schemeClr>
                </a:solidFill>
              </a:rPr>
              <a:t>     ¿Que  evaluar ?</a:t>
            </a:r>
          </a:p>
          <a:p>
            <a:pPr algn="ctr"/>
            <a:endParaRPr lang="es-ES" sz="1600" dirty="0">
              <a:solidFill>
                <a:schemeClr val="tx2">
                  <a:lumMod val="25000"/>
                </a:schemeClr>
              </a:solidFill>
            </a:endParaRPr>
          </a:p>
          <a:p>
            <a:pPr algn="ctr"/>
            <a:endParaRPr lang="es-ES" sz="1600" dirty="0">
              <a:solidFill>
                <a:schemeClr val="tx2">
                  <a:lumMod val="25000"/>
                </a:schemeClr>
              </a:solidFill>
            </a:endParaRPr>
          </a:p>
          <a:p>
            <a:pPr algn="ctr"/>
            <a:r>
              <a:rPr lang="es-ES" sz="1600" dirty="0">
                <a:solidFill>
                  <a:schemeClr val="tx2">
                    <a:lumMod val="25000"/>
                  </a:schemeClr>
                </a:solidFill>
              </a:rPr>
              <a:t>       LAS COMPETENCIAS </a:t>
            </a:r>
          </a:p>
        </p:txBody>
      </p:sp>
      <p:sp>
        <p:nvSpPr>
          <p:cNvPr id="12" name="Rectángulo redondeado 11"/>
          <p:cNvSpPr/>
          <p:nvPr/>
        </p:nvSpPr>
        <p:spPr>
          <a:xfrm>
            <a:off x="5833737" y="1306408"/>
            <a:ext cx="3466036" cy="1680991"/>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600" dirty="0">
                <a:solidFill>
                  <a:schemeClr val="tx2">
                    <a:lumMod val="25000"/>
                  </a:schemeClr>
                </a:solidFill>
              </a:rPr>
              <a:t>     ¿Para qué  evaluar ?</a:t>
            </a:r>
          </a:p>
          <a:p>
            <a:pPr algn="ctr"/>
            <a:endParaRPr lang="es-ES" sz="1600" dirty="0">
              <a:solidFill>
                <a:schemeClr val="tx2">
                  <a:lumMod val="25000"/>
                </a:schemeClr>
              </a:solidFill>
            </a:endParaRPr>
          </a:p>
          <a:p>
            <a:pPr algn="ctr"/>
            <a:r>
              <a:rPr lang="es-ES" sz="1600" dirty="0">
                <a:solidFill>
                  <a:schemeClr val="tx2">
                    <a:lumMod val="25000"/>
                  </a:schemeClr>
                </a:solidFill>
              </a:rPr>
              <a:t>MEJORAR LOS APRENDIZAJE</a:t>
            </a:r>
          </a:p>
          <a:p>
            <a:pPr algn="ctr"/>
            <a:endParaRPr lang="es-ES" sz="1600" dirty="0">
              <a:solidFill>
                <a:schemeClr val="tx2">
                  <a:lumMod val="25000"/>
                </a:schemeClr>
              </a:solidFill>
            </a:endParaRPr>
          </a:p>
          <a:p>
            <a:pPr algn="ctr"/>
            <a:r>
              <a:rPr lang="es-ES" sz="1600" dirty="0">
                <a:solidFill>
                  <a:schemeClr val="tx2">
                    <a:lumMod val="25000"/>
                  </a:schemeClr>
                </a:solidFill>
              </a:rPr>
              <a:t>MEJORAR LA PRACTICA PEDAGÓGICA </a:t>
            </a:r>
          </a:p>
        </p:txBody>
      </p:sp>
      <p:sp>
        <p:nvSpPr>
          <p:cNvPr id="13" name="Rectángulo redondeado 12"/>
          <p:cNvSpPr/>
          <p:nvPr/>
        </p:nvSpPr>
        <p:spPr>
          <a:xfrm>
            <a:off x="5833736" y="3414511"/>
            <a:ext cx="2910587" cy="1680991"/>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S" sz="1800" dirty="0">
                <a:solidFill>
                  <a:schemeClr val="tx2">
                    <a:lumMod val="25000"/>
                  </a:schemeClr>
                </a:solidFill>
              </a:rPr>
              <a:t>     ¿Con qué criterios debo   evaluar ?</a:t>
            </a:r>
          </a:p>
          <a:p>
            <a:pPr algn="ctr"/>
            <a:r>
              <a:rPr lang="es-ES" sz="1800" dirty="0">
                <a:solidFill>
                  <a:schemeClr val="tx2">
                    <a:lumMod val="25000"/>
                  </a:schemeClr>
                </a:solidFill>
              </a:rPr>
              <a:t>LOS ESTÁNDARES</a:t>
            </a:r>
          </a:p>
          <a:p>
            <a:pPr algn="ctr"/>
            <a:r>
              <a:rPr lang="es-ES" sz="1800" dirty="0">
                <a:solidFill>
                  <a:schemeClr val="tx2">
                    <a:lumMod val="25000"/>
                  </a:schemeClr>
                </a:solidFill>
              </a:rPr>
              <a:t>LAS CAPACIDADES</a:t>
            </a:r>
          </a:p>
          <a:p>
            <a:pPr algn="ctr"/>
            <a:endParaRPr lang="es-ES" sz="1800" dirty="0">
              <a:solidFill>
                <a:schemeClr val="tx2">
                  <a:lumMod val="25000"/>
                </a:schemeClr>
              </a:solidFill>
            </a:endParaRPr>
          </a:p>
          <a:p>
            <a:pPr algn="ctr"/>
            <a:r>
              <a:rPr lang="es-ES" sz="1800" dirty="0">
                <a:solidFill>
                  <a:schemeClr val="tx2">
                    <a:lumMod val="25000"/>
                  </a:schemeClr>
                </a:solidFill>
              </a:rPr>
              <a:t> </a:t>
            </a:r>
          </a:p>
        </p:txBody>
      </p:sp>
      <p:sp>
        <p:nvSpPr>
          <p:cNvPr id="14" name="Rectángulo redondeado 13"/>
          <p:cNvSpPr/>
          <p:nvPr/>
        </p:nvSpPr>
        <p:spPr>
          <a:xfrm>
            <a:off x="2893325" y="3414511"/>
            <a:ext cx="2823616" cy="1680991"/>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S" sz="1600" dirty="0">
                <a:solidFill>
                  <a:schemeClr val="tx2">
                    <a:lumMod val="25000"/>
                  </a:schemeClr>
                </a:solidFill>
              </a:rPr>
              <a:t>     ¿Cómo evaluar ?</a:t>
            </a:r>
          </a:p>
          <a:p>
            <a:endParaRPr lang="es-ES" sz="1600" dirty="0">
              <a:solidFill>
                <a:schemeClr val="tx2">
                  <a:lumMod val="25000"/>
                </a:schemeClr>
              </a:solidFill>
            </a:endParaRPr>
          </a:p>
          <a:p>
            <a:r>
              <a:rPr lang="es-ES" sz="1600" dirty="0">
                <a:solidFill>
                  <a:schemeClr val="tx2">
                    <a:lumMod val="25000"/>
                  </a:schemeClr>
                </a:solidFill>
              </a:rPr>
              <a:t>Instrumentos: RÚBRICAS,  LISTAS DE COTEJO, ETC. </a:t>
            </a:r>
          </a:p>
          <a:p>
            <a:r>
              <a:rPr lang="es-ES" sz="1600" dirty="0">
                <a:solidFill>
                  <a:schemeClr val="tx2">
                    <a:lumMod val="25000"/>
                  </a:schemeClr>
                </a:solidFill>
              </a:rPr>
              <a:t>Otros instrumentos</a:t>
            </a:r>
          </a:p>
          <a:p>
            <a:endParaRPr lang="es-ES" sz="1600" dirty="0">
              <a:solidFill>
                <a:schemeClr val="tx2">
                  <a:lumMod val="25000"/>
                </a:schemeClr>
              </a:solidFill>
            </a:endParaRPr>
          </a:p>
          <a:p>
            <a:r>
              <a:rPr lang="es-ES" sz="1600" dirty="0">
                <a:solidFill>
                  <a:schemeClr val="tx2">
                    <a:lumMod val="25000"/>
                  </a:schemeClr>
                </a:solidFill>
              </a:rPr>
              <a:t> </a:t>
            </a:r>
          </a:p>
        </p:txBody>
      </p:sp>
    </p:spTree>
    <p:custDataLst>
      <p:tags r:id="rId1"/>
    </p:custDataLst>
    <p:extLst>
      <p:ext uri="{BB962C8B-B14F-4D97-AF65-F5344CB8AC3E}">
        <p14:creationId xmlns:p14="http://schemas.microsoft.com/office/powerpoint/2010/main" val="2698064501"/>
      </p:ext>
    </p:extLst>
  </p:cSld>
  <p:clrMapOvr>
    <a:masterClrMapping/>
  </p:clrMapOvr>
  <mc:AlternateContent xmlns:mc="http://schemas.openxmlformats.org/markup-compatibility/2006" xmlns:p14="http://schemas.microsoft.com/office/powerpoint/2010/main">
    <mc:Choice Requires="p14">
      <p:transition spd="slow" p14:dur="2000" advTm="414473"/>
    </mc:Choice>
    <mc:Fallback xmlns="">
      <p:transition spd="slow" advTm="4144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53" grpId="0" animBg="1"/>
      <p:bldP spid="154" grpId="0" animBg="1"/>
      <p:bldP spid="157" grpId="0" animBg="1"/>
      <p:bldP spid="158"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199" y="-297"/>
            <a:ext cx="10515600" cy="514106"/>
          </a:xfrm>
          <a:solidFill>
            <a:srgbClr val="FFFF00"/>
          </a:solidFill>
        </p:spPr>
        <p:txBody>
          <a:bodyPr>
            <a:normAutofit fontScale="90000"/>
          </a:bodyPr>
          <a:lstStyle/>
          <a:p>
            <a:pPr algn="ctr"/>
            <a:r>
              <a:rPr lang="es-ES" dirty="0"/>
              <a:t>Caso </a:t>
            </a:r>
          </a:p>
        </p:txBody>
      </p:sp>
      <p:sp>
        <p:nvSpPr>
          <p:cNvPr id="3" name="Marcador de contenido 2"/>
          <p:cNvSpPr>
            <a:spLocks noGrp="1"/>
          </p:cNvSpPr>
          <p:nvPr>
            <p:ph idx="1"/>
          </p:nvPr>
        </p:nvSpPr>
        <p:spPr>
          <a:xfrm>
            <a:off x="0" y="641989"/>
            <a:ext cx="12192000" cy="6216011"/>
          </a:xfrm>
          <a:solidFill>
            <a:schemeClr val="accent1">
              <a:lumMod val="40000"/>
              <a:lumOff val="60000"/>
            </a:schemeClr>
          </a:solidFill>
        </p:spPr>
        <p:txBody>
          <a:bodyPr>
            <a:noAutofit/>
          </a:bodyPr>
          <a:lstStyle/>
          <a:p>
            <a:pPr algn="just"/>
            <a:r>
              <a:rPr lang="es-ES" sz="2400" dirty="0"/>
              <a:t>Inicio del segundo bimestre las docentes María, Carla y Josefa discutían sobre la finalidad de la evaluación. María decía que la evaluación era para el aprendizaje porque el objetivo final era mejorar el  mismo, Carla sostenía que finalidad de la evaluación  como aprendizaje porque la evaluación es un medio para poder lograr el mismo y Josefa decía que la finalidad de la evaluación era ver cuánto aprendió los estudiantes ; El profesor Wilson que estaba escuchando les narro la siguiente acción “hoy  he  desarrollado el tema la clasificación y seriación,   en el desarrollo de mi sesión de aprendizaje me di cuenta que  sólo tres  estudiantes  podían realizar la actividad; luego les he brindado  explicaciones y ahora varios de ellos lograron  lo que me propuse” finalmente les pregunta  ¿Cómo denominarían ustedes  a esta acción evaluativa que acabo de realizar:</a:t>
            </a:r>
          </a:p>
          <a:p>
            <a:pPr algn="just"/>
            <a:r>
              <a:rPr lang="es-ES" sz="2400" dirty="0"/>
              <a:t>A. Wilson realizó la evaluación del aprendizaje  porque llego  a la conclusión de  cuantos habían desarrollado  el aprendizaje</a:t>
            </a:r>
          </a:p>
          <a:p>
            <a:pPr algn="just"/>
            <a:r>
              <a:rPr lang="es-ES" sz="2400" dirty="0"/>
              <a:t>B. Wilson realizó la evaluación como aprendizaje  porque logró que los estudiantes aprendieran</a:t>
            </a:r>
          </a:p>
          <a:p>
            <a:pPr algn="just"/>
            <a:r>
              <a:rPr lang="es-ES" sz="2400" dirty="0"/>
              <a:t>C. Wilson realizó la evaluación  para el aprendizaje por que brindo orientaciones a los estudiantes para lograr el aprendizaje</a:t>
            </a:r>
          </a:p>
        </p:txBody>
      </p:sp>
    </p:spTree>
    <p:extLst>
      <p:ext uri="{BB962C8B-B14F-4D97-AF65-F5344CB8AC3E}">
        <p14:creationId xmlns:p14="http://schemas.microsoft.com/office/powerpoint/2010/main" val="8940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529" y="-297"/>
            <a:ext cx="12193057" cy="6858594"/>
          </a:xfrm>
          <a:prstGeom prst="rect">
            <a:avLst/>
          </a:prstGeom>
        </p:spPr>
      </p:pic>
      <p:sp>
        <p:nvSpPr>
          <p:cNvPr id="2" name="Rectángulo redondeado 1"/>
          <p:cNvSpPr/>
          <p:nvPr/>
        </p:nvSpPr>
        <p:spPr>
          <a:xfrm>
            <a:off x="1528549" y="2901283"/>
            <a:ext cx="3643952" cy="955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Evaluación como  aprendizaje</a:t>
            </a:r>
          </a:p>
        </p:txBody>
      </p:sp>
      <p:sp>
        <p:nvSpPr>
          <p:cNvPr id="3" name="Rectángulo redondeado 2"/>
          <p:cNvSpPr/>
          <p:nvPr/>
        </p:nvSpPr>
        <p:spPr>
          <a:xfrm>
            <a:off x="1528549" y="1216924"/>
            <a:ext cx="3643952" cy="955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Evaluación para el  aprendizaje</a:t>
            </a:r>
          </a:p>
        </p:txBody>
      </p:sp>
      <p:sp>
        <p:nvSpPr>
          <p:cNvPr id="4" name="Rectángulo redondeado 3"/>
          <p:cNvSpPr/>
          <p:nvPr/>
        </p:nvSpPr>
        <p:spPr>
          <a:xfrm>
            <a:off x="1528549" y="4592466"/>
            <a:ext cx="3643952" cy="95534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Evaluación del aprendizaje</a:t>
            </a:r>
          </a:p>
        </p:txBody>
      </p:sp>
      <p:sp>
        <p:nvSpPr>
          <p:cNvPr id="6" name="Rectángulo redondeado 5"/>
          <p:cNvSpPr/>
          <p:nvPr/>
        </p:nvSpPr>
        <p:spPr>
          <a:xfrm>
            <a:off x="0" y="1902155"/>
            <a:ext cx="1310185" cy="15222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Enfoque formativo de la evaluación</a:t>
            </a:r>
          </a:p>
        </p:txBody>
      </p:sp>
      <p:sp>
        <p:nvSpPr>
          <p:cNvPr id="7" name="Rectángulo redondeado 6"/>
          <p:cNvSpPr/>
          <p:nvPr/>
        </p:nvSpPr>
        <p:spPr>
          <a:xfrm>
            <a:off x="9660097" y="1595788"/>
            <a:ext cx="2349691" cy="15222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Retroalimentación formativa</a:t>
            </a:r>
          </a:p>
        </p:txBody>
      </p:sp>
      <p:sp>
        <p:nvSpPr>
          <p:cNvPr id="8" name="CuadroTexto 7"/>
          <p:cNvSpPr txBox="1"/>
          <p:nvPr/>
        </p:nvSpPr>
        <p:spPr>
          <a:xfrm>
            <a:off x="5868536" y="1509930"/>
            <a:ext cx="2811438" cy="646331"/>
          </a:xfrm>
          <a:prstGeom prst="rect">
            <a:avLst/>
          </a:prstGeom>
          <a:solidFill>
            <a:schemeClr val="accent2"/>
          </a:solidFill>
        </p:spPr>
        <p:txBody>
          <a:bodyPr wrap="square" rtlCol="0">
            <a:spAutoFit/>
          </a:bodyPr>
          <a:lstStyle/>
          <a:p>
            <a:pPr algn="ctr"/>
            <a:r>
              <a:rPr lang="es-ES" dirty="0"/>
              <a:t>ANDAMIAJE /RETROALIMENTACIÓN</a:t>
            </a:r>
          </a:p>
        </p:txBody>
      </p:sp>
      <p:sp>
        <p:nvSpPr>
          <p:cNvPr id="9" name="CuadroTexto 8"/>
          <p:cNvSpPr txBox="1"/>
          <p:nvPr/>
        </p:nvSpPr>
        <p:spPr>
          <a:xfrm>
            <a:off x="5533852" y="2955079"/>
            <a:ext cx="3764894" cy="369332"/>
          </a:xfrm>
          <a:prstGeom prst="rect">
            <a:avLst/>
          </a:prstGeom>
          <a:solidFill>
            <a:schemeClr val="accent2"/>
          </a:solidFill>
        </p:spPr>
        <p:txBody>
          <a:bodyPr wrap="square" rtlCol="0">
            <a:spAutoFit/>
          </a:bodyPr>
          <a:lstStyle/>
          <a:p>
            <a:r>
              <a:rPr lang="es-ES" dirty="0"/>
              <a:t>AUTOEVALUACIÓN /METACOGNICIÓN</a:t>
            </a:r>
          </a:p>
        </p:txBody>
      </p:sp>
      <p:sp>
        <p:nvSpPr>
          <p:cNvPr id="10" name="CuadroTexto 9"/>
          <p:cNvSpPr txBox="1"/>
          <p:nvPr/>
        </p:nvSpPr>
        <p:spPr>
          <a:xfrm>
            <a:off x="5773002" y="5070138"/>
            <a:ext cx="2811438" cy="369332"/>
          </a:xfrm>
          <a:prstGeom prst="rect">
            <a:avLst/>
          </a:prstGeom>
          <a:solidFill>
            <a:schemeClr val="accent2"/>
          </a:solidFill>
        </p:spPr>
        <p:txBody>
          <a:bodyPr wrap="square" rtlCol="0">
            <a:spAutoFit/>
          </a:bodyPr>
          <a:lstStyle/>
          <a:p>
            <a:r>
              <a:rPr lang="es-ES" dirty="0"/>
              <a:t>CERTIFICACIÓN</a:t>
            </a:r>
          </a:p>
        </p:txBody>
      </p:sp>
    </p:spTree>
    <p:extLst>
      <p:ext uri="{BB962C8B-B14F-4D97-AF65-F5344CB8AC3E}">
        <p14:creationId xmlns:p14="http://schemas.microsoft.com/office/powerpoint/2010/main" val="30208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45495" y="409285"/>
            <a:ext cx="12064621" cy="4954137"/>
          </a:xfr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es-ES" dirty="0"/>
              <a:t>   </a:t>
            </a:r>
            <a:r>
              <a:rPr lang="es-ES" sz="4900" dirty="0"/>
              <a:t>UN EJERCICIO  DE COMO DEBEMOS  ANALIZAR EVIDENCIAS Y RETROALIMENTAR  EN  LA ESTRATEGIA APRENDO EN CASA</a:t>
            </a:r>
            <a:br>
              <a:rPr lang="es-ES" dirty="0"/>
            </a:br>
            <a:br>
              <a:rPr lang="es-ES" dirty="0"/>
            </a:br>
            <a:endParaRPr lang="es-ES" dirty="0"/>
          </a:p>
        </p:txBody>
      </p:sp>
    </p:spTree>
    <p:extLst>
      <p:ext uri="{BB962C8B-B14F-4D97-AF65-F5344CB8AC3E}">
        <p14:creationId xmlns:p14="http://schemas.microsoft.com/office/powerpoint/2010/main" val="2155297667"/>
      </p:ext>
    </p:extLst>
  </p:cSld>
  <p:clrMapOvr>
    <a:masterClrMapping/>
  </p:clrMapOvr>
  <mc:AlternateContent xmlns:mc="http://schemas.openxmlformats.org/markup-compatibility/2006" xmlns:p14="http://schemas.microsoft.com/office/powerpoint/2010/main">
    <mc:Choice Requires="p14">
      <p:transition spd="slow" p14:dur="2000" advTm="25014"/>
    </mc:Choice>
    <mc:Fallback xmlns="">
      <p:transition spd="slow" advTm="2501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6.3|23.4|36.9|38.9|126.3|5.5|82.1|70.1"/>
</p:tagLst>
</file>

<file path=ppt/tags/tag2.xml><?xml version="1.0" encoding="utf-8"?>
<p:tagLst xmlns:a="http://schemas.openxmlformats.org/drawingml/2006/main" xmlns:r="http://schemas.openxmlformats.org/officeDocument/2006/relationships" xmlns:p="http://schemas.openxmlformats.org/presentationml/2006/main">
  <p:tag name="TIMING" val="|2.5|0.8|9.2|1.5|0.5|52.2"/>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8|18.8|5.3|6.1"/>
</p:tagLst>
</file>

<file path=ppt/tags/tag5.xml><?xml version="1.0" encoding="utf-8"?>
<p:tagLst xmlns:a="http://schemas.openxmlformats.org/drawingml/2006/main" xmlns:r="http://schemas.openxmlformats.org/officeDocument/2006/relationships" xmlns:p="http://schemas.openxmlformats.org/presentationml/2006/main">
  <p:tag name="TIMING" val="|0.5|0.7|28.5"/>
</p:tagLst>
</file>

<file path=ppt/tags/tag6.xml><?xml version="1.0" encoding="utf-8"?>
<p:tagLst xmlns:a="http://schemas.openxmlformats.org/drawingml/2006/main" xmlns:r="http://schemas.openxmlformats.org/officeDocument/2006/relationships" xmlns:p="http://schemas.openxmlformats.org/presentationml/2006/main">
  <p:tag name="TIMING" val="|6.9|17.3|0.6|39.8|64.6|36.4|62.9|35.3|142.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1318</Words>
  <Application>Microsoft Office PowerPoint</Application>
  <PresentationFormat>Panorámica</PresentationFormat>
  <Paragraphs>127</Paragraphs>
  <Slides>20</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Garamond</vt:lpstr>
      <vt:lpstr>Tema de Office</vt:lpstr>
      <vt:lpstr>Presentación de PowerPoint</vt:lpstr>
      <vt:lpstr>Temario </vt:lpstr>
      <vt:lpstr>Presentación de PowerPoint</vt:lpstr>
      <vt:lpstr>Caso </vt:lpstr>
      <vt:lpstr>La Evaluación Formativa </vt:lpstr>
      <vt:lpstr>Presentación de PowerPoint</vt:lpstr>
      <vt:lpstr>Caso </vt:lpstr>
      <vt:lpstr>Presentación de PowerPoint</vt:lpstr>
      <vt:lpstr>   UN EJERCICIO  DE COMO DEBEMOS  ANALIZAR EVIDENCIAS Y RETROALIMENTAR  EN  LA ESTRATEGIA APRENDO EN CASA  </vt:lpstr>
      <vt:lpstr>Presentación de PowerPoint</vt:lpstr>
      <vt:lpstr>APRENDO EN CASA “Cuidamos nuestra salud promoviendo una cultura alimentaria saludable ”  EDA   Nº 7</vt:lpstr>
      <vt:lpstr>EVIDENCIAS 1.</vt:lpstr>
      <vt:lpstr>Presentación de PowerPoint</vt:lpstr>
      <vt:lpstr>ESTANDAR  Y  CRITERIOS DE EVALUACIÓN Explica el mundo físico basándose en conocimientos sobre los seres vivos, materia y energía, biodiversidad, Tierra y universo.  IV</vt:lpstr>
      <vt:lpstr> CAPACIDADES  DE LA COMPETENCIA</vt:lpstr>
      <vt:lpstr>Presentación de PowerPoint</vt:lpstr>
      <vt:lpstr> Rubrica </vt:lpstr>
      <vt:lpstr>Presentación de PowerPoint</vt:lpstr>
      <vt:lpstr>LOS CRITERIOS DE EVALUACIÓN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Pc_01</dc:creator>
  <cp:lastModifiedBy>Lenovo</cp:lastModifiedBy>
  <cp:revision>179</cp:revision>
  <dcterms:created xsi:type="dcterms:W3CDTF">2020-09-30T14:28:55Z</dcterms:created>
  <dcterms:modified xsi:type="dcterms:W3CDTF">2021-09-15T00:08:15Z</dcterms:modified>
</cp:coreProperties>
</file>