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5"/>
  </p:notesMasterIdLst>
  <p:sldIdLst>
    <p:sldId id="259" r:id="rId2"/>
    <p:sldId id="292" r:id="rId3"/>
    <p:sldId id="293" r:id="rId4"/>
    <p:sldId id="264" r:id="rId5"/>
    <p:sldId id="289" r:id="rId6"/>
    <p:sldId id="273" r:id="rId7"/>
    <p:sldId id="291" r:id="rId8"/>
    <p:sldId id="290" r:id="rId9"/>
    <p:sldId id="340" r:id="rId10"/>
    <p:sldId id="341" r:id="rId11"/>
    <p:sldId id="342" r:id="rId12"/>
    <p:sldId id="343" r:id="rId13"/>
    <p:sldId id="34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39" r:id="rId31"/>
    <p:sldId id="328" r:id="rId32"/>
    <p:sldId id="329" r:id="rId33"/>
    <p:sldId id="330" r:id="rId34"/>
    <p:sldId id="331" r:id="rId35"/>
    <p:sldId id="332" r:id="rId36"/>
    <p:sldId id="333" r:id="rId37"/>
    <p:sldId id="334" r:id="rId38"/>
    <p:sldId id="336" r:id="rId39"/>
    <p:sldId id="337" r:id="rId40"/>
    <p:sldId id="338" r:id="rId41"/>
    <p:sldId id="313" r:id="rId42"/>
    <p:sldId id="314" r:id="rId43"/>
    <p:sldId id="315" r:id="rId44"/>
    <p:sldId id="327" r:id="rId45"/>
    <p:sldId id="326" r:id="rId46"/>
    <p:sldId id="316" r:id="rId47"/>
    <p:sldId id="317" r:id="rId48"/>
    <p:sldId id="318" r:id="rId49"/>
    <p:sldId id="319" r:id="rId50"/>
    <p:sldId id="320" r:id="rId51"/>
    <p:sldId id="321" r:id="rId52"/>
    <p:sldId id="325" r:id="rId53"/>
    <p:sldId id="324" r:id="rId54"/>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14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BCCA97-42DE-4E15-9BAB-9E168F1A60B7}"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s-PE"/>
        </a:p>
      </dgm:t>
    </dgm:pt>
    <dgm:pt modelId="{548F8E82-1E07-47D3-ACDC-C9E00624F526}">
      <dgm:prSet phldrT="[Texto]" custT="1"/>
      <dgm:spPr>
        <a:solidFill>
          <a:srgbClr val="CC0099"/>
        </a:solidFill>
      </dgm:spPr>
      <dgm:t>
        <a:bodyPr/>
        <a:lstStyle/>
        <a:p>
          <a:r>
            <a:rPr lang="es-PE" sz="2800" b="1" dirty="0" smtClean="0">
              <a:solidFill>
                <a:sysClr val="windowText" lastClr="000000"/>
              </a:solidFill>
            </a:rPr>
            <a:t>Dirigir el razonamiento hacia la superación del error </a:t>
          </a:r>
          <a:endParaRPr lang="es-PE" sz="2800" dirty="0">
            <a:solidFill>
              <a:sysClr val="windowText" lastClr="000000"/>
            </a:solidFill>
          </a:endParaRPr>
        </a:p>
      </dgm:t>
    </dgm:pt>
    <dgm:pt modelId="{1562C30D-7722-49CB-B042-6BA41A025A0B}" type="parTrans" cxnId="{759C28C2-A303-40B5-8912-5A43687EE9CA}">
      <dgm:prSet/>
      <dgm:spPr/>
      <dgm:t>
        <a:bodyPr/>
        <a:lstStyle/>
        <a:p>
          <a:endParaRPr lang="es-PE"/>
        </a:p>
      </dgm:t>
    </dgm:pt>
    <dgm:pt modelId="{DA2919B9-CB6C-4D5C-861C-28C0A37816A3}" type="sibTrans" cxnId="{759C28C2-A303-40B5-8912-5A43687EE9CA}">
      <dgm:prSet/>
      <dgm:spPr/>
      <dgm:t>
        <a:bodyPr/>
        <a:lstStyle/>
        <a:p>
          <a:endParaRPr lang="es-PE"/>
        </a:p>
      </dgm:t>
    </dgm:pt>
    <dgm:pt modelId="{4C2EA859-BB3A-4B1E-B4E3-22EFF5E62D48}">
      <dgm:prSet phldrT="[Texto]" custT="1"/>
      <dgm:spPr>
        <a:solidFill>
          <a:srgbClr val="00B05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PE" sz="2000" b="1" dirty="0" smtClean="0">
              <a:solidFill>
                <a:sysClr val="windowText" lastClr="000000"/>
              </a:solidFill>
            </a:rPr>
            <a:t>Hacer que el estudiante descubra sus logros y aquellos que necesita mejorar</a:t>
          </a:r>
          <a:endParaRPr lang="es-PE" sz="2000" dirty="0" smtClean="0">
            <a:solidFill>
              <a:sysClr val="windowText" lastClr="000000"/>
            </a:solidFill>
          </a:endParaRPr>
        </a:p>
        <a:p>
          <a:pPr defTabSz="1377950">
            <a:lnSpc>
              <a:spcPct val="90000"/>
            </a:lnSpc>
            <a:spcBef>
              <a:spcPct val="0"/>
            </a:spcBef>
            <a:spcAft>
              <a:spcPct val="35000"/>
            </a:spcAft>
          </a:pPr>
          <a:endParaRPr lang="es-PE" sz="1200" dirty="0">
            <a:solidFill>
              <a:sysClr val="windowText" lastClr="000000"/>
            </a:solidFill>
          </a:endParaRPr>
        </a:p>
      </dgm:t>
    </dgm:pt>
    <dgm:pt modelId="{E24B7269-7414-498C-873C-8723FA71E679}" type="parTrans" cxnId="{3789D596-12F9-49C2-B5AA-654229B89A38}">
      <dgm:prSet/>
      <dgm:spPr/>
      <dgm:t>
        <a:bodyPr/>
        <a:lstStyle/>
        <a:p>
          <a:endParaRPr lang="es-PE"/>
        </a:p>
      </dgm:t>
    </dgm:pt>
    <dgm:pt modelId="{29999A44-27B1-4E1C-89DB-CE34EB1A1B67}" type="sibTrans" cxnId="{3789D596-12F9-49C2-B5AA-654229B89A38}">
      <dgm:prSet/>
      <dgm:spPr/>
      <dgm:t>
        <a:bodyPr/>
        <a:lstStyle/>
        <a:p>
          <a:endParaRPr lang="es-PE"/>
        </a:p>
      </dgm:t>
    </dgm:pt>
    <dgm:pt modelId="{F8DD42F5-030C-44F1-96D5-AF44BC853274}">
      <dgm:prSet phldrT="[Texto]"/>
      <dgm:spPr>
        <a:solidFill>
          <a:srgbClr val="00B0F0"/>
        </a:solidFill>
      </dgm:spPr>
      <dgm:t>
        <a:bodyPr/>
        <a:lstStyle/>
        <a:p>
          <a:r>
            <a:rPr lang="es-PE" b="1" dirty="0" smtClean="0">
              <a:solidFill>
                <a:sysClr val="windowText" lastClr="000000"/>
              </a:solidFill>
            </a:rPr>
            <a:t>Hallazgo de la solución al reto</a:t>
          </a:r>
          <a:endParaRPr lang="es-PE" dirty="0">
            <a:solidFill>
              <a:sysClr val="windowText" lastClr="000000"/>
            </a:solidFill>
          </a:endParaRPr>
        </a:p>
      </dgm:t>
    </dgm:pt>
    <dgm:pt modelId="{A939C1A3-9DC1-40E6-A673-78B5887FFDC9}" type="parTrans" cxnId="{45AFAA1E-A93F-4940-815A-B116FE6AEBAC}">
      <dgm:prSet/>
      <dgm:spPr/>
      <dgm:t>
        <a:bodyPr/>
        <a:lstStyle/>
        <a:p>
          <a:endParaRPr lang="es-PE"/>
        </a:p>
      </dgm:t>
    </dgm:pt>
    <dgm:pt modelId="{261C12BB-FBF7-4353-8BAC-BC5A17C28ADD}" type="sibTrans" cxnId="{45AFAA1E-A93F-4940-815A-B116FE6AEBAC}">
      <dgm:prSet/>
      <dgm:spPr/>
      <dgm:t>
        <a:bodyPr/>
        <a:lstStyle/>
        <a:p>
          <a:endParaRPr lang="es-PE"/>
        </a:p>
      </dgm:t>
    </dgm:pt>
    <dgm:pt modelId="{9B7573E2-2859-457D-9E30-76F94EE5ED02}">
      <dgm:prSet/>
      <dgm:spPr/>
    </dgm:pt>
    <dgm:pt modelId="{43456338-FC94-4C36-BE43-8AC812775077}" type="parTrans" cxnId="{EA632AB2-8965-451E-A09C-D1B9549121BE}">
      <dgm:prSet/>
      <dgm:spPr/>
      <dgm:t>
        <a:bodyPr/>
        <a:lstStyle/>
        <a:p>
          <a:endParaRPr lang="es-PE"/>
        </a:p>
      </dgm:t>
    </dgm:pt>
    <dgm:pt modelId="{1B6C9EE6-8598-4117-94EB-8768986E1202}" type="sibTrans" cxnId="{EA632AB2-8965-451E-A09C-D1B9549121BE}">
      <dgm:prSet/>
      <dgm:spPr/>
      <dgm:t>
        <a:bodyPr/>
        <a:lstStyle/>
        <a:p>
          <a:endParaRPr lang="es-PE"/>
        </a:p>
      </dgm:t>
    </dgm:pt>
    <dgm:pt modelId="{E10EFFA8-B175-4509-866D-4F195D7D1652}" type="pres">
      <dgm:prSet presAssocID="{54BCCA97-42DE-4E15-9BAB-9E168F1A60B7}" presName="Name0" presStyleCnt="0">
        <dgm:presLayoutVars>
          <dgm:chMax val="1"/>
          <dgm:chPref val="1"/>
        </dgm:presLayoutVars>
      </dgm:prSet>
      <dgm:spPr/>
    </dgm:pt>
    <dgm:pt modelId="{E95B07C6-DA9C-4796-B094-735A53C6538F}" type="pres">
      <dgm:prSet presAssocID="{548F8E82-1E07-47D3-ACDC-C9E00624F526}" presName="Parent" presStyleLbl="node0" presStyleIdx="0" presStyleCnt="1" custScaleX="83702" custScaleY="81759" custLinFactNeighborX="19534" custLinFactNeighborY="4505">
        <dgm:presLayoutVars>
          <dgm:chMax val="5"/>
          <dgm:chPref val="5"/>
        </dgm:presLayoutVars>
      </dgm:prSet>
      <dgm:spPr/>
      <dgm:t>
        <a:bodyPr/>
        <a:lstStyle/>
        <a:p>
          <a:endParaRPr lang="es-PE"/>
        </a:p>
      </dgm:t>
    </dgm:pt>
    <dgm:pt modelId="{99D78E18-DD19-49BB-9974-78DF2E0761DF}" type="pres">
      <dgm:prSet presAssocID="{548F8E82-1E07-47D3-ACDC-C9E00624F526}" presName="Accent1" presStyleLbl="node1" presStyleIdx="0" presStyleCnt="13"/>
      <dgm:spPr>
        <a:solidFill>
          <a:srgbClr val="FFFF00"/>
        </a:solidFill>
      </dgm:spPr>
    </dgm:pt>
    <dgm:pt modelId="{024CC843-6C5C-45CE-A1E2-75D649E82148}" type="pres">
      <dgm:prSet presAssocID="{548F8E82-1E07-47D3-ACDC-C9E00624F526}" presName="Accent2" presStyleLbl="node1" presStyleIdx="1" presStyleCnt="13"/>
      <dgm:spPr/>
    </dgm:pt>
    <dgm:pt modelId="{C9698029-E919-42A1-8F4D-58D4CB77DED5}" type="pres">
      <dgm:prSet presAssocID="{548F8E82-1E07-47D3-ACDC-C9E00624F526}" presName="Accent3" presStyleLbl="node1" presStyleIdx="2" presStyleCnt="13"/>
      <dgm:spPr/>
    </dgm:pt>
    <dgm:pt modelId="{A208E176-74A0-415A-A76A-C623CE3C7DAF}" type="pres">
      <dgm:prSet presAssocID="{548F8E82-1E07-47D3-ACDC-C9E00624F526}" presName="Accent4" presStyleLbl="node1" presStyleIdx="3" presStyleCnt="13"/>
      <dgm:spPr/>
    </dgm:pt>
    <dgm:pt modelId="{1258066A-D431-4F60-A983-C466E6A45C8E}" type="pres">
      <dgm:prSet presAssocID="{548F8E82-1E07-47D3-ACDC-C9E00624F526}" presName="Accent5" presStyleLbl="node1" presStyleIdx="4" presStyleCnt="13"/>
      <dgm:spPr/>
    </dgm:pt>
    <dgm:pt modelId="{8BD928D4-5F1F-41E3-A2CE-FE4D37FA9673}" type="pres">
      <dgm:prSet presAssocID="{548F8E82-1E07-47D3-ACDC-C9E00624F526}" presName="Accent6" presStyleLbl="node1" presStyleIdx="5" presStyleCnt="13"/>
      <dgm:spPr>
        <a:solidFill>
          <a:srgbClr val="00B050"/>
        </a:solidFill>
      </dgm:spPr>
    </dgm:pt>
    <dgm:pt modelId="{D433882A-7867-41CA-B27E-B47A2E21D406}" type="pres">
      <dgm:prSet presAssocID="{4C2EA859-BB3A-4B1E-B4E3-22EFF5E62D48}" presName="Child1" presStyleLbl="node1" presStyleIdx="6" presStyleCnt="13" custScaleX="152376" custScaleY="142923" custLinFactNeighborX="9668" custLinFactNeighborY="-4801">
        <dgm:presLayoutVars>
          <dgm:chMax val="0"/>
          <dgm:chPref val="0"/>
        </dgm:presLayoutVars>
      </dgm:prSet>
      <dgm:spPr/>
      <dgm:t>
        <a:bodyPr/>
        <a:lstStyle/>
        <a:p>
          <a:endParaRPr lang="es-PE"/>
        </a:p>
      </dgm:t>
    </dgm:pt>
    <dgm:pt modelId="{37D202ED-D0F5-4414-B42E-1EB7CD04F251}" type="pres">
      <dgm:prSet presAssocID="{4C2EA859-BB3A-4B1E-B4E3-22EFF5E62D48}" presName="Accent7" presStyleCnt="0"/>
      <dgm:spPr/>
    </dgm:pt>
    <dgm:pt modelId="{9179F6C9-1AB0-46AB-B483-9CB3A12008BC}" type="pres">
      <dgm:prSet presAssocID="{4C2EA859-BB3A-4B1E-B4E3-22EFF5E62D48}" presName="AccentHold1" presStyleLbl="node1" presStyleIdx="7" presStyleCnt="13"/>
      <dgm:spPr>
        <a:solidFill>
          <a:schemeClr val="accent6">
            <a:lumMod val="40000"/>
            <a:lumOff val="60000"/>
          </a:schemeClr>
        </a:solidFill>
      </dgm:spPr>
    </dgm:pt>
    <dgm:pt modelId="{8E75F626-A279-4BA4-93F2-7413B0FCAD15}" type="pres">
      <dgm:prSet presAssocID="{4C2EA859-BB3A-4B1E-B4E3-22EFF5E62D48}" presName="Accent8" presStyleCnt="0"/>
      <dgm:spPr/>
    </dgm:pt>
    <dgm:pt modelId="{CFF84995-1B9F-4D4E-A6C6-58709FE941BC}" type="pres">
      <dgm:prSet presAssocID="{4C2EA859-BB3A-4B1E-B4E3-22EFF5E62D48}" presName="AccentHold2" presStyleLbl="node1" presStyleIdx="8" presStyleCnt="13"/>
      <dgm:spPr>
        <a:solidFill>
          <a:srgbClr val="00B0F0"/>
        </a:solidFill>
      </dgm:spPr>
    </dgm:pt>
    <dgm:pt modelId="{727795FD-3575-4531-A6A9-1D246B760E3F}" type="pres">
      <dgm:prSet presAssocID="{F8DD42F5-030C-44F1-96D5-AF44BC853274}" presName="Child2" presStyleLbl="node1" presStyleIdx="9" presStyleCnt="13" custScaleX="121480" custScaleY="121570">
        <dgm:presLayoutVars>
          <dgm:chMax val="0"/>
          <dgm:chPref val="0"/>
        </dgm:presLayoutVars>
      </dgm:prSet>
      <dgm:spPr/>
      <dgm:t>
        <a:bodyPr/>
        <a:lstStyle/>
        <a:p>
          <a:endParaRPr lang="es-PE"/>
        </a:p>
      </dgm:t>
    </dgm:pt>
    <dgm:pt modelId="{25B40B3C-CF0F-41F7-A108-D157DC1C0F57}" type="pres">
      <dgm:prSet presAssocID="{F8DD42F5-030C-44F1-96D5-AF44BC853274}" presName="Accent9" presStyleCnt="0"/>
      <dgm:spPr/>
    </dgm:pt>
    <dgm:pt modelId="{9C62516F-A435-4B23-9FDC-77F3739B97C9}" type="pres">
      <dgm:prSet presAssocID="{F8DD42F5-030C-44F1-96D5-AF44BC853274}" presName="AccentHold1" presStyleLbl="node1" presStyleIdx="10" presStyleCnt="13"/>
      <dgm:spPr>
        <a:solidFill>
          <a:schemeClr val="accent6">
            <a:lumMod val="50000"/>
          </a:schemeClr>
        </a:solidFill>
      </dgm:spPr>
    </dgm:pt>
    <dgm:pt modelId="{735DD3AA-5A36-4C21-BD6E-173063E3582F}" type="pres">
      <dgm:prSet presAssocID="{F8DD42F5-030C-44F1-96D5-AF44BC853274}" presName="Accent10" presStyleCnt="0"/>
      <dgm:spPr/>
    </dgm:pt>
    <dgm:pt modelId="{B3E124D6-CCE9-4212-8B25-ADCBD97B1418}" type="pres">
      <dgm:prSet presAssocID="{F8DD42F5-030C-44F1-96D5-AF44BC853274}" presName="AccentHold2" presStyleLbl="node1" presStyleIdx="11" presStyleCnt="13"/>
      <dgm:spPr/>
    </dgm:pt>
    <dgm:pt modelId="{DAE56C65-3984-4A39-A3DF-FF7E5D8219E3}" type="pres">
      <dgm:prSet presAssocID="{F8DD42F5-030C-44F1-96D5-AF44BC853274}" presName="Accent11" presStyleCnt="0"/>
      <dgm:spPr/>
    </dgm:pt>
    <dgm:pt modelId="{3E6F4056-23D9-4A6C-A44D-4F4BE45ED770}" type="pres">
      <dgm:prSet presAssocID="{F8DD42F5-030C-44F1-96D5-AF44BC853274}" presName="AccentHold3" presStyleLbl="node1" presStyleIdx="12" presStyleCnt="13"/>
      <dgm:spPr>
        <a:solidFill>
          <a:schemeClr val="accent6">
            <a:lumMod val="75000"/>
          </a:schemeClr>
        </a:solidFill>
      </dgm:spPr>
    </dgm:pt>
  </dgm:ptLst>
  <dgm:cxnLst>
    <dgm:cxn modelId="{3789D596-12F9-49C2-B5AA-654229B89A38}" srcId="{548F8E82-1E07-47D3-ACDC-C9E00624F526}" destId="{4C2EA859-BB3A-4B1E-B4E3-22EFF5E62D48}" srcOrd="0" destOrd="0" parTransId="{E24B7269-7414-498C-873C-8723FA71E679}" sibTransId="{29999A44-27B1-4E1C-89DB-CE34EB1A1B67}"/>
    <dgm:cxn modelId="{FB7DA2CD-CCB4-42D0-9BC1-6BA43809F902}" type="presOf" srcId="{4C2EA859-BB3A-4B1E-B4E3-22EFF5E62D48}" destId="{D433882A-7867-41CA-B27E-B47A2E21D406}" srcOrd="0" destOrd="0" presId="urn:microsoft.com/office/officeart/2009/3/layout/CircleRelationship"/>
    <dgm:cxn modelId="{45AFAA1E-A93F-4940-815A-B116FE6AEBAC}" srcId="{548F8E82-1E07-47D3-ACDC-C9E00624F526}" destId="{F8DD42F5-030C-44F1-96D5-AF44BC853274}" srcOrd="1" destOrd="0" parTransId="{A939C1A3-9DC1-40E6-A673-78B5887FFDC9}" sibTransId="{261C12BB-FBF7-4353-8BAC-BC5A17C28ADD}"/>
    <dgm:cxn modelId="{CA3F56B0-FDDE-4F5F-AF08-4AD8E3A92C59}" type="presOf" srcId="{F8DD42F5-030C-44F1-96D5-AF44BC853274}" destId="{727795FD-3575-4531-A6A9-1D246B760E3F}" srcOrd="0" destOrd="0" presId="urn:microsoft.com/office/officeart/2009/3/layout/CircleRelationship"/>
    <dgm:cxn modelId="{759C28C2-A303-40B5-8912-5A43687EE9CA}" srcId="{54BCCA97-42DE-4E15-9BAB-9E168F1A60B7}" destId="{548F8E82-1E07-47D3-ACDC-C9E00624F526}" srcOrd="0" destOrd="0" parTransId="{1562C30D-7722-49CB-B042-6BA41A025A0B}" sibTransId="{DA2919B9-CB6C-4D5C-861C-28C0A37816A3}"/>
    <dgm:cxn modelId="{CA21C202-9EC9-4EF0-A5A3-D14122F33E2F}" type="presOf" srcId="{54BCCA97-42DE-4E15-9BAB-9E168F1A60B7}" destId="{E10EFFA8-B175-4509-866D-4F195D7D1652}" srcOrd="0" destOrd="0" presId="urn:microsoft.com/office/officeart/2009/3/layout/CircleRelationship"/>
    <dgm:cxn modelId="{EA632AB2-8965-451E-A09C-D1B9549121BE}" srcId="{54BCCA97-42DE-4E15-9BAB-9E168F1A60B7}" destId="{9B7573E2-2859-457D-9E30-76F94EE5ED02}" srcOrd="1" destOrd="0" parTransId="{43456338-FC94-4C36-BE43-8AC812775077}" sibTransId="{1B6C9EE6-8598-4117-94EB-8768986E1202}"/>
    <dgm:cxn modelId="{73AFFE50-DC3D-4293-A06E-8A0A74330531}" type="presOf" srcId="{548F8E82-1E07-47D3-ACDC-C9E00624F526}" destId="{E95B07C6-DA9C-4796-B094-735A53C6538F}" srcOrd="0" destOrd="0" presId="urn:microsoft.com/office/officeart/2009/3/layout/CircleRelationship"/>
    <dgm:cxn modelId="{A6C7E2C7-E4D5-47F5-B9E3-6402A1BE5B43}" type="presParOf" srcId="{E10EFFA8-B175-4509-866D-4F195D7D1652}" destId="{E95B07C6-DA9C-4796-B094-735A53C6538F}" srcOrd="0" destOrd="0" presId="urn:microsoft.com/office/officeart/2009/3/layout/CircleRelationship"/>
    <dgm:cxn modelId="{9F8B2119-3B08-4AB2-9E97-94823E0CCA60}" type="presParOf" srcId="{E10EFFA8-B175-4509-866D-4F195D7D1652}" destId="{99D78E18-DD19-49BB-9974-78DF2E0761DF}" srcOrd="1" destOrd="0" presId="urn:microsoft.com/office/officeart/2009/3/layout/CircleRelationship"/>
    <dgm:cxn modelId="{6A236490-B48D-45E7-A0A6-E76DD1A48845}" type="presParOf" srcId="{E10EFFA8-B175-4509-866D-4F195D7D1652}" destId="{024CC843-6C5C-45CE-A1E2-75D649E82148}" srcOrd="2" destOrd="0" presId="urn:microsoft.com/office/officeart/2009/3/layout/CircleRelationship"/>
    <dgm:cxn modelId="{4B09AC01-3B99-43AD-9B83-709728BD5191}" type="presParOf" srcId="{E10EFFA8-B175-4509-866D-4F195D7D1652}" destId="{C9698029-E919-42A1-8F4D-58D4CB77DED5}" srcOrd="3" destOrd="0" presId="urn:microsoft.com/office/officeart/2009/3/layout/CircleRelationship"/>
    <dgm:cxn modelId="{C1FDAFCC-1FC5-440C-B8F6-9CA497CFF068}" type="presParOf" srcId="{E10EFFA8-B175-4509-866D-4F195D7D1652}" destId="{A208E176-74A0-415A-A76A-C623CE3C7DAF}" srcOrd="4" destOrd="0" presId="urn:microsoft.com/office/officeart/2009/3/layout/CircleRelationship"/>
    <dgm:cxn modelId="{57D08DAD-CC42-447C-B9E7-F10631E4BA62}" type="presParOf" srcId="{E10EFFA8-B175-4509-866D-4F195D7D1652}" destId="{1258066A-D431-4F60-A983-C466E6A45C8E}" srcOrd="5" destOrd="0" presId="urn:microsoft.com/office/officeart/2009/3/layout/CircleRelationship"/>
    <dgm:cxn modelId="{88578D6F-BE20-4785-A338-2DC135A4CCEB}" type="presParOf" srcId="{E10EFFA8-B175-4509-866D-4F195D7D1652}" destId="{8BD928D4-5F1F-41E3-A2CE-FE4D37FA9673}" srcOrd="6" destOrd="0" presId="urn:microsoft.com/office/officeart/2009/3/layout/CircleRelationship"/>
    <dgm:cxn modelId="{C4AF1A8A-7986-446A-B7E3-A6E30AD7361E}" type="presParOf" srcId="{E10EFFA8-B175-4509-866D-4F195D7D1652}" destId="{D433882A-7867-41CA-B27E-B47A2E21D406}" srcOrd="7" destOrd="0" presId="urn:microsoft.com/office/officeart/2009/3/layout/CircleRelationship"/>
    <dgm:cxn modelId="{C03B549F-9AF0-402D-A81D-D44ED687881B}" type="presParOf" srcId="{E10EFFA8-B175-4509-866D-4F195D7D1652}" destId="{37D202ED-D0F5-4414-B42E-1EB7CD04F251}" srcOrd="8" destOrd="0" presId="urn:microsoft.com/office/officeart/2009/3/layout/CircleRelationship"/>
    <dgm:cxn modelId="{6FCB8D51-0ED7-4D35-950D-6E5F9C2AF678}" type="presParOf" srcId="{37D202ED-D0F5-4414-B42E-1EB7CD04F251}" destId="{9179F6C9-1AB0-46AB-B483-9CB3A12008BC}" srcOrd="0" destOrd="0" presId="urn:microsoft.com/office/officeart/2009/3/layout/CircleRelationship"/>
    <dgm:cxn modelId="{FD3EC497-C99A-4313-9DA5-B702D3E1FA61}" type="presParOf" srcId="{E10EFFA8-B175-4509-866D-4F195D7D1652}" destId="{8E75F626-A279-4BA4-93F2-7413B0FCAD15}" srcOrd="9" destOrd="0" presId="urn:microsoft.com/office/officeart/2009/3/layout/CircleRelationship"/>
    <dgm:cxn modelId="{35D1D36B-92DC-421A-ACC3-05F666989AA6}" type="presParOf" srcId="{8E75F626-A279-4BA4-93F2-7413B0FCAD15}" destId="{CFF84995-1B9F-4D4E-A6C6-58709FE941BC}" srcOrd="0" destOrd="0" presId="urn:microsoft.com/office/officeart/2009/3/layout/CircleRelationship"/>
    <dgm:cxn modelId="{74F7301D-92B1-45FB-8B71-C8BB2104275B}" type="presParOf" srcId="{E10EFFA8-B175-4509-866D-4F195D7D1652}" destId="{727795FD-3575-4531-A6A9-1D246B760E3F}" srcOrd="10" destOrd="0" presId="urn:microsoft.com/office/officeart/2009/3/layout/CircleRelationship"/>
    <dgm:cxn modelId="{770AC9D1-E2A1-493D-9D85-4824E205CC74}" type="presParOf" srcId="{E10EFFA8-B175-4509-866D-4F195D7D1652}" destId="{25B40B3C-CF0F-41F7-A108-D157DC1C0F57}" srcOrd="11" destOrd="0" presId="urn:microsoft.com/office/officeart/2009/3/layout/CircleRelationship"/>
    <dgm:cxn modelId="{3CD858A7-C6B6-4027-9F89-0AFE35327609}" type="presParOf" srcId="{25B40B3C-CF0F-41F7-A108-D157DC1C0F57}" destId="{9C62516F-A435-4B23-9FDC-77F3739B97C9}" srcOrd="0" destOrd="0" presId="urn:microsoft.com/office/officeart/2009/3/layout/CircleRelationship"/>
    <dgm:cxn modelId="{FEA019A5-476F-476B-A887-7094BE45DBAA}" type="presParOf" srcId="{E10EFFA8-B175-4509-866D-4F195D7D1652}" destId="{735DD3AA-5A36-4C21-BD6E-173063E3582F}" srcOrd="12" destOrd="0" presId="urn:microsoft.com/office/officeart/2009/3/layout/CircleRelationship"/>
    <dgm:cxn modelId="{467F88E4-C269-48C0-B94E-71A40940BB72}" type="presParOf" srcId="{735DD3AA-5A36-4C21-BD6E-173063E3582F}" destId="{B3E124D6-CCE9-4212-8B25-ADCBD97B1418}" srcOrd="0" destOrd="0" presId="urn:microsoft.com/office/officeart/2009/3/layout/CircleRelationship"/>
    <dgm:cxn modelId="{456A5869-A706-4C4A-A95A-D0A0394BDE14}" type="presParOf" srcId="{E10EFFA8-B175-4509-866D-4F195D7D1652}" destId="{DAE56C65-3984-4A39-A3DF-FF7E5D8219E3}" srcOrd="13" destOrd="0" presId="urn:microsoft.com/office/officeart/2009/3/layout/CircleRelationship"/>
    <dgm:cxn modelId="{9BE62907-6181-4516-9649-30ADB08A7BF1}" type="presParOf" srcId="{DAE56C65-3984-4A39-A3DF-FF7E5D8219E3}" destId="{3E6F4056-23D9-4A6C-A44D-4F4BE45ED770}"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EC4122-1589-448A-870C-A73ED9E17AB5}"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s-PE"/>
        </a:p>
      </dgm:t>
    </dgm:pt>
    <dgm:pt modelId="{31DA2692-8758-4E48-AF31-1D6CD858E70A}">
      <dgm:prSet phldrT="[Texto]" custT="1"/>
      <dgm:spPr>
        <a:solidFill>
          <a:srgbClr val="00B050"/>
        </a:solidFill>
      </dgm:spPr>
      <dgm:t>
        <a:bodyPr/>
        <a:lstStyle/>
        <a:p>
          <a:r>
            <a:rPr lang="es-PE" sz="2800" b="1" dirty="0" smtClean="0">
              <a:solidFill>
                <a:prstClr val="black"/>
              </a:solidFill>
            </a:rPr>
            <a:t>Presentación de situaciones retadoras o problemas</a:t>
          </a:r>
          <a:endParaRPr lang="es-PE" sz="2800" dirty="0">
            <a:solidFill>
              <a:schemeClr val="tx1"/>
            </a:solidFill>
          </a:endParaRPr>
        </a:p>
      </dgm:t>
    </dgm:pt>
    <dgm:pt modelId="{36DFFE66-B645-41E6-8E7E-ED9EBCA8FE07}" type="parTrans" cxnId="{EE91A61E-D5AD-44C3-996C-0935C446A677}">
      <dgm:prSet/>
      <dgm:spPr/>
      <dgm:t>
        <a:bodyPr/>
        <a:lstStyle/>
        <a:p>
          <a:endParaRPr lang="es-PE">
            <a:solidFill>
              <a:schemeClr val="tx1"/>
            </a:solidFill>
          </a:endParaRPr>
        </a:p>
      </dgm:t>
    </dgm:pt>
    <dgm:pt modelId="{7B8EABB6-D13D-4DEC-924E-CEE261FC1A50}" type="sibTrans" cxnId="{EE91A61E-D5AD-44C3-996C-0935C446A677}">
      <dgm:prSet/>
      <dgm:spPr/>
      <dgm:t>
        <a:bodyPr/>
        <a:lstStyle/>
        <a:p>
          <a:endParaRPr lang="es-PE">
            <a:solidFill>
              <a:schemeClr val="tx1"/>
            </a:solidFill>
          </a:endParaRPr>
        </a:p>
      </dgm:t>
    </dgm:pt>
    <dgm:pt modelId="{8C00B27D-3E25-437F-AD41-5C69098D8522}">
      <dgm:prSet phldrT="[Texto]"/>
      <dgm:spPr>
        <a:solidFill>
          <a:srgbClr val="FFC000"/>
        </a:solidFill>
      </dgm:spPr>
      <dgm:t>
        <a:bodyPr/>
        <a:lstStyle/>
        <a:p>
          <a:r>
            <a:rPr lang="es-PE" b="1" dirty="0" smtClean="0">
              <a:solidFill>
                <a:prstClr val="black"/>
              </a:solidFill>
            </a:rPr>
            <a:t>Sacar al estudiante de su ZDR</a:t>
          </a:r>
          <a:endParaRPr lang="es-PE" dirty="0">
            <a:solidFill>
              <a:schemeClr val="tx1"/>
            </a:solidFill>
          </a:endParaRPr>
        </a:p>
      </dgm:t>
    </dgm:pt>
    <dgm:pt modelId="{73CCD2A5-5EE6-4C45-BA9C-E7983EA819F7}" type="parTrans" cxnId="{65022C6B-E44D-4432-8309-FD7177788DE7}">
      <dgm:prSet/>
      <dgm:spPr/>
      <dgm:t>
        <a:bodyPr/>
        <a:lstStyle/>
        <a:p>
          <a:endParaRPr lang="es-PE">
            <a:solidFill>
              <a:schemeClr val="tx1"/>
            </a:solidFill>
          </a:endParaRPr>
        </a:p>
      </dgm:t>
    </dgm:pt>
    <dgm:pt modelId="{C272D5A9-BFF6-4844-A8DB-38C41BC45EE0}" type="sibTrans" cxnId="{65022C6B-E44D-4432-8309-FD7177788DE7}">
      <dgm:prSet/>
      <dgm:spPr/>
      <dgm:t>
        <a:bodyPr/>
        <a:lstStyle/>
        <a:p>
          <a:endParaRPr lang="es-PE">
            <a:solidFill>
              <a:schemeClr val="tx1"/>
            </a:solidFill>
          </a:endParaRPr>
        </a:p>
      </dgm:t>
    </dgm:pt>
    <dgm:pt modelId="{49FC8871-DFCE-417C-8089-295A4F8447F6}">
      <dgm:prSet phldrT="[Texto]"/>
      <dgm:spPr>
        <a:solidFill>
          <a:srgbClr val="0070C0"/>
        </a:solidFill>
      </dgm:spPr>
      <dgm:t>
        <a:bodyPr/>
        <a:lstStyle/>
        <a:p>
          <a:r>
            <a:rPr lang="es-PE" b="1" dirty="0" smtClean="0">
              <a:solidFill>
                <a:schemeClr val="tx1"/>
              </a:solidFill>
            </a:rPr>
            <a:t>Mediando a través de su ZDP  y llevarlo a su ZDP</a:t>
          </a:r>
          <a:endParaRPr lang="es-PE" dirty="0">
            <a:solidFill>
              <a:schemeClr val="tx1"/>
            </a:solidFill>
          </a:endParaRPr>
        </a:p>
      </dgm:t>
    </dgm:pt>
    <dgm:pt modelId="{29DCE1DB-2D37-40CE-8E06-DE364AF5A22A}" type="parTrans" cxnId="{33E586E7-BBA8-4832-B65D-B57487419719}">
      <dgm:prSet/>
      <dgm:spPr/>
      <dgm:t>
        <a:bodyPr/>
        <a:lstStyle/>
        <a:p>
          <a:endParaRPr lang="es-PE">
            <a:solidFill>
              <a:schemeClr val="tx1"/>
            </a:solidFill>
          </a:endParaRPr>
        </a:p>
      </dgm:t>
    </dgm:pt>
    <dgm:pt modelId="{7AAE2FEF-B706-48D6-9805-3962AE113BC8}" type="sibTrans" cxnId="{33E586E7-BBA8-4832-B65D-B57487419719}">
      <dgm:prSet/>
      <dgm:spPr/>
      <dgm:t>
        <a:bodyPr/>
        <a:lstStyle/>
        <a:p>
          <a:endParaRPr lang="es-PE">
            <a:solidFill>
              <a:schemeClr val="tx1"/>
            </a:solidFill>
          </a:endParaRPr>
        </a:p>
      </dgm:t>
    </dgm:pt>
    <dgm:pt modelId="{425A9104-2771-4957-BC0B-5C4501C14526}" type="pres">
      <dgm:prSet presAssocID="{EEEC4122-1589-448A-870C-A73ED9E17AB5}" presName="Name0" presStyleCnt="0">
        <dgm:presLayoutVars>
          <dgm:dir/>
          <dgm:resizeHandles val="exact"/>
        </dgm:presLayoutVars>
      </dgm:prSet>
      <dgm:spPr/>
      <dgm:t>
        <a:bodyPr/>
        <a:lstStyle/>
        <a:p>
          <a:endParaRPr lang="es-PE"/>
        </a:p>
      </dgm:t>
    </dgm:pt>
    <dgm:pt modelId="{98A8BF61-9421-42D5-B1AB-8A415ABBA424}" type="pres">
      <dgm:prSet presAssocID="{31DA2692-8758-4E48-AF31-1D6CD858E70A}" presName="node" presStyleLbl="node1" presStyleIdx="0" presStyleCnt="3">
        <dgm:presLayoutVars>
          <dgm:bulletEnabled val="1"/>
        </dgm:presLayoutVars>
      </dgm:prSet>
      <dgm:spPr/>
      <dgm:t>
        <a:bodyPr/>
        <a:lstStyle/>
        <a:p>
          <a:endParaRPr lang="es-PE"/>
        </a:p>
      </dgm:t>
    </dgm:pt>
    <dgm:pt modelId="{BFE921D3-BA3A-47ED-A64D-D2D1A10C14CA}" type="pres">
      <dgm:prSet presAssocID="{7B8EABB6-D13D-4DEC-924E-CEE261FC1A50}" presName="sibTrans" presStyleCnt="0"/>
      <dgm:spPr/>
    </dgm:pt>
    <dgm:pt modelId="{9A61BD18-401B-43D8-A202-9DAF246BF61E}" type="pres">
      <dgm:prSet presAssocID="{8C00B27D-3E25-437F-AD41-5C69098D8522}" presName="node" presStyleLbl="node1" presStyleIdx="1" presStyleCnt="3">
        <dgm:presLayoutVars>
          <dgm:bulletEnabled val="1"/>
        </dgm:presLayoutVars>
      </dgm:prSet>
      <dgm:spPr/>
      <dgm:t>
        <a:bodyPr/>
        <a:lstStyle/>
        <a:p>
          <a:endParaRPr lang="es-PE"/>
        </a:p>
      </dgm:t>
    </dgm:pt>
    <dgm:pt modelId="{C59DA36A-A2A2-48A4-BAD3-D837F52C9BC7}" type="pres">
      <dgm:prSet presAssocID="{C272D5A9-BFF6-4844-A8DB-38C41BC45EE0}" presName="sibTrans" presStyleCnt="0"/>
      <dgm:spPr/>
    </dgm:pt>
    <dgm:pt modelId="{D23CEA46-19D3-4E87-955A-3AE9C310FBFC}" type="pres">
      <dgm:prSet presAssocID="{49FC8871-DFCE-417C-8089-295A4F8447F6}" presName="node" presStyleLbl="node1" presStyleIdx="2" presStyleCnt="3" custLinFactNeighborX="11009" custLinFactNeighborY="-147">
        <dgm:presLayoutVars>
          <dgm:bulletEnabled val="1"/>
        </dgm:presLayoutVars>
      </dgm:prSet>
      <dgm:spPr/>
      <dgm:t>
        <a:bodyPr/>
        <a:lstStyle/>
        <a:p>
          <a:endParaRPr lang="es-PE"/>
        </a:p>
      </dgm:t>
    </dgm:pt>
  </dgm:ptLst>
  <dgm:cxnLst>
    <dgm:cxn modelId="{31137B3A-85BE-4E41-9F2D-06223CA61E51}" type="presOf" srcId="{EEEC4122-1589-448A-870C-A73ED9E17AB5}" destId="{425A9104-2771-4957-BC0B-5C4501C14526}" srcOrd="0" destOrd="0" presId="urn:microsoft.com/office/officeart/2005/8/layout/hList6"/>
    <dgm:cxn modelId="{DD2E12B6-2582-4004-9AE9-2267E71C2AF1}" type="presOf" srcId="{49FC8871-DFCE-417C-8089-295A4F8447F6}" destId="{D23CEA46-19D3-4E87-955A-3AE9C310FBFC}" srcOrd="0" destOrd="0" presId="urn:microsoft.com/office/officeart/2005/8/layout/hList6"/>
    <dgm:cxn modelId="{AF9D4B65-D3E9-42AA-AB28-42204324DE2D}" type="presOf" srcId="{31DA2692-8758-4E48-AF31-1D6CD858E70A}" destId="{98A8BF61-9421-42D5-B1AB-8A415ABBA424}" srcOrd="0" destOrd="0" presId="urn:microsoft.com/office/officeart/2005/8/layout/hList6"/>
    <dgm:cxn modelId="{A89645F4-4D35-4EE2-9D7E-7635B2AB7908}" type="presOf" srcId="{8C00B27D-3E25-437F-AD41-5C69098D8522}" destId="{9A61BD18-401B-43D8-A202-9DAF246BF61E}" srcOrd="0" destOrd="0" presId="urn:microsoft.com/office/officeart/2005/8/layout/hList6"/>
    <dgm:cxn modelId="{33E586E7-BBA8-4832-B65D-B57487419719}" srcId="{EEEC4122-1589-448A-870C-A73ED9E17AB5}" destId="{49FC8871-DFCE-417C-8089-295A4F8447F6}" srcOrd="2" destOrd="0" parTransId="{29DCE1DB-2D37-40CE-8E06-DE364AF5A22A}" sibTransId="{7AAE2FEF-B706-48D6-9805-3962AE113BC8}"/>
    <dgm:cxn modelId="{65022C6B-E44D-4432-8309-FD7177788DE7}" srcId="{EEEC4122-1589-448A-870C-A73ED9E17AB5}" destId="{8C00B27D-3E25-437F-AD41-5C69098D8522}" srcOrd="1" destOrd="0" parTransId="{73CCD2A5-5EE6-4C45-BA9C-E7983EA819F7}" sibTransId="{C272D5A9-BFF6-4844-A8DB-38C41BC45EE0}"/>
    <dgm:cxn modelId="{EE91A61E-D5AD-44C3-996C-0935C446A677}" srcId="{EEEC4122-1589-448A-870C-A73ED9E17AB5}" destId="{31DA2692-8758-4E48-AF31-1D6CD858E70A}" srcOrd="0" destOrd="0" parTransId="{36DFFE66-B645-41E6-8E7E-ED9EBCA8FE07}" sibTransId="{7B8EABB6-D13D-4DEC-924E-CEE261FC1A50}"/>
    <dgm:cxn modelId="{4CF1D601-B9B9-48EF-B8F9-A392B2F40239}" type="presParOf" srcId="{425A9104-2771-4957-BC0B-5C4501C14526}" destId="{98A8BF61-9421-42D5-B1AB-8A415ABBA424}" srcOrd="0" destOrd="0" presId="urn:microsoft.com/office/officeart/2005/8/layout/hList6"/>
    <dgm:cxn modelId="{78DD406F-9CE5-45AF-9DC2-2E6C06A96070}" type="presParOf" srcId="{425A9104-2771-4957-BC0B-5C4501C14526}" destId="{BFE921D3-BA3A-47ED-A64D-D2D1A10C14CA}" srcOrd="1" destOrd="0" presId="urn:microsoft.com/office/officeart/2005/8/layout/hList6"/>
    <dgm:cxn modelId="{FC56140D-BC27-4D06-8DF9-DB368A00A9A3}" type="presParOf" srcId="{425A9104-2771-4957-BC0B-5C4501C14526}" destId="{9A61BD18-401B-43D8-A202-9DAF246BF61E}" srcOrd="2" destOrd="0" presId="urn:microsoft.com/office/officeart/2005/8/layout/hList6"/>
    <dgm:cxn modelId="{75E9820E-4F5D-41EA-8758-96496C6C1C85}" type="presParOf" srcId="{425A9104-2771-4957-BC0B-5C4501C14526}" destId="{C59DA36A-A2A2-48A4-BAD3-D837F52C9BC7}" srcOrd="3" destOrd="0" presId="urn:microsoft.com/office/officeart/2005/8/layout/hList6"/>
    <dgm:cxn modelId="{14D78927-3EB0-4288-B4FF-9E81E5F670BD}" type="presParOf" srcId="{425A9104-2771-4957-BC0B-5C4501C14526}" destId="{D23CEA46-19D3-4E87-955A-3AE9C310FBFC}"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ABDA65-A83C-4AB9-B30A-26DFAFFE0679}"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s-PE"/>
        </a:p>
      </dgm:t>
    </dgm:pt>
    <dgm:pt modelId="{37C6252D-456D-45A3-A0B8-D9E817E3F5E1}">
      <dgm:prSet phldrT="[Texto]"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s-PE" sz="1800" b="1" dirty="0" smtClean="0">
              <a:solidFill>
                <a:schemeClr val="tx1"/>
              </a:solidFill>
            </a:rPr>
            <a:t>LO QUE DEBEMOS VALORAR AL </a:t>
          </a:r>
          <a:r>
            <a:rPr lang="es-PE" sz="1700" b="1" dirty="0" smtClean="0">
              <a:solidFill>
                <a:schemeClr val="tx1"/>
              </a:solidFill>
            </a:rPr>
            <a:t>RETROALIMENTAR</a:t>
          </a:r>
        </a:p>
      </dgm:t>
    </dgm:pt>
    <dgm:pt modelId="{E5E16107-5123-4E06-9299-757598969BC3}" type="parTrans" cxnId="{68B073D0-59FD-4AF1-B681-85AA528E494C}">
      <dgm:prSet/>
      <dgm:spPr/>
      <dgm:t>
        <a:bodyPr/>
        <a:lstStyle/>
        <a:p>
          <a:endParaRPr lang="es-PE">
            <a:solidFill>
              <a:schemeClr val="tx1"/>
            </a:solidFill>
          </a:endParaRPr>
        </a:p>
      </dgm:t>
    </dgm:pt>
    <dgm:pt modelId="{54F01285-3A94-43B0-BBA4-930420231682}" type="sibTrans" cxnId="{68B073D0-59FD-4AF1-B681-85AA528E494C}">
      <dgm:prSet/>
      <dgm:spPr/>
      <dgm:t>
        <a:bodyPr/>
        <a:lstStyle/>
        <a:p>
          <a:endParaRPr lang="es-PE">
            <a:solidFill>
              <a:schemeClr val="tx1"/>
            </a:solidFill>
          </a:endParaRPr>
        </a:p>
      </dgm:t>
    </dgm:pt>
    <dgm:pt modelId="{5C9B4A64-06DD-4E0F-96E2-AEFAB59CA57C}">
      <dgm:prSet phldrT="[Texto]" custT="1"/>
      <dgm:spPr/>
      <dgm:t>
        <a:bodyPr/>
        <a:lstStyle/>
        <a:p>
          <a:r>
            <a:rPr lang="es-PE" sz="1600" b="1" dirty="0" smtClean="0">
              <a:solidFill>
                <a:schemeClr val="tx1"/>
              </a:solidFill>
            </a:rPr>
            <a:t>Valorar los aciertos de los estudiantes</a:t>
          </a:r>
          <a:endParaRPr lang="es-PE" sz="1600" dirty="0">
            <a:solidFill>
              <a:schemeClr val="tx1"/>
            </a:solidFill>
          </a:endParaRPr>
        </a:p>
      </dgm:t>
    </dgm:pt>
    <dgm:pt modelId="{BC154042-B211-43B9-88B1-838922742C91}" type="parTrans" cxnId="{1B4C0D0B-41E1-4ABA-ABFF-678D3DD2F806}">
      <dgm:prSet/>
      <dgm:spPr/>
      <dgm:t>
        <a:bodyPr/>
        <a:lstStyle/>
        <a:p>
          <a:endParaRPr lang="es-PE">
            <a:solidFill>
              <a:schemeClr val="tx1"/>
            </a:solidFill>
          </a:endParaRPr>
        </a:p>
      </dgm:t>
    </dgm:pt>
    <dgm:pt modelId="{05D38E4B-FF41-4BA7-A3B4-AC2DCE7F04AF}" type="sibTrans" cxnId="{1B4C0D0B-41E1-4ABA-ABFF-678D3DD2F806}">
      <dgm:prSet/>
      <dgm:spPr/>
      <dgm:t>
        <a:bodyPr/>
        <a:lstStyle/>
        <a:p>
          <a:endParaRPr lang="es-PE">
            <a:solidFill>
              <a:schemeClr val="tx1"/>
            </a:solidFill>
          </a:endParaRPr>
        </a:p>
      </dgm:t>
    </dgm:pt>
    <dgm:pt modelId="{7A1A1540-ABF7-475B-8F6B-1D45A91E29B1}">
      <dgm:prSet phldrT="[Texto]" custT="1"/>
      <dgm:spPr/>
      <dgm:t>
        <a:bodyPr/>
        <a:lstStyle/>
        <a:p>
          <a:r>
            <a:rPr lang="es-PE" sz="1600" b="1" dirty="0" smtClean="0">
              <a:solidFill>
                <a:schemeClr val="tx1"/>
              </a:solidFill>
            </a:rPr>
            <a:t>Reconocer y felicitar el esfuerzo que viene realizando la familia </a:t>
          </a:r>
          <a:endParaRPr lang="es-PE" sz="1600" dirty="0">
            <a:solidFill>
              <a:schemeClr val="tx1"/>
            </a:solidFill>
          </a:endParaRPr>
        </a:p>
      </dgm:t>
    </dgm:pt>
    <dgm:pt modelId="{F9B939AE-DDDD-45AB-A068-B561CFBFE148}" type="parTrans" cxnId="{AA05832F-D935-437D-872A-191E9AF589FB}">
      <dgm:prSet/>
      <dgm:spPr/>
      <dgm:t>
        <a:bodyPr/>
        <a:lstStyle/>
        <a:p>
          <a:endParaRPr lang="es-PE">
            <a:solidFill>
              <a:schemeClr val="tx1"/>
            </a:solidFill>
          </a:endParaRPr>
        </a:p>
      </dgm:t>
    </dgm:pt>
    <dgm:pt modelId="{F82A3CD1-BAC2-42CD-A8A9-7C5BA76281F7}" type="sibTrans" cxnId="{AA05832F-D935-437D-872A-191E9AF589FB}">
      <dgm:prSet/>
      <dgm:spPr/>
      <dgm:t>
        <a:bodyPr/>
        <a:lstStyle/>
        <a:p>
          <a:endParaRPr lang="es-PE">
            <a:solidFill>
              <a:schemeClr val="tx1"/>
            </a:solidFill>
          </a:endParaRPr>
        </a:p>
      </dgm:t>
    </dgm:pt>
    <dgm:pt modelId="{3C150C74-5D54-47E2-99E7-9F2E6A0D8B31}">
      <dgm:prSet phldrT="[Texto]" custT="1"/>
      <dgm:spPr/>
      <dgm:t>
        <a:bodyPr/>
        <a:lstStyle/>
        <a:p>
          <a:r>
            <a:rPr lang="es-PE" sz="1800" b="1" dirty="0" smtClean="0">
              <a:solidFill>
                <a:schemeClr val="tx1"/>
              </a:solidFill>
            </a:rPr>
            <a:t>Establecer un vínculo empático</a:t>
          </a:r>
          <a:endParaRPr lang="es-PE" sz="2800" dirty="0">
            <a:solidFill>
              <a:schemeClr val="tx1"/>
            </a:solidFill>
          </a:endParaRPr>
        </a:p>
      </dgm:t>
    </dgm:pt>
    <dgm:pt modelId="{4763F942-C1C1-48AE-A3C7-05BC6176F62B}" type="parTrans" cxnId="{F8838B47-2D3F-44D1-87BF-5AC5B3096861}">
      <dgm:prSet/>
      <dgm:spPr/>
      <dgm:t>
        <a:bodyPr/>
        <a:lstStyle/>
        <a:p>
          <a:endParaRPr lang="es-PE">
            <a:solidFill>
              <a:schemeClr val="tx1"/>
            </a:solidFill>
          </a:endParaRPr>
        </a:p>
      </dgm:t>
    </dgm:pt>
    <dgm:pt modelId="{20B6C920-74F5-4BE3-82D8-A375C984EEF3}" type="sibTrans" cxnId="{F8838B47-2D3F-44D1-87BF-5AC5B3096861}">
      <dgm:prSet/>
      <dgm:spPr/>
      <dgm:t>
        <a:bodyPr/>
        <a:lstStyle/>
        <a:p>
          <a:endParaRPr lang="es-PE">
            <a:solidFill>
              <a:schemeClr val="tx1"/>
            </a:solidFill>
          </a:endParaRPr>
        </a:p>
      </dgm:t>
    </dgm:pt>
    <dgm:pt modelId="{966BAD1F-D7AE-402A-A43F-7A0F0C085849}">
      <dgm:prSet phldrT="[Texto]"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s-PE" sz="1600" b="1" dirty="0" smtClean="0">
              <a:solidFill>
                <a:schemeClr val="tx1"/>
              </a:solidFill>
            </a:rPr>
            <a:t>Los padres se han convertido hoy en los mediadores de los aprendizajes</a:t>
          </a:r>
        </a:p>
      </dgm:t>
    </dgm:pt>
    <dgm:pt modelId="{519E1247-3571-4E3E-B707-73CAE292E897}" type="parTrans" cxnId="{C936AA83-4FC6-425F-8B81-22B2A8CB7D34}">
      <dgm:prSet/>
      <dgm:spPr/>
      <dgm:t>
        <a:bodyPr/>
        <a:lstStyle/>
        <a:p>
          <a:endParaRPr lang="es-PE">
            <a:solidFill>
              <a:schemeClr val="tx1"/>
            </a:solidFill>
          </a:endParaRPr>
        </a:p>
      </dgm:t>
    </dgm:pt>
    <dgm:pt modelId="{E3ABF8BC-9195-4DA1-9924-092E8D626DE3}" type="sibTrans" cxnId="{C936AA83-4FC6-425F-8B81-22B2A8CB7D34}">
      <dgm:prSet/>
      <dgm:spPr/>
      <dgm:t>
        <a:bodyPr/>
        <a:lstStyle/>
        <a:p>
          <a:endParaRPr lang="es-PE">
            <a:solidFill>
              <a:schemeClr val="tx1"/>
            </a:solidFill>
          </a:endParaRPr>
        </a:p>
      </dgm:t>
    </dgm:pt>
    <dgm:pt modelId="{A5173997-DA1A-4FC6-ABF1-E930723D8527}" type="pres">
      <dgm:prSet presAssocID="{15ABDA65-A83C-4AB9-B30A-26DFAFFE0679}" presName="Name0" presStyleCnt="0">
        <dgm:presLayoutVars>
          <dgm:chMax val="1"/>
          <dgm:dir/>
          <dgm:animLvl val="ctr"/>
          <dgm:resizeHandles val="exact"/>
        </dgm:presLayoutVars>
      </dgm:prSet>
      <dgm:spPr/>
      <dgm:t>
        <a:bodyPr/>
        <a:lstStyle/>
        <a:p>
          <a:endParaRPr lang="es-PE"/>
        </a:p>
      </dgm:t>
    </dgm:pt>
    <dgm:pt modelId="{2F6655F1-A41F-48D1-BA9E-44A72EF0B6F6}" type="pres">
      <dgm:prSet presAssocID="{37C6252D-456D-45A3-A0B8-D9E817E3F5E1}" presName="centerShape" presStyleLbl="node0" presStyleIdx="0" presStyleCnt="1" custScaleX="107119"/>
      <dgm:spPr/>
      <dgm:t>
        <a:bodyPr/>
        <a:lstStyle/>
        <a:p>
          <a:endParaRPr lang="es-PE"/>
        </a:p>
      </dgm:t>
    </dgm:pt>
    <dgm:pt modelId="{228A025F-1283-485F-A6DC-6B12A621775A}" type="pres">
      <dgm:prSet presAssocID="{5C9B4A64-06DD-4E0F-96E2-AEFAB59CA57C}" presName="node" presStyleLbl="node1" presStyleIdx="0" presStyleCnt="4" custRadScaleRad="102993">
        <dgm:presLayoutVars>
          <dgm:bulletEnabled val="1"/>
        </dgm:presLayoutVars>
      </dgm:prSet>
      <dgm:spPr/>
      <dgm:t>
        <a:bodyPr/>
        <a:lstStyle/>
        <a:p>
          <a:endParaRPr lang="es-PE"/>
        </a:p>
      </dgm:t>
    </dgm:pt>
    <dgm:pt modelId="{BED3945B-F886-41AE-9CFB-98CDA5B457B9}" type="pres">
      <dgm:prSet presAssocID="{5C9B4A64-06DD-4E0F-96E2-AEFAB59CA57C}" presName="dummy" presStyleCnt="0"/>
      <dgm:spPr/>
    </dgm:pt>
    <dgm:pt modelId="{E9AED71B-3B4E-4E5C-BD4A-673FD9A293ED}" type="pres">
      <dgm:prSet presAssocID="{05D38E4B-FF41-4BA7-A3B4-AC2DCE7F04AF}" presName="sibTrans" presStyleLbl="sibTrans2D1" presStyleIdx="0" presStyleCnt="4"/>
      <dgm:spPr/>
      <dgm:t>
        <a:bodyPr/>
        <a:lstStyle/>
        <a:p>
          <a:endParaRPr lang="es-PE"/>
        </a:p>
      </dgm:t>
    </dgm:pt>
    <dgm:pt modelId="{B9B083BD-7166-4A66-90B7-22C08D055D6D}" type="pres">
      <dgm:prSet presAssocID="{7A1A1540-ABF7-475B-8F6B-1D45A91E29B1}" presName="node" presStyleLbl="node1" presStyleIdx="1" presStyleCnt="4" custScaleX="142203" custScaleY="119397">
        <dgm:presLayoutVars>
          <dgm:bulletEnabled val="1"/>
        </dgm:presLayoutVars>
      </dgm:prSet>
      <dgm:spPr/>
      <dgm:t>
        <a:bodyPr/>
        <a:lstStyle/>
        <a:p>
          <a:endParaRPr lang="es-PE"/>
        </a:p>
      </dgm:t>
    </dgm:pt>
    <dgm:pt modelId="{1BF1F78B-50B8-4A8B-BBED-69357B0E03F4}" type="pres">
      <dgm:prSet presAssocID="{7A1A1540-ABF7-475B-8F6B-1D45A91E29B1}" presName="dummy" presStyleCnt="0"/>
      <dgm:spPr/>
    </dgm:pt>
    <dgm:pt modelId="{E4A65FB8-A8DF-4C6B-86E6-60E15FBD0005}" type="pres">
      <dgm:prSet presAssocID="{F82A3CD1-BAC2-42CD-A8A9-7C5BA76281F7}" presName="sibTrans" presStyleLbl="sibTrans2D1" presStyleIdx="1" presStyleCnt="4"/>
      <dgm:spPr/>
      <dgm:t>
        <a:bodyPr/>
        <a:lstStyle/>
        <a:p>
          <a:endParaRPr lang="es-PE"/>
        </a:p>
      </dgm:t>
    </dgm:pt>
    <dgm:pt modelId="{2DF21523-2266-4FA7-A9D0-AB70B7D05E1D}" type="pres">
      <dgm:prSet presAssocID="{3C150C74-5D54-47E2-99E7-9F2E6A0D8B31}" presName="node" presStyleLbl="node1" presStyleIdx="2" presStyleCnt="4">
        <dgm:presLayoutVars>
          <dgm:bulletEnabled val="1"/>
        </dgm:presLayoutVars>
      </dgm:prSet>
      <dgm:spPr/>
      <dgm:t>
        <a:bodyPr/>
        <a:lstStyle/>
        <a:p>
          <a:endParaRPr lang="es-PE"/>
        </a:p>
      </dgm:t>
    </dgm:pt>
    <dgm:pt modelId="{4F8000B9-7BC3-4D11-8B88-D4FFC911AD28}" type="pres">
      <dgm:prSet presAssocID="{3C150C74-5D54-47E2-99E7-9F2E6A0D8B31}" presName="dummy" presStyleCnt="0"/>
      <dgm:spPr/>
    </dgm:pt>
    <dgm:pt modelId="{297DD7AC-67C7-48D6-863B-CBA27A0E65AF}" type="pres">
      <dgm:prSet presAssocID="{20B6C920-74F5-4BE3-82D8-A375C984EEF3}" presName="sibTrans" presStyleLbl="sibTrans2D1" presStyleIdx="2" presStyleCnt="4"/>
      <dgm:spPr/>
      <dgm:t>
        <a:bodyPr/>
        <a:lstStyle/>
        <a:p>
          <a:endParaRPr lang="es-PE"/>
        </a:p>
      </dgm:t>
    </dgm:pt>
    <dgm:pt modelId="{810FA271-A2E5-4236-B5DF-7BE46CB032B3}" type="pres">
      <dgm:prSet presAssocID="{966BAD1F-D7AE-402A-A43F-7A0F0C085849}" presName="node" presStyleLbl="node1" presStyleIdx="3" presStyleCnt="4" custScaleX="132167" custScaleY="119397">
        <dgm:presLayoutVars>
          <dgm:bulletEnabled val="1"/>
        </dgm:presLayoutVars>
      </dgm:prSet>
      <dgm:spPr/>
      <dgm:t>
        <a:bodyPr/>
        <a:lstStyle/>
        <a:p>
          <a:endParaRPr lang="es-PE"/>
        </a:p>
      </dgm:t>
    </dgm:pt>
    <dgm:pt modelId="{25D7498F-13CB-4F8D-88F0-B02879B53EFB}" type="pres">
      <dgm:prSet presAssocID="{966BAD1F-D7AE-402A-A43F-7A0F0C085849}" presName="dummy" presStyleCnt="0"/>
      <dgm:spPr/>
    </dgm:pt>
    <dgm:pt modelId="{F0A52E10-6D67-4E79-87A7-81D6FC26E54E}" type="pres">
      <dgm:prSet presAssocID="{E3ABF8BC-9195-4DA1-9924-092E8D626DE3}" presName="sibTrans" presStyleLbl="sibTrans2D1" presStyleIdx="3" presStyleCnt="4"/>
      <dgm:spPr/>
      <dgm:t>
        <a:bodyPr/>
        <a:lstStyle/>
        <a:p>
          <a:endParaRPr lang="es-PE"/>
        </a:p>
      </dgm:t>
    </dgm:pt>
  </dgm:ptLst>
  <dgm:cxnLst>
    <dgm:cxn modelId="{419F65DC-AC57-40DA-83A5-6D10797C6E9E}" type="presOf" srcId="{966BAD1F-D7AE-402A-A43F-7A0F0C085849}" destId="{810FA271-A2E5-4236-B5DF-7BE46CB032B3}" srcOrd="0" destOrd="0" presId="urn:microsoft.com/office/officeart/2005/8/layout/radial6"/>
    <dgm:cxn modelId="{59B3687C-AF97-429D-B03D-ABD54DE77E5E}" type="presOf" srcId="{3C150C74-5D54-47E2-99E7-9F2E6A0D8B31}" destId="{2DF21523-2266-4FA7-A9D0-AB70B7D05E1D}" srcOrd="0" destOrd="0" presId="urn:microsoft.com/office/officeart/2005/8/layout/radial6"/>
    <dgm:cxn modelId="{8CEC7DDB-3D3E-4005-A871-4AB23E311DE8}" type="presOf" srcId="{5C9B4A64-06DD-4E0F-96E2-AEFAB59CA57C}" destId="{228A025F-1283-485F-A6DC-6B12A621775A}" srcOrd="0" destOrd="0" presId="urn:microsoft.com/office/officeart/2005/8/layout/radial6"/>
    <dgm:cxn modelId="{F8838B47-2D3F-44D1-87BF-5AC5B3096861}" srcId="{37C6252D-456D-45A3-A0B8-D9E817E3F5E1}" destId="{3C150C74-5D54-47E2-99E7-9F2E6A0D8B31}" srcOrd="2" destOrd="0" parTransId="{4763F942-C1C1-48AE-A3C7-05BC6176F62B}" sibTransId="{20B6C920-74F5-4BE3-82D8-A375C984EEF3}"/>
    <dgm:cxn modelId="{22C79CE6-875F-4BB3-AEA2-A1551D1FC28C}" type="presOf" srcId="{7A1A1540-ABF7-475B-8F6B-1D45A91E29B1}" destId="{B9B083BD-7166-4A66-90B7-22C08D055D6D}" srcOrd="0" destOrd="0" presId="urn:microsoft.com/office/officeart/2005/8/layout/radial6"/>
    <dgm:cxn modelId="{85EEE471-EC68-4C42-A1F0-0BE3FD349771}" type="presOf" srcId="{15ABDA65-A83C-4AB9-B30A-26DFAFFE0679}" destId="{A5173997-DA1A-4FC6-ABF1-E930723D8527}" srcOrd="0" destOrd="0" presId="urn:microsoft.com/office/officeart/2005/8/layout/radial6"/>
    <dgm:cxn modelId="{68B073D0-59FD-4AF1-B681-85AA528E494C}" srcId="{15ABDA65-A83C-4AB9-B30A-26DFAFFE0679}" destId="{37C6252D-456D-45A3-A0B8-D9E817E3F5E1}" srcOrd="0" destOrd="0" parTransId="{E5E16107-5123-4E06-9299-757598969BC3}" sibTransId="{54F01285-3A94-43B0-BBA4-930420231682}"/>
    <dgm:cxn modelId="{46BC692A-9000-4E5D-A44A-1C93BF67F1D8}" type="presOf" srcId="{37C6252D-456D-45A3-A0B8-D9E817E3F5E1}" destId="{2F6655F1-A41F-48D1-BA9E-44A72EF0B6F6}" srcOrd="0" destOrd="0" presId="urn:microsoft.com/office/officeart/2005/8/layout/radial6"/>
    <dgm:cxn modelId="{1B4C0D0B-41E1-4ABA-ABFF-678D3DD2F806}" srcId="{37C6252D-456D-45A3-A0B8-D9E817E3F5E1}" destId="{5C9B4A64-06DD-4E0F-96E2-AEFAB59CA57C}" srcOrd="0" destOrd="0" parTransId="{BC154042-B211-43B9-88B1-838922742C91}" sibTransId="{05D38E4B-FF41-4BA7-A3B4-AC2DCE7F04AF}"/>
    <dgm:cxn modelId="{6B8ACBE2-0627-46E9-84A1-4F18B36BAE5F}" type="presOf" srcId="{20B6C920-74F5-4BE3-82D8-A375C984EEF3}" destId="{297DD7AC-67C7-48D6-863B-CBA27A0E65AF}" srcOrd="0" destOrd="0" presId="urn:microsoft.com/office/officeart/2005/8/layout/radial6"/>
    <dgm:cxn modelId="{C936AA83-4FC6-425F-8B81-22B2A8CB7D34}" srcId="{37C6252D-456D-45A3-A0B8-D9E817E3F5E1}" destId="{966BAD1F-D7AE-402A-A43F-7A0F0C085849}" srcOrd="3" destOrd="0" parTransId="{519E1247-3571-4E3E-B707-73CAE292E897}" sibTransId="{E3ABF8BC-9195-4DA1-9924-092E8D626DE3}"/>
    <dgm:cxn modelId="{0AE58C51-F9B4-4BED-8706-0478455279AF}" type="presOf" srcId="{05D38E4B-FF41-4BA7-A3B4-AC2DCE7F04AF}" destId="{E9AED71B-3B4E-4E5C-BD4A-673FD9A293ED}" srcOrd="0" destOrd="0" presId="urn:microsoft.com/office/officeart/2005/8/layout/radial6"/>
    <dgm:cxn modelId="{AA05832F-D935-437D-872A-191E9AF589FB}" srcId="{37C6252D-456D-45A3-A0B8-D9E817E3F5E1}" destId="{7A1A1540-ABF7-475B-8F6B-1D45A91E29B1}" srcOrd="1" destOrd="0" parTransId="{F9B939AE-DDDD-45AB-A068-B561CFBFE148}" sibTransId="{F82A3CD1-BAC2-42CD-A8A9-7C5BA76281F7}"/>
    <dgm:cxn modelId="{B280A9A9-CDB5-4BF4-8FB6-C2AE0351FC22}" type="presOf" srcId="{F82A3CD1-BAC2-42CD-A8A9-7C5BA76281F7}" destId="{E4A65FB8-A8DF-4C6B-86E6-60E15FBD0005}" srcOrd="0" destOrd="0" presId="urn:microsoft.com/office/officeart/2005/8/layout/radial6"/>
    <dgm:cxn modelId="{6D73324D-E305-42F5-B281-14DA78AD64C9}" type="presOf" srcId="{E3ABF8BC-9195-4DA1-9924-092E8D626DE3}" destId="{F0A52E10-6D67-4E79-87A7-81D6FC26E54E}" srcOrd="0" destOrd="0" presId="urn:microsoft.com/office/officeart/2005/8/layout/radial6"/>
    <dgm:cxn modelId="{4B732B7A-5CEA-486C-86A4-BCA227682E22}" type="presParOf" srcId="{A5173997-DA1A-4FC6-ABF1-E930723D8527}" destId="{2F6655F1-A41F-48D1-BA9E-44A72EF0B6F6}" srcOrd="0" destOrd="0" presId="urn:microsoft.com/office/officeart/2005/8/layout/radial6"/>
    <dgm:cxn modelId="{3F251D9D-AA62-4252-AC31-060661A975AD}" type="presParOf" srcId="{A5173997-DA1A-4FC6-ABF1-E930723D8527}" destId="{228A025F-1283-485F-A6DC-6B12A621775A}" srcOrd="1" destOrd="0" presId="urn:microsoft.com/office/officeart/2005/8/layout/radial6"/>
    <dgm:cxn modelId="{690BF514-DCE3-47D3-B9FF-0CF810A67CE9}" type="presParOf" srcId="{A5173997-DA1A-4FC6-ABF1-E930723D8527}" destId="{BED3945B-F886-41AE-9CFB-98CDA5B457B9}" srcOrd="2" destOrd="0" presId="urn:microsoft.com/office/officeart/2005/8/layout/radial6"/>
    <dgm:cxn modelId="{C10DA20F-427C-42D7-9A0A-12B6C5BAFAEA}" type="presParOf" srcId="{A5173997-DA1A-4FC6-ABF1-E930723D8527}" destId="{E9AED71B-3B4E-4E5C-BD4A-673FD9A293ED}" srcOrd="3" destOrd="0" presId="urn:microsoft.com/office/officeart/2005/8/layout/radial6"/>
    <dgm:cxn modelId="{8DAB5100-DD38-44CA-8A95-5C5654127133}" type="presParOf" srcId="{A5173997-DA1A-4FC6-ABF1-E930723D8527}" destId="{B9B083BD-7166-4A66-90B7-22C08D055D6D}" srcOrd="4" destOrd="0" presId="urn:microsoft.com/office/officeart/2005/8/layout/radial6"/>
    <dgm:cxn modelId="{CAD31AF2-248D-4365-B975-21201DE1D1BF}" type="presParOf" srcId="{A5173997-DA1A-4FC6-ABF1-E930723D8527}" destId="{1BF1F78B-50B8-4A8B-BBED-69357B0E03F4}" srcOrd="5" destOrd="0" presId="urn:microsoft.com/office/officeart/2005/8/layout/radial6"/>
    <dgm:cxn modelId="{BE537069-888D-47AC-9928-5A1191E01E49}" type="presParOf" srcId="{A5173997-DA1A-4FC6-ABF1-E930723D8527}" destId="{E4A65FB8-A8DF-4C6B-86E6-60E15FBD0005}" srcOrd="6" destOrd="0" presId="urn:microsoft.com/office/officeart/2005/8/layout/radial6"/>
    <dgm:cxn modelId="{9AF2BF01-B514-4C07-B4DB-C33C0D695ADB}" type="presParOf" srcId="{A5173997-DA1A-4FC6-ABF1-E930723D8527}" destId="{2DF21523-2266-4FA7-A9D0-AB70B7D05E1D}" srcOrd="7" destOrd="0" presId="urn:microsoft.com/office/officeart/2005/8/layout/radial6"/>
    <dgm:cxn modelId="{C85C5AB5-6FA0-4D60-9F59-4E9E89C00C71}" type="presParOf" srcId="{A5173997-DA1A-4FC6-ABF1-E930723D8527}" destId="{4F8000B9-7BC3-4D11-8B88-D4FFC911AD28}" srcOrd="8" destOrd="0" presId="urn:microsoft.com/office/officeart/2005/8/layout/radial6"/>
    <dgm:cxn modelId="{A56210C6-E8AD-44CC-A0B2-31389B010D62}" type="presParOf" srcId="{A5173997-DA1A-4FC6-ABF1-E930723D8527}" destId="{297DD7AC-67C7-48D6-863B-CBA27A0E65AF}" srcOrd="9" destOrd="0" presId="urn:microsoft.com/office/officeart/2005/8/layout/radial6"/>
    <dgm:cxn modelId="{769BF727-8E13-4A80-90C4-84CF4AE0C25B}" type="presParOf" srcId="{A5173997-DA1A-4FC6-ABF1-E930723D8527}" destId="{810FA271-A2E5-4236-B5DF-7BE46CB032B3}" srcOrd="10" destOrd="0" presId="urn:microsoft.com/office/officeart/2005/8/layout/radial6"/>
    <dgm:cxn modelId="{BCD2F486-A756-4E9A-97BB-E7E9F5D77BF8}" type="presParOf" srcId="{A5173997-DA1A-4FC6-ABF1-E930723D8527}" destId="{25D7498F-13CB-4F8D-88F0-B02879B53EFB}" srcOrd="11" destOrd="0" presId="urn:microsoft.com/office/officeart/2005/8/layout/radial6"/>
    <dgm:cxn modelId="{EFB16DC4-4A17-4638-BA7A-71163BF0F9DD}" type="presParOf" srcId="{A5173997-DA1A-4FC6-ABF1-E930723D8527}" destId="{F0A52E10-6D67-4E79-87A7-81D6FC26E54E}"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793E29-A005-429C-960A-0DFB1081A107}"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s-PE"/>
        </a:p>
      </dgm:t>
    </dgm:pt>
    <dgm:pt modelId="{A1C3252C-3E58-4E5F-9BE7-E39D2658B47F}">
      <dgm:prSet phldrT="[Texto]" custT="1"/>
      <dgm:spPr/>
      <dgm:t>
        <a:bodyPr/>
        <a:lstStyle/>
        <a:p>
          <a:r>
            <a:rPr lang="es-PE" sz="1400" b="1" i="1" smtClean="0">
              <a:solidFill>
                <a:schemeClr val="tx1"/>
              </a:solidFill>
              <a:latin typeface="Calibri" panose="020F0502020204030204" pitchFamily="34" charset="0"/>
              <a:cs typeface="Calibri" panose="020F0502020204030204" pitchFamily="34" charset="0"/>
            </a:rPr>
            <a:t>Por descubrimiento o reflexión</a:t>
          </a:r>
        </a:p>
        <a:p>
          <a:r>
            <a:rPr lang="es-PE" sz="1050" b="0" i="1" smtClean="0">
              <a:solidFill>
                <a:schemeClr val="tx1"/>
              </a:solidFill>
              <a:latin typeface="Calibri" panose="020F0502020204030204" pitchFamily="34" charset="0"/>
              <a:cs typeface="Calibri" panose="020F0502020204030204" pitchFamily="34" charset="0"/>
            </a:rPr>
            <a:t> G</a:t>
          </a:r>
          <a:r>
            <a:rPr lang="es-PE" sz="1050" b="0" smtClean="0">
              <a:solidFill>
                <a:schemeClr val="tx1"/>
              </a:solidFill>
              <a:latin typeface="Calibri" panose="020F0502020204030204" pitchFamily="34" charset="0"/>
              <a:cs typeface="Calibri" panose="020F0502020204030204" pitchFamily="34" charset="0"/>
            </a:rPr>
            <a:t>uía en el análisis para encontrar por ellos mismos una solución o una estrategia para mejorar.</a:t>
          </a:r>
          <a:endParaRPr lang="es-PE" sz="1000" smtClean="0">
            <a:solidFill>
              <a:schemeClr val="tx1"/>
            </a:solidFill>
          </a:endParaRPr>
        </a:p>
        <a:p>
          <a:endParaRPr lang="es-PE" dirty="0">
            <a:solidFill>
              <a:schemeClr val="tx1"/>
            </a:solidFill>
          </a:endParaRPr>
        </a:p>
      </dgm:t>
    </dgm:pt>
    <dgm:pt modelId="{7EAD7C3B-F7B5-4A1A-89E5-12C873BD233E}" type="parTrans" cxnId="{6E083716-4389-4B94-B0EB-CFA57E0C95D5}">
      <dgm:prSet/>
      <dgm:spPr/>
      <dgm:t>
        <a:bodyPr/>
        <a:lstStyle/>
        <a:p>
          <a:endParaRPr lang="es-PE">
            <a:solidFill>
              <a:schemeClr val="tx1"/>
            </a:solidFill>
          </a:endParaRPr>
        </a:p>
      </dgm:t>
    </dgm:pt>
    <dgm:pt modelId="{50DD7DEF-D126-4A71-98B7-479148E3F2C3}" type="sibTrans" cxnId="{6E083716-4389-4B94-B0EB-CFA57E0C95D5}">
      <dgm:prSet/>
      <dgm:spPr/>
      <dgm:t>
        <a:bodyPr/>
        <a:lstStyle/>
        <a:p>
          <a:endParaRPr lang="es-PE">
            <a:solidFill>
              <a:schemeClr val="tx1"/>
            </a:solidFill>
          </a:endParaRPr>
        </a:p>
      </dgm:t>
    </dgm:pt>
    <dgm:pt modelId="{67BE7E7E-C043-4610-B14C-B54043A852A6}">
      <dgm:prSet phldrT="[Texto]" custT="1"/>
      <dgm:spPr/>
      <dgm:t>
        <a:bodyPr/>
        <a:lstStyle/>
        <a:p>
          <a:r>
            <a:rPr lang="es-PE" sz="1400" b="1" i="1" dirty="0" smtClean="0">
              <a:solidFill>
                <a:schemeClr val="tx1"/>
              </a:solidFill>
              <a:latin typeface="Calibri" panose="020F0502020204030204" pitchFamily="34" charset="0"/>
              <a:cs typeface="Calibri" panose="020F0502020204030204" pitchFamily="34" charset="0"/>
            </a:rPr>
            <a:t>Descriptiva</a:t>
          </a:r>
          <a:r>
            <a:rPr lang="es-PE" sz="1100" b="1" i="1" dirty="0" smtClean="0">
              <a:solidFill>
                <a:schemeClr val="tx1"/>
              </a:solidFill>
              <a:latin typeface="Calibri" panose="020F0502020204030204" pitchFamily="34" charset="0"/>
              <a:cs typeface="Calibri" panose="020F0502020204030204" pitchFamily="34" charset="0"/>
            </a:rPr>
            <a:t> </a:t>
          </a:r>
          <a:endParaRPr lang="es-PE" sz="1000" dirty="0" smtClean="0">
            <a:solidFill>
              <a:schemeClr val="tx1"/>
            </a:solidFill>
            <a:latin typeface="Calibri" panose="020F0502020204030204" pitchFamily="34" charset="0"/>
            <a:cs typeface="Calibri" panose="020F0502020204030204" pitchFamily="34" charset="0"/>
          </a:endParaRPr>
        </a:p>
        <a:p>
          <a:r>
            <a:rPr lang="es-PE" sz="1050" dirty="0" smtClean="0">
              <a:solidFill>
                <a:schemeClr val="tx1"/>
              </a:solidFill>
              <a:latin typeface="Calibri" panose="020F0502020204030204" pitchFamily="34" charset="0"/>
              <a:cs typeface="Calibri" panose="020F0502020204030204" pitchFamily="34" charset="0"/>
            </a:rPr>
            <a:t>sugiere en detalle qué hacer para mejorar o especifica lo que falta para el logro, </a:t>
          </a:r>
          <a:r>
            <a:rPr lang="es-PE" sz="1050" b="1" i="1" dirty="0" smtClean="0">
              <a:solidFill>
                <a:schemeClr val="tx1"/>
              </a:solidFill>
              <a:latin typeface="Calibri" panose="020F0502020204030204" pitchFamily="34" charset="0"/>
              <a:cs typeface="Calibri" panose="020F0502020204030204" pitchFamily="34" charset="0"/>
            </a:rPr>
            <a:t>y/o adapta su enseñanza </a:t>
          </a:r>
          <a:endParaRPr lang="es-PE" sz="1050" dirty="0" smtClean="0">
            <a:solidFill>
              <a:schemeClr val="tx1"/>
            </a:solidFill>
          </a:endParaRPr>
        </a:p>
        <a:p>
          <a:endParaRPr lang="es-PE" sz="900" dirty="0">
            <a:solidFill>
              <a:schemeClr val="tx1"/>
            </a:solidFill>
          </a:endParaRPr>
        </a:p>
      </dgm:t>
    </dgm:pt>
    <dgm:pt modelId="{56F42A6D-5C1A-44B6-B3F6-D0D79108EC5D}" type="parTrans" cxnId="{DB09CAE9-951F-41F8-B7B6-0B3D2FA54537}">
      <dgm:prSet/>
      <dgm:spPr/>
      <dgm:t>
        <a:bodyPr/>
        <a:lstStyle/>
        <a:p>
          <a:endParaRPr lang="es-PE">
            <a:solidFill>
              <a:schemeClr val="tx1"/>
            </a:solidFill>
          </a:endParaRPr>
        </a:p>
      </dgm:t>
    </dgm:pt>
    <dgm:pt modelId="{49BB5DBC-8F44-425E-95B6-937339AF766F}" type="sibTrans" cxnId="{DB09CAE9-951F-41F8-B7B6-0B3D2FA54537}">
      <dgm:prSet/>
      <dgm:spPr/>
      <dgm:t>
        <a:bodyPr/>
        <a:lstStyle/>
        <a:p>
          <a:endParaRPr lang="es-PE">
            <a:solidFill>
              <a:schemeClr val="tx1"/>
            </a:solidFill>
          </a:endParaRPr>
        </a:p>
      </dgm:t>
    </dgm:pt>
    <dgm:pt modelId="{DBCDF145-89DA-4A11-97F3-FE4DD2DA6107}">
      <dgm:prSet phldrT="[Texto]" custT="1"/>
      <dgm:spPr/>
      <dgm:t>
        <a:bodyPr/>
        <a:lstStyle/>
        <a:p>
          <a:r>
            <a:rPr lang="es-PE" sz="1400" b="1" i="1" dirty="0" smtClean="0">
              <a:solidFill>
                <a:schemeClr val="tx1"/>
              </a:solidFill>
              <a:latin typeface="Calibri" panose="020F0502020204030204" pitchFamily="34" charset="0"/>
              <a:cs typeface="Calibri" panose="020F0502020204030204" pitchFamily="34" charset="0"/>
            </a:rPr>
            <a:t>Elemental </a:t>
          </a:r>
        </a:p>
        <a:p>
          <a:r>
            <a:rPr lang="es-PE" sz="1100" dirty="0" smtClean="0">
              <a:solidFill>
                <a:schemeClr val="tx1"/>
              </a:solidFill>
              <a:latin typeface="Calibri" panose="020F0502020204030204" pitchFamily="34" charset="0"/>
              <a:cs typeface="Calibri" panose="020F0502020204030204" pitchFamily="34" charset="0"/>
            </a:rPr>
            <a:t>Indica únicamente si la respuesta es correcta o incorrecta, da la respuesta correcta o señala dónde encontrarla</a:t>
          </a:r>
          <a:endParaRPr lang="es-PE" sz="1100" dirty="0" smtClean="0">
            <a:solidFill>
              <a:schemeClr val="tx1"/>
            </a:solidFill>
          </a:endParaRPr>
        </a:p>
        <a:p>
          <a:endParaRPr lang="es-PE" sz="1100" dirty="0">
            <a:solidFill>
              <a:schemeClr val="tx1"/>
            </a:solidFill>
          </a:endParaRPr>
        </a:p>
      </dgm:t>
    </dgm:pt>
    <dgm:pt modelId="{0BEEEBB7-4805-4C9F-848D-6DD8FDA32087}" type="parTrans" cxnId="{EDB56731-31D9-422C-AF97-6C290F8407A7}">
      <dgm:prSet/>
      <dgm:spPr/>
      <dgm:t>
        <a:bodyPr/>
        <a:lstStyle/>
        <a:p>
          <a:endParaRPr lang="es-PE">
            <a:solidFill>
              <a:schemeClr val="tx1"/>
            </a:solidFill>
          </a:endParaRPr>
        </a:p>
      </dgm:t>
    </dgm:pt>
    <dgm:pt modelId="{D4051B17-3E9D-4FF5-AA20-D2BF065E63C7}" type="sibTrans" cxnId="{EDB56731-31D9-422C-AF97-6C290F8407A7}">
      <dgm:prSet/>
      <dgm:spPr/>
      <dgm:t>
        <a:bodyPr/>
        <a:lstStyle/>
        <a:p>
          <a:endParaRPr lang="es-PE">
            <a:solidFill>
              <a:schemeClr val="tx1"/>
            </a:solidFill>
          </a:endParaRPr>
        </a:p>
      </dgm:t>
    </dgm:pt>
    <dgm:pt modelId="{B3F1C194-7E67-4CA4-9F01-7359DD16CE36}">
      <dgm:prSet phldrT="[Texto]" custT="1"/>
      <dgm:spPr/>
      <dgm:t>
        <a:bodyPr/>
        <a:lstStyle/>
        <a:p>
          <a:r>
            <a:rPr lang="es-PE" sz="1400" b="1" i="1" u="none" dirty="0" smtClean="0">
              <a:solidFill>
                <a:schemeClr val="tx1"/>
              </a:solidFill>
            </a:rPr>
            <a:t>Incorrecta</a:t>
          </a:r>
        </a:p>
        <a:p>
          <a:r>
            <a:rPr lang="es-PE" sz="1100" dirty="0" smtClean="0">
              <a:solidFill>
                <a:schemeClr val="tx1"/>
              </a:solidFill>
            </a:rPr>
            <a:t>Ofrece información errónea al estudiante o da la señal de que algo es correcto cuando es incorrecto o viceversa. </a:t>
          </a:r>
          <a:endParaRPr lang="es-PE" sz="1100" dirty="0">
            <a:solidFill>
              <a:schemeClr val="tx1"/>
            </a:solidFill>
          </a:endParaRPr>
        </a:p>
      </dgm:t>
    </dgm:pt>
    <dgm:pt modelId="{32F3C57F-C207-4727-B446-9325609CF4F1}" type="parTrans" cxnId="{4AF493E1-BD77-4C11-A657-46F8D80A932A}">
      <dgm:prSet/>
      <dgm:spPr/>
      <dgm:t>
        <a:bodyPr/>
        <a:lstStyle/>
        <a:p>
          <a:endParaRPr lang="es-PE">
            <a:solidFill>
              <a:schemeClr val="tx1"/>
            </a:solidFill>
          </a:endParaRPr>
        </a:p>
      </dgm:t>
    </dgm:pt>
    <dgm:pt modelId="{29ABF400-9C13-4B28-9D07-9E58629C50C9}" type="sibTrans" cxnId="{4AF493E1-BD77-4C11-A657-46F8D80A932A}">
      <dgm:prSet/>
      <dgm:spPr/>
      <dgm:t>
        <a:bodyPr/>
        <a:lstStyle/>
        <a:p>
          <a:endParaRPr lang="es-PE">
            <a:solidFill>
              <a:schemeClr val="tx1"/>
            </a:solidFill>
          </a:endParaRPr>
        </a:p>
      </dgm:t>
    </dgm:pt>
    <dgm:pt modelId="{99829491-3FB2-45B4-91A9-6C48330D02B3}" type="pres">
      <dgm:prSet presAssocID="{91793E29-A005-429C-960A-0DFB1081A107}" presName="Name0" presStyleCnt="0">
        <dgm:presLayoutVars>
          <dgm:chMax val="7"/>
          <dgm:resizeHandles val="exact"/>
        </dgm:presLayoutVars>
      </dgm:prSet>
      <dgm:spPr/>
    </dgm:pt>
    <dgm:pt modelId="{4FACB950-4AE4-4D50-9C4A-CED5EE00A54D}" type="pres">
      <dgm:prSet presAssocID="{91793E29-A005-429C-960A-0DFB1081A107}" presName="comp1" presStyleCnt="0"/>
      <dgm:spPr/>
    </dgm:pt>
    <dgm:pt modelId="{A5DD3CE7-DA05-4E59-8C2B-6F1613A269F5}" type="pres">
      <dgm:prSet presAssocID="{91793E29-A005-429C-960A-0DFB1081A107}" presName="circle1" presStyleLbl="node1" presStyleIdx="0" presStyleCnt="4" custLinFactNeighborX="3300"/>
      <dgm:spPr/>
      <dgm:t>
        <a:bodyPr/>
        <a:lstStyle/>
        <a:p>
          <a:endParaRPr lang="es-PE"/>
        </a:p>
      </dgm:t>
    </dgm:pt>
    <dgm:pt modelId="{368FD4E7-6F8A-4185-BB5B-B4A37A7650A4}" type="pres">
      <dgm:prSet presAssocID="{91793E29-A005-429C-960A-0DFB1081A107}" presName="c1text" presStyleLbl="node1" presStyleIdx="0" presStyleCnt="4">
        <dgm:presLayoutVars>
          <dgm:bulletEnabled val="1"/>
        </dgm:presLayoutVars>
      </dgm:prSet>
      <dgm:spPr/>
      <dgm:t>
        <a:bodyPr/>
        <a:lstStyle/>
        <a:p>
          <a:endParaRPr lang="es-PE"/>
        </a:p>
      </dgm:t>
    </dgm:pt>
    <dgm:pt modelId="{22F14BBE-9294-4E60-A58A-D2CB94F5E763}" type="pres">
      <dgm:prSet presAssocID="{91793E29-A005-429C-960A-0DFB1081A107}" presName="comp2" presStyleCnt="0"/>
      <dgm:spPr/>
    </dgm:pt>
    <dgm:pt modelId="{764BE8B4-7FE4-43AC-A751-5237C54485CE}" type="pres">
      <dgm:prSet presAssocID="{91793E29-A005-429C-960A-0DFB1081A107}" presName="circle2" presStyleLbl="node1" presStyleIdx="1" presStyleCnt="4" custLinFactNeighborX="-278" custLinFactNeighborY="-1220"/>
      <dgm:spPr/>
      <dgm:t>
        <a:bodyPr/>
        <a:lstStyle/>
        <a:p>
          <a:endParaRPr lang="es-PE"/>
        </a:p>
      </dgm:t>
    </dgm:pt>
    <dgm:pt modelId="{CDB7710F-E5E8-4337-BCAB-7EAF033A0DF1}" type="pres">
      <dgm:prSet presAssocID="{91793E29-A005-429C-960A-0DFB1081A107}" presName="c2text" presStyleLbl="node1" presStyleIdx="1" presStyleCnt="4">
        <dgm:presLayoutVars>
          <dgm:bulletEnabled val="1"/>
        </dgm:presLayoutVars>
      </dgm:prSet>
      <dgm:spPr/>
      <dgm:t>
        <a:bodyPr/>
        <a:lstStyle/>
        <a:p>
          <a:endParaRPr lang="es-PE"/>
        </a:p>
      </dgm:t>
    </dgm:pt>
    <dgm:pt modelId="{DFED10E7-CB6C-4072-8C30-DD1A0668C546}" type="pres">
      <dgm:prSet presAssocID="{91793E29-A005-429C-960A-0DFB1081A107}" presName="comp3" presStyleCnt="0"/>
      <dgm:spPr/>
    </dgm:pt>
    <dgm:pt modelId="{24807C49-0D45-4F24-BAA2-77A100D81740}" type="pres">
      <dgm:prSet presAssocID="{91793E29-A005-429C-960A-0DFB1081A107}" presName="circle3" presStyleLbl="node1" presStyleIdx="2" presStyleCnt="4"/>
      <dgm:spPr/>
      <dgm:t>
        <a:bodyPr/>
        <a:lstStyle/>
        <a:p>
          <a:endParaRPr lang="es-PE"/>
        </a:p>
      </dgm:t>
    </dgm:pt>
    <dgm:pt modelId="{BAA38D57-A86F-48F6-8C9E-77D1230D732D}" type="pres">
      <dgm:prSet presAssocID="{91793E29-A005-429C-960A-0DFB1081A107}" presName="c3text" presStyleLbl="node1" presStyleIdx="2" presStyleCnt="4">
        <dgm:presLayoutVars>
          <dgm:bulletEnabled val="1"/>
        </dgm:presLayoutVars>
      </dgm:prSet>
      <dgm:spPr/>
      <dgm:t>
        <a:bodyPr/>
        <a:lstStyle/>
        <a:p>
          <a:endParaRPr lang="es-PE"/>
        </a:p>
      </dgm:t>
    </dgm:pt>
    <dgm:pt modelId="{407D179D-4447-4EFD-B1CD-98C953E1FB91}" type="pres">
      <dgm:prSet presAssocID="{91793E29-A005-429C-960A-0DFB1081A107}" presName="comp4" presStyleCnt="0"/>
      <dgm:spPr/>
    </dgm:pt>
    <dgm:pt modelId="{FC252AC4-9751-40C3-A4C3-1CA9D588C1B1}" type="pres">
      <dgm:prSet presAssocID="{91793E29-A005-429C-960A-0DFB1081A107}" presName="circle4" presStyleLbl="node1" presStyleIdx="3" presStyleCnt="4"/>
      <dgm:spPr/>
      <dgm:t>
        <a:bodyPr/>
        <a:lstStyle/>
        <a:p>
          <a:endParaRPr lang="es-PE"/>
        </a:p>
      </dgm:t>
    </dgm:pt>
    <dgm:pt modelId="{5A3A4196-6BFB-4480-8205-3BB1012D51B5}" type="pres">
      <dgm:prSet presAssocID="{91793E29-A005-429C-960A-0DFB1081A107}" presName="c4text" presStyleLbl="node1" presStyleIdx="3" presStyleCnt="4">
        <dgm:presLayoutVars>
          <dgm:bulletEnabled val="1"/>
        </dgm:presLayoutVars>
      </dgm:prSet>
      <dgm:spPr/>
      <dgm:t>
        <a:bodyPr/>
        <a:lstStyle/>
        <a:p>
          <a:endParaRPr lang="es-PE"/>
        </a:p>
      </dgm:t>
    </dgm:pt>
  </dgm:ptLst>
  <dgm:cxnLst>
    <dgm:cxn modelId="{E11C44E9-802B-41A1-A735-BB02290834A7}" type="presOf" srcId="{DBCDF145-89DA-4A11-97F3-FE4DD2DA6107}" destId="{BAA38D57-A86F-48F6-8C9E-77D1230D732D}" srcOrd="1" destOrd="0" presId="urn:microsoft.com/office/officeart/2005/8/layout/venn2"/>
    <dgm:cxn modelId="{EDB56731-31D9-422C-AF97-6C290F8407A7}" srcId="{91793E29-A005-429C-960A-0DFB1081A107}" destId="{DBCDF145-89DA-4A11-97F3-FE4DD2DA6107}" srcOrd="2" destOrd="0" parTransId="{0BEEEBB7-4805-4C9F-848D-6DD8FDA32087}" sibTransId="{D4051B17-3E9D-4FF5-AA20-D2BF065E63C7}"/>
    <dgm:cxn modelId="{DB09CAE9-951F-41F8-B7B6-0B3D2FA54537}" srcId="{91793E29-A005-429C-960A-0DFB1081A107}" destId="{67BE7E7E-C043-4610-B14C-B54043A852A6}" srcOrd="1" destOrd="0" parTransId="{56F42A6D-5C1A-44B6-B3F6-D0D79108EC5D}" sibTransId="{49BB5DBC-8F44-425E-95B6-937339AF766F}"/>
    <dgm:cxn modelId="{C873648D-9ED2-4758-9958-2C6BF68240CA}" type="presOf" srcId="{67BE7E7E-C043-4610-B14C-B54043A852A6}" destId="{764BE8B4-7FE4-43AC-A751-5237C54485CE}" srcOrd="0" destOrd="0" presId="urn:microsoft.com/office/officeart/2005/8/layout/venn2"/>
    <dgm:cxn modelId="{6E083716-4389-4B94-B0EB-CFA57E0C95D5}" srcId="{91793E29-A005-429C-960A-0DFB1081A107}" destId="{A1C3252C-3E58-4E5F-9BE7-E39D2658B47F}" srcOrd="0" destOrd="0" parTransId="{7EAD7C3B-F7B5-4A1A-89E5-12C873BD233E}" sibTransId="{50DD7DEF-D126-4A71-98B7-479148E3F2C3}"/>
    <dgm:cxn modelId="{4AF493E1-BD77-4C11-A657-46F8D80A932A}" srcId="{91793E29-A005-429C-960A-0DFB1081A107}" destId="{B3F1C194-7E67-4CA4-9F01-7359DD16CE36}" srcOrd="3" destOrd="0" parTransId="{32F3C57F-C207-4727-B446-9325609CF4F1}" sibTransId="{29ABF400-9C13-4B28-9D07-9E58629C50C9}"/>
    <dgm:cxn modelId="{B946232B-D91D-44AB-A6A0-626FC903DFA6}" type="presOf" srcId="{B3F1C194-7E67-4CA4-9F01-7359DD16CE36}" destId="{5A3A4196-6BFB-4480-8205-3BB1012D51B5}" srcOrd="1" destOrd="0" presId="urn:microsoft.com/office/officeart/2005/8/layout/venn2"/>
    <dgm:cxn modelId="{5F5A9CDB-EAEF-4C5C-8150-B24FEF1156D8}" type="presOf" srcId="{A1C3252C-3E58-4E5F-9BE7-E39D2658B47F}" destId="{A5DD3CE7-DA05-4E59-8C2B-6F1613A269F5}" srcOrd="0" destOrd="0" presId="urn:microsoft.com/office/officeart/2005/8/layout/venn2"/>
    <dgm:cxn modelId="{D5D90C45-940B-4D58-8584-BFCA0F07D01E}" type="presOf" srcId="{DBCDF145-89DA-4A11-97F3-FE4DD2DA6107}" destId="{24807C49-0D45-4F24-BAA2-77A100D81740}" srcOrd="0" destOrd="0" presId="urn:microsoft.com/office/officeart/2005/8/layout/venn2"/>
    <dgm:cxn modelId="{5E6BE019-B251-42BE-BA30-9636F96400F8}" type="presOf" srcId="{B3F1C194-7E67-4CA4-9F01-7359DD16CE36}" destId="{FC252AC4-9751-40C3-A4C3-1CA9D588C1B1}" srcOrd="0" destOrd="0" presId="urn:microsoft.com/office/officeart/2005/8/layout/venn2"/>
    <dgm:cxn modelId="{8D9ADC54-6716-4C76-8678-0ABEA1010FF4}" type="presOf" srcId="{67BE7E7E-C043-4610-B14C-B54043A852A6}" destId="{CDB7710F-E5E8-4337-BCAB-7EAF033A0DF1}" srcOrd="1" destOrd="0" presId="urn:microsoft.com/office/officeart/2005/8/layout/venn2"/>
    <dgm:cxn modelId="{12074016-2EC0-43C7-A459-8B758B9CC2A2}" type="presOf" srcId="{91793E29-A005-429C-960A-0DFB1081A107}" destId="{99829491-3FB2-45B4-91A9-6C48330D02B3}" srcOrd="0" destOrd="0" presId="urn:microsoft.com/office/officeart/2005/8/layout/venn2"/>
    <dgm:cxn modelId="{330E5F9A-ADAC-48EC-BB4A-E360764307CA}" type="presOf" srcId="{A1C3252C-3E58-4E5F-9BE7-E39D2658B47F}" destId="{368FD4E7-6F8A-4185-BB5B-B4A37A7650A4}" srcOrd="1" destOrd="0" presId="urn:microsoft.com/office/officeart/2005/8/layout/venn2"/>
    <dgm:cxn modelId="{EBBBA6E5-4725-494C-BEBE-EDC213DFAD64}" type="presParOf" srcId="{99829491-3FB2-45B4-91A9-6C48330D02B3}" destId="{4FACB950-4AE4-4D50-9C4A-CED5EE00A54D}" srcOrd="0" destOrd="0" presId="urn:microsoft.com/office/officeart/2005/8/layout/venn2"/>
    <dgm:cxn modelId="{D6D869C7-EF82-4F46-BB8C-D73EA8A66000}" type="presParOf" srcId="{4FACB950-4AE4-4D50-9C4A-CED5EE00A54D}" destId="{A5DD3CE7-DA05-4E59-8C2B-6F1613A269F5}" srcOrd="0" destOrd="0" presId="urn:microsoft.com/office/officeart/2005/8/layout/venn2"/>
    <dgm:cxn modelId="{F8E2C96D-9A9F-4238-A7DF-D85E344EF2EF}" type="presParOf" srcId="{4FACB950-4AE4-4D50-9C4A-CED5EE00A54D}" destId="{368FD4E7-6F8A-4185-BB5B-B4A37A7650A4}" srcOrd="1" destOrd="0" presId="urn:microsoft.com/office/officeart/2005/8/layout/venn2"/>
    <dgm:cxn modelId="{236BC430-6E69-45A1-A756-8D13C27AC241}" type="presParOf" srcId="{99829491-3FB2-45B4-91A9-6C48330D02B3}" destId="{22F14BBE-9294-4E60-A58A-D2CB94F5E763}" srcOrd="1" destOrd="0" presId="urn:microsoft.com/office/officeart/2005/8/layout/venn2"/>
    <dgm:cxn modelId="{F587B719-237D-4E76-89AA-A41B9B54E8BB}" type="presParOf" srcId="{22F14BBE-9294-4E60-A58A-D2CB94F5E763}" destId="{764BE8B4-7FE4-43AC-A751-5237C54485CE}" srcOrd="0" destOrd="0" presId="urn:microsoft.com/office/officeart/2005/8/layout/venn2"/>
    <dgm:cxn modelId="{50975C38-D9D4-42F1-81E6-186F942732B6}" type="presParOf" srcId="{22F14BBE-9294-4E60-A58A-D2CB94F5E763}" destId="{CDB7710F-E5E8-4337-BCAB-7EAF033A0DF1}" srcOrd="1" destOrd="0" presId="urn:microsoft.com/office/officeart/2005/8/layout/venn2"/>
    <dgm:cxn modelId="{5FE88454-AA97-48C4-9F26-1E4833601D3D}" type="presParOf" srcId="{99829491-3FB2-45B4-91A9-6C48330D02B3}" destId="{DFED10E7-CB6C-4072-8C30-DD1A0668C546}" srcOrd="2" destOrd="0" presId="urn:microsoft.com/office/officeart/2005/8/layout/venn2"/>
    <dgm:cxn modelId="{F5DCA25B-7313-4966-BDE2-D3416EFD0BA7}" type="presParOf" srcId="{DFED10E7-CB6C-4072-8C30-DD1A0668C546}" destId="{24807C49-0D45-4F24-BAA2-77A100D81740}" srcOrd="0" destOrd="0" presId="urn:microsoft.com/office/officeart/2005/8/layout/venn2"/>
    <dgm:cxn modelId="{7E8B16F4-0A93-4052-83E7-76307AF33BFA}" type="presParOf" srcId="{DFED10E7-CB6C-4072-8C30-DD1A0668C546}" destId="{BAA38D57-A86F-48F6-8C9E-77D1230D732D}" srcOrd="1" destOrd="0" presId="urn:microsoft.com/office/officeart/2005/8/layout/venn2"/>
    <dgm:cxn modelId="{E54CB950-329B-4797-840F-ED9660BE5302}" type="presParOf" srcId="{99829491-3FB2-45B4-91A9-6C48330D02B3}" destId="{407D179D-4447-4EFD-B1CD-98C953E1FB91}" srcOrd="3" destOrd="0" presId="urn:microsoft.com/office/officeart/2005/8/layout/venn2"/>
    <dgm:cxn modelId="{1E054ACE-8D98-49CC-AD0F-FDDE06B621B1}" type="presParOf" srcId="{407D179D-4447-4EFD-B1CD-98C953E1FB91}" destId="{FC252AC4-9751-40C3-A4C3-1CA9D588C1B1}" srcOrd="0" destOrd="0" presId="urn:microsoft.com/office/officeart/2005/8/layout/venn2"/>
    <dgm:cxn modelId="{027C769B-88A9-47D4-8261-6EFE4939B113}" type="presParOf" srcId="{407D179D-4447-4EFD-B1CD-98C953E1FB91}" destId="{5A3A4196-6BFB-4480-8205-3BB1012D51B5}"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B07C6-DA9C-4796-B094-735A53C6538F}">
      <dsp:nvSpPr>
        <dsp:cNvPr id="0" name=""/>
        <dsp:cNvSpPr/>
      </dsp:nvSpPr>
      <dsp:spPr>
        <a:xfrm>
          <a:off x="2898482" y="1078351"/>
          <a:ext cx="3791774" cy="3703675"/>
        </a:xfrm>
        <a:prstGeom prst="ellipse">
          <a:avLst/>
        </a:prstGeom>
        <a:solidFill>
          <a:srgbClr val="CC00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PE" sz="2800" b="1" kern="1200" dirty="0" smtClean="0">
              <a:solidFill>
                <a:sysClr val="windowText" lastClr="000000"/>
              </a:solidFill>
            </a:rPr>
            <a:t>Dirigir el razonamiento hacia la superación del error </a:t>
          </a:r>
          <a:endParaRPr lang="es-PE" sz="2800" kern="1200" dirty="0">
            <a:solidFill>
              <a:sysClr val="windowText" lastClr="000000"/>
            </a:solidFill>
          </a:endParaRPr>
        </a:p>
      </dsp:txBody>
      <dsp:txXfrm>
        <a:off x="3453774" y="1620742"/>
        <a:ext cx="2681190" cy="2618893"/>
      </dsp:txXfrm>
    </dsp:sp>
    <dsp:sp modelId="{99D78E18-DD19-49BB-9974-78DF2E0761DF}">
      <dsp:nvSpPr>
        <dsp:cNvPr id="0" name=""/>
        <dsp:cNvSpPr/>
      </dsp:nvSpPr>
      <dsp:spPr>
        <a:xfrm>
          <a:off x="4229188" y="254727"/>
          <a:ext cx="503811" cy="503802"/>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CC843-6C5C-45CE-A1E2-75D649E82148}">
      <dsp:nvSpPr>
        <dsp:cNvPr id="0" name=""/>
        <dsp:cNvSpPr/>
      </dsp:nvSpPr>
      <dsp:spPr>
        <a:xfrm>
          <a:off x="3036217" y="4654533"/>
          <a:ext cx="364799" cy="3651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698029-E919-42A1-8F4D-58D4CB77DED5}">
      <dsp:nvSpPr>
        <dsp:cNvPr id="0" name=""/>
        <dsp:cNvSpPr/>
      </dsp:nvSpPr>
      <dsp:spPr>
        <a:xfrm>
          <a:off x="6466009" y="2299573"/>
          <a:ext cx="364799" cy="3651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08E176-74A0-415A-A76A-C623CE3C7DAF}">
      <dsp:nvSpPr>
        <dsp:cNvPr id="0" name=""/>
        <dsp:cNvSpPr/>
      </dsp:nvSpPr>
      <dsp:spPr>
        <a:xfrm>
          <a:off x="4720362" y="5042969"/>
          <a:ext cx="503811" cy="5038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58066A-D431-4F60-A983-C466E6A45C8E}">
      <dsp:nvSpPr>
        <dsp:cNvPr id="0" name=""/>
        <dsp:cNvSpPr/>
      </dsp:nvSpPr>
      <dsp:spPr>
        <a:xfrm>
          <a:off x="3139844" y="970741"/>
          <a:ext cx="364799" cy="3651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D928D4-5F1F-41E3-A2CE-FE4D37FA9673}">
      <dsp:nvSpPr>
        <dsp:cNvPr id="0" name=""/>
        <dsp:cNvSpPr/>
      </dsp:nvSpPr>
      <dsp:spPr>
        <a:xfrm>
          <a:off x="1989840" y="3059511"/>
          <a:ext cx="364799" cy="365151"/>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3882A-7867-41CA-B27E-B47A2E21D406}">
      <dsp:nvSpPr>
        <dsp:cNvPr id="0" name=""/>
        <dsp:cNvSpPr/>
      </dsp:nvSpPr>
      <dsp:spPr>
        <a:xfrm>
          <a:off x="-75218" y="795218"/>
          <a:ext cx="2806295" cy="2631358"/>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PE" sz="2000" b="1" kern="1200" dirty="0" smtClean="0">
              <a:solidFill>
                <a:sysClr val="windowText" lastClr="000000"/>
              </a:solidFill>
            </a:rPr>
            <a:t>Hacer que el estudiante descubra sus logros y aquellos que necesita mejorar</a:t>
          </a:r>
          <a:endParaRPr lang="es-PE" sz="2000" kern="1200" dirty="0" smtClean="0">
            <a:solidFill>
              <a:sysClr val="windowText" lastClr="000000"/>
            </a:solidFill>
          </a:endParaRPr>
        </a:p>
        <a:p>
          <a:pPr lvl="0" algn="ctr" defTabSz="1377950">
            <a:lnSpc>
              <a:spcPct val="90000"/>
            </a:lnSpc>
            <a:spcBef>
              <a:spcPct val="0"/>
            </a:spcBef>
            <a:spcAft>
              <a:spcPct val="35000"/>
            </a:spcAft>
          </a:pPr>
          <a:endParaRPr lang="es-PE" sz="1200" kern="1200" dirty="0">
            <a:solidFill>
              <a:sysClr val="windowText" lastClr="000000"/>
            </a:solidFill>
          </a:endParaRPr>
        </a:p>
      </dsp:txBody>
      <dsp:txXfrm>
        <a:off x="335754" y="1180571"/>
        <a:ext cx="1984351" cy="1860652"/>
      </dsp:txXfrm>
    </dsp:sp>
    <dsp:sp modelId="{9179F6C9-1AB0-46AB-B483-9CB3A12008BC}">
      <dsp:nvSpPr>
        <dsp:cNvPr id="0" name=""/>
        <dsp:cNvSpPr/>
      </dsp:nvSpPr>
      <dsp:spPr>
        <a:xfrm>
          <a:off x="3719480" y="986617"/>
          <a:ext cx="503811" cy="503802"/>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F84995-1B9F-4D4E-A6C6-58709FE941BC}">
      <dsp:nvSpPr>
        <dsp:cNvPr id="0" name=""/>
        <dsp:cNvSpPr/>
      </dsp:nvSpPr>
      <dsp:spPr>
        <a:xfrm>
          <a:off x="401740" y="3659629"/>
          <a:ext cx="910735" cy="910760"/>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7795FD-3575-4531-A6A9-1D246B760E3F}">
      <dsp:nvSpPr>
        <dsp:cNvPr id="0" name=""/>
        <dsp:cNvSpPr/>
      </dsp:nvSpPr>
      <dsp:spPr>
        <a:xfrm>
          <a:off x="6440922" y="213867"/>
          <a:ext cx="2237286" cy="2238228"/>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PE" sz="2300" b="1" kern="1200" dirty="0" smtClean="0">
              <a:solidFill>
                <a:sysClr val="windowText" lastClr="000000"/>
              </a:solidFill>
            </a:rPr>
            <a:t>Hallazgo de la solución al reto</a:t>
          </a:r>
          <a:endParaRPr lang="es-PE" sz="2300" kern="1200" dirty="0">
            <a:solidFill>
              <a:sysClr val="windowText" lastClr="000000"/>
            </a:solidFill>
          </a:endParaRPr>
        </a:p>
      </dsp:txBody>
      <dsp:txXfrm>
        <a:off x="6768565" y="541648"/>
        <a:ext cx="1582000" cy="1582666"/>
      </dsp:txXfrm>
    </dsp:sp>
    <dsp:sp modelId="{9C62516F-A435-4B23-9FDC-77F3739B97C9}">
      <dsp:nvSpPr>
        <dsp:cNvPr id="0" name=""/>
        <dsp:cNvSpPr/>
      </dsp:nvSpPr>
      <dsp:spPr>
        <a:xfrm>
          <a:off x="5817289" y="1683579"/>
          <a:ext cx="503811" cy="503802"/>
        </a:xfrm>
        <a:prstGeom prst="ellipse">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E124D6-CCE9-4212-8B25-ADCBD97B1418}">
      <dsp:nvSpPr>
        <dsp:cNvPr id="0" name=""/>
        <dsp:cNvSpPr/>
      </dsp:nvSpPr>
      <dsp:spPr>
        <a:xfrm>
          <a:off x="55475" y="4743440"/>
          <a:ext cx="364799" cy="3651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6F4056-23D9-4A6C-A44D-4F4BE45ED770}">
      <dsp:nvSpPr>
        <dsp:cNvPr id="0" name=""/>
        <dsp:cNvSpPr/>
      </dsp:nvSpPr>
      <dsp:spPr>
        <a:xfrm>
          <a:off x="3693362" y="4223761"/>
          <a:ext cx="364799" cy="365151"/>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8BF61-9421-42D5-B1AB-8A415ABBA424}">
      <dsp:nvSpPr>
        <dsp:cNvPr id="0" name=""/>
        <dsp:cNvSpPr/>
      </dsp:nvSpPr>
      <dsp:spPr>
        <a:xfrm rot="16200000">
          <a:off x="-1351600" y="1352631"/>
          <a:ext cx="5387528" cy="2682264"/>
        </a:xfrm>
        <a:prstGeom prst="flowChartManualOperati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es-PE" sz="2800" b="1" kern="1200" dirty="0" smtClean="0">
              <a:solidFill>
                <a:prstClr val="black"/>
              </a:solidFill>
            </a:rPr>
            <a:t>Presentación de situaciones retadoras o problemas</a:t>
          </a:r>
          <a:endParaRPr lang="es-PE" sz="2800" kern="1200" dirty="0">
            <a:solidFill>
              <a:schemeClr val="tx1"/>
            </a:solidFill>
          </a:endParaRPr>
        </a:p>
      </dsp:txBody>
      <dsp:txXfrm rot="5400000">
        <a:off x="1032" y="1077505"/>
        <a:ext cx="2682264" cy="3232516"/>
      </dsp:txXfrm>
    </dsp:sp>
    <dsp:sp modelId="{9A61BD18-401B-43D8-A202-9DAF246BF61E}">
      <dsp:nvSpPr>
        <dsp:cNvPr id="0" name=""/>
        <dsp:cNvSpPr/>
      </dsp:nvSpPr>
      <dsp:spPr>
        <a:xfrm rot="16200000">
          <a:off x="1531833" y="1352631"/>
          <a:ext cx="5387528" cy="2682264"/>
        </a:xfrm>
        <a:prstGeom prst="flowChartManualOperation">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246063" bIns="0" numCol="1" spcCol="1270" anchor="ctr" anchorCtr="0">
          <a:noAutofit/>
        </a:bodyPr>
        <a:lstStyle/>
        <a:p>
          <a:pPr lvl="0" algn="ctr" defTabSz="1733550">
            <a:lnSpc>
              <a:spcPct val="90000"/>
            </a:lnSpc>
            <a:spcBef>
              <a:spcPct val="0"/>
            </a:spcBef>
            <a:spcAft>
              <a:spcPct val="35000"/>
            </a:spcAft>
          </a:pPr>
          <a:r>
            <a:rPr lang="es-PE" sz="3900" b="1" kern="1200" dirty="0" smtClean="0">
              <a:solidFill>
                <a:prstClr val="black"/>
              </a:solidFill>
            </a:rPr>
            <a:t>Sacar al estudiante de su ZDR</a:t>
          </a:r>
          <a:endParaRPr lang="es-PE" sz="3900" kern="1200" dirty="0">
            <a:solidFill>
              <a:schemeClr val="tx1"/>
            </a:solidFill>
          </a:endParaRPr>
        </a:p>
      </dsp:txBody>
      <dsp:txXfrm rot="5400000">
        <a:off x="2884465" y="1077505"/>
        <a:ext cx="2682264" cy="3232516"/>
      </dsp:txXfrm>
    </dsp:sp>
    <dsp:sp modelId="{D23CEA46-19D3-4E87-955A-3AE9C310FBFC}">
      <dsp:nvSpPr>
        <dsp:cNvPr id="0" name=""/>
        <dsp:cNvSpPr/>
      </dsp:nvSpPr>
      <dsp:spPr>
        <a:xfrm rot="16200000">
          <a:off x="4416298" y="1352631"/>
          <a:ext cx="5387528" cy="2682264"/>
        </a:xfrm>
        <a:prstGeom prst="flowChartManualOperati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246063" bIns="0" numCol="1" spcCol="1270" anchor="ctr" anchorCtr="0">
          <a:noAutofit/>
        </a:bodyPr>
        <a:lstStyle/>
        <a:p>
          <a:pPr lvl="0" algn="ctr" defTabSz="1733550">
            <a:lnSpc>
              <a:spcPct val="90000"/>
            </a:lnSpc>
            <a:spcBef>
              <a:spcPct val="0"/>
            </a:spcBef>
            <a:spcAft>
              <a:spcPct val="35000"/>
            </a:spcAft>
          </a:pPr>
          <a:r>
            <a:rPr lang="es-PE" sz="3900" b="1" kern="1200" dirty="0" smtClean="0">
              <a:solidFill>
                <a:schemeClr val="tx1"/>
              </a:solidFill>
            </a:rPr>
            <a:t>Mediando a través de su ZDP  y llevarlo a su ZDP</a:t>
          </a:r>
          <a:endParaRPr lang="es-PE" sz="3900" kern="1200" dirty="0">
            <a:solidFill>
              <a:schemeClr val="tx1"/>
            </a:solidFill>
          </a:endParaRPr>
        </a:p>
      </dsp:txBody>
      <dsp:txXfrm rot="5400000">
        <a:off x="5768930" y="1077505"/>
        <a:ext cx="2682264" cy="32325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52E10-6D67-4E79-87A7-81D6FC26E54E}">
      <dsp:nvSpPr>
        <dsp:cNvPr id="0" name=""/>
        <dsp:cNvSpPr/>
      </dsp:nvSpPr>
      <dsp:spPr>
        <a:xfrm>
          <a:off x="1856151" y="767516"/>
          <a:ext cx="5133682" cy="5133682"/>
        </a:xfrm>
        <a:prstGeom prst="blockArc">
          <a:avLst>
            <a:gd name="adj1" fmla="val 10797235"/>
            <a:gd name="adj2" fmla="val 16200001"/>
            <a:gd name="adj3" fmla="val 464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7DD7AC-67C7-48D6-863B-CBA27A0E65AF}">
      <dsp:nvSpPr>
        <dsp:cNvPr id="0" name=""/>
        <dsp:cNvSpPr/>
      </dsp:nvSpPr>
      <dsp:spPr>
        <a:xfrm>
          <a:off x="1856152" y="769533"/>
          <a:ext cx="5133682" cy="5133682"/>
        </a:xfrm>
        <a:prstGeom prst="blockArc">
          <a:avLst>
            <a:gd name="adj1" fmla="val 5400000"/>
            <a:gd name="adj2" fmla="val 10800000"/>
            <a:gd name="adj3" fmla="val 464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A65FB8-A8DF-4C6B-86E6-60E15FBD0005}">
      <dsp:nvSpPr>
        <dsp:cNvPr id="0" name=""/>
        <dsp:cNvSpPr/>
      </dsp:nvSpPr>
      <dsp:spPr>
        <a:xfrm>
          <a:off x="1856152" y="769533"/>
          <a:ext cx="5133682" cy="5133682"/>
        </a:xfrm>
        <a:prstGeom prst="blockArc">
          <a:avLst>
            <a:gd name="adj1" fmla="val 0"/>
            <a:gd name="adj2" fmla="val 5400000"/>
            <a:gd name="adj3" fmla="val 464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AED71B-3B4E-4E5C-BD4A-673FD9A293ED}">
      <dsp:nvSpPr>
        <dsp:cNvPr id="0" name=""/>
        <dsp:cNvSpPr/>
      </dsp:nvSpPr>
      <dsp:spPr>
        <a:xfrm>
          <a:off x="1856153" y="767516"/>
          <a:ext cx="5133682" cy="5133682"/>
        </a:xfrm>
        <a:prstGeom prst="blockArc">
          <a:avLst>
            <a:gd name="adj1" fmla="val 16199999"/>
            <a:gd name="adj2" fmla="val 2765"/>
            <a:gd name="adj3" fmla="val 464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6655F1-A41F-48D1-BA9E-44A72EF0B6F6}">
      <dsp:nvSpPr>
        <dsp:cNvPr id="0" name=""/>
        <dsp:cNvSpPr/>
      </dsp:nvSpPr>
      <dsp:spPr>
        <a:xfrm>
          <a:off x="3157359" y="2154852"/>
          <a:ext cx="2531268" cy="236304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PE" sz="1800" b="1" kern="1200" dirty="0" smtClean="0">
              <a:solidFill>
                <a:schemeClr val="tx1"/>
              </a:solidFill>
            </a:rPr>
            <a:t>LO QUE DEBEMOS VALORAR AL </a:t>
          </a:r>
          <a:r>
            <a:rPr lang="es-PE" sz="1700" b="1" kern="1200" dirty="0" smtClean="0">
              <a:solidFill>
                <a:schemeClr val="tx1"/>
              </a:solidFill>
            </a:rPr>
            <a:t>RETROALIMENTAR</a:t>
          </a:r>
        </a:p>
      </dsp:txBody>
      <dsp:txXfrm>
        <a:off x="3528055" y="2500912"/>
        <a:ext cx="1789876" cy="1670923"/>
      </dsp:txXfrm>
    </dsp:sp>
    <dsp:sp modelId="{228A025F-1283-485F-A6DC-6B12A621775A}">
      <dsp:nvSpPr>
        <dsp:cNvPr id="0" name=""/>
        <dsp:cNvSpPr/>
      </dsp:nvSpPr>
      <dsp:spPr>
        <a:xfrm>
          <a:off x="3595928" y="0"/>
          <a:ext cx="1654130" cy="165413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PE" sz="1600" b="1" kern="1200" dirty="0" smtClean="0">
              <a:solidFill>
                <a:schemeClr val="tx1"/>
              </a:solidFill>
            </a:rPr>
            <a:t>Valorar los aciertos de los estudiantes</a:t>
          </a:r>
          <a:endParaRPr lang="es-PE" sz="1600" kern="1200" dirty="0">
            <a:solidFill>
              <a:schemeClr val="tx1"/>
            </a:solidFill>
          </a:endParaRPr>
        </a:p>
      </dsp:txBody>
      <dsp:txXfrm>
        <a:off x="3838170" y="242242"/>
        <a:ext cx="1169646" cy="1169646"/>
      </dsp:txXfrm>
    </dsp:sp>
    <dsp:sp modelId="{B9B083BD-7166-4A66-90B7-22C08D055D6D}">
      <dsp:nvSpPr>
        <dsp:cNvPr id="0" name=""/>
        <dsp:cNvSpPr/>
      </dsp:nvSpPr>
      <dsp:spPr>
        <a:xfrm>
          <a:off x="5754174" y="2348883"/>
          <a:ext cx="2352223" cy="1974982"/>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PE" sz="1600" b="1" kern="1200" dirty="0" smtClean="0">
              <a:solidFill>
                <a:schemeClr val="tx1"/>
              </a:solidFill>
            </a:rPr>
            <a:t>Reconocer y felicitar el esfuerzo que viene realizando la familia </a:t>
          </a:r>
          <a:endParaRPr lang="es-PE" sz="1600" kern="1200" dirty="0">
            <a:solidFill>
              <a:schemeClr val="tx1"/>
            </a:solidFill>
          </a:endParaRPr>
        </a:p>
      </dsp:txBody>
      <dsp:txXfrm>
        <a:off x="6098649" y="2638112"/>
        <a:ext cx="1663273" cy="1396524"/>
      </dsp:txXfrm>
    </dsp:sp>
    <dsp:sp modelId="{2DF21523-2266-4FA7-A9D0-AB70B7D05E1D}">
      <dsp:nvSpPr>
        <dsp:cNvPr id="0" name=""/>
        <dsp:cNvSpPr/>
      </dsp:nvSpPr>
      <dsp:spPr>
        <a:xfrm>
          <a:off x="3595928" y="5016601"/>
          <a:ext cx="1654130" cy="1654130"/>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PE" sz="1800" b="1" kern="1200" dirty="0" smtClean="0">
              <a:solidFill>
                <a:schemeClr val="tx1"/>
              </a:solidFill>
            </a:rPr>
            <a:t>Establecer un vínculo empático</a:t>
          </a:r>
          <a:endParaRPr lang="es-PE" sz="2800" kern="1200" dirty="0">
            <a:solidFill>
              <a:schemeClr val="tx1"/>
            </a:solidFill>
          </a:endParaRPr>
        </a:p>
      </dsp:txBody>
      <dsp:txXfrm>
        <a:off x="3838170" y="5258843"/>
        <a:ext cx="1169646" cy="1169646"/>
      </dsp:txXfrm>
    </dsp:sp>
    <dsp:sp modelId="{810FA271-A2E5-4236-B5DF-7BE46CB032B3}">
      <dsp:nvSpPr>
        <dsp:cNvPr id="0" name=""/>
        <dsp:cNvSpPr/>
      </dsp:nvSpPr>
      <dsp:spPr>
        <a:xfrm>
          <a:off x="822593" y="2348883"/>
          <a:ext cx="2186214" cy="1974982"/>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PE" sz="1600" b="1" kern="1200" dirty="0" smtClean="0">
              <a:solidFill>
                <a:schemeClr val="tx1"/>
              </a:solidFill>
            </a:rPr>
            <a:t>Los padres se han convertido hoy en los mediadores de los aprendizajes</a:t>
          </a:r>
        </a:p>
      </dsp:txBody>
      <dsp:txXfrm>
        <a:off x="1142757" y="2638112"/>
        <a:ext cx="1545886" cy="13965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D3CE7-DA05-4E59-8C2B-6F1613A269F5}">
      <dsp:nvSpPr>
        <dsp:cNvPr id="0" name=""/>
        <dsp:cNvSpPr/>
      </dsp:nvSpPr>
      <dsp:spPr>
        <a:xfrm>
          <a:off x="1403656" y="0"/>
          <a:ext cx="6669360" cy="666936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PE" sz="1400" b="1" i="1" kern="1200" smtClean="0">
              <a:solidFill>
                <a:schemeClr val="tx1"/>
              </a:solidFill>
              <a:latin typeface="Calibri" panose="020F0502020204030204" pitchFamily="34" charset="0"/>
              <a:cs typeface="Calibri" panose="020F0502020204030204" pitchFamily="34" charset="0"/>
            </a:rPr>
            <a:t>Por descubrimiento o reflexión</a:t>
          </a:r>
        </a:p>
        <a:p>
          <a:pPr lvl="0" algn="ctr" defTabSz="622300">
            <a:lnSpc>
              <a:spcPct val="90000"/>
            </a:lnSpc>
            <a:spcBef>
              <a:spcPct val="0"/>
            </a:spcBef>
            <a:spcAft>
              <a:spcPct val="35000"/>
            </a:spcAft>
          </a:pPr>
          <a:r>
            <a:rPr lang="es-PE" sz="1050" b="0" i="1" kern="1200" smtClean="0">
              <a:solidFill>
                <a:schemeClr val="tx1"/>
              </a:solidFill>
              <a:latin typeface="Calibri" panose="020F0502020204030204" pitchFamily="34" charset="0"/>
              <a:cs typeface="Calibri" panose="020F0502020204030204" pitchFamily="34" charset="0"/>
            </a:rPr>
            <a:t> G</a:t>
          </a:r>
          <a:r>
            <a:rPr lang="es-PE" sz="1050" b="0" kern="1200" smtClean="0">
              <a:solidFill>
                <a:schemeClr val="tx1"/>
              </a:solidFill>
              <a:latin typeface="Calibri" panose="020F0502020204030204" pitchFamily="34" charset="0"/>
              <a:cs typeface="Calibri" panose="020F0502020204030204" pitchFamily="34" charset="0"/>
            </a:rPr>
            <a:t>uía en el análisis para encontrar por ellos mismos una solución o una estrategia para mejorar.</a:t>
          </a:r>
          <a:endParaRPr lang="es-PE" sz="1000" kern="1200" smtClean="0">
            <a:solidFill>
              <a:schemeClr val="tx1"/>
            </a:solidFill>
          </a:endParaRPr>
        </a:p>
        <a:p>
          <a:pPr lvl="0" algn="ctr" defTabSz="622300">
            <a:lnSpc>
              <a:spcPct val="90000"/>
            </a:lnSpc>
            <a:spcBef>
              <a:spcPct val="0"/>
            </a:spcBef>
            <a:spcAft>
              <a:spcPct val="35000"/>
            </a:spcAft>
          </a:pPr>
          <a:endParaRPr lang="es-PE" kern="1200" dirty="0">
            <a:solidFill>
              <a:schemeClr val="tx1"/>
            </a:solidFill>
          </a:endParaRPr>
        </a:p>
      </dsp:txBody>
      <dsp:txXfrm>
        <a:off x="3805960" y="333467"/>
        <a:ext cx="1864753" cy="1000404"/>
      </dsp:txXfrm>
    </dsp:sp>
    <dsp:sp modelId="{764BE8B4-7FE4-43AC-A751-5237C54485CE}">
      <dsp:nvSpPr>
        <dsp:cNvPr id="0" name=""/>
        <dsp:cNvSpPr/>
      </dsp:nvSpPr>
      <dsp:spPr>
        <a:xfrm>
          <a:off x="1835671" y="1268779"/>
          <a:ext cx="5335488" cy="5335488"/>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PE" sz="1400" b="1" i="1" kern="1200" dirty="0" smtClean="0">
              <a:solidFill>
                <a:schemeClr val="tx1"/>
              </a:solidFill>
              <a:latin typeface="Calibri" panose="020F0502020204030204" pitchFamily="34" charset="0"/>
              <a:cs typeface="Calibri" panose="020F0502020204030204" pitchFamily="34" charset="0"/>
            </a:rPr>
            <a:t>Descriptiva</a:t>
          </a:r>
          <a:r>
            <a:rPr lang="es-PE" sz="1100" b="1" i="1" kern="1200" dirty="0" smtClean="0">
              <a:solidFill>
                <a:schemeClr val="tx1"/>
              </a:solidFill>
              <a:latin typeface="Calibri" panose="020F0502020204030204" pitchFamily="34" charset="0"/>
              <a:cs typeface="Calibri" panose="020F0502020204030204" pitchFamily="34" charset="0"/>
            </a:rPr>
            <a:t> </a:t>
          </a:r>
          <a:endParaRPr lang="es-PE" sz="1000" kern="1200" dirty="0" smtClean="0">
            <a:solidFill>
              <a:schemeClr val="tx1"/>
            </a:solidFill>
            <a:latin typeface="Calibri" panose="020F0502020204030204" pitchFamily="34" charset="0"/>
            <a:cs typeface="Calibri" panose="020F0502020204030204" pitchFamily="34" charset="0"/>
          </a:endParaRPr>
        </a:p>
        <a:p>
          <a:pPr lvl="0" algn="ctr" defTabSz="622300">
            <a:lnSpc>
              <a:spcPct val="90000"/>
            </a:lnSpc>
            <a:spcBef>
              <a:spcPct val="0"/>
            </a:spcBef>
            <a:spcAft>
              <a:spcPct val="35000"/>
            </a:spcAft>
          </a:pPr>
          <a:r>
            <a:rPr lang="es-PE" sz="1050" kern="1200" dirty="0" smtClean="0">
              <a:solidFill>
                <a:schemeClr val="tx1"/>
              </a:solidFill>
              <a:latin typeface="Calibri" panose="020F0502020204030204" pitchFamily="34" charset="0"/>
              <a:cs typeface="Calibri" panose="020F0502020204030204" pitchFamily="34" charset="0"/>
            </a:rPr>
            <a:t>sugiere en detalle qué hacer para mejorar o especifica lo que falta para el logro, </a:t>
          </a:r>
          <a:r>
            <a:rPr lang="es-PE" sz="1050" b="1" i="1" kern="1200" dirty="0" smtClean="0">
              <a:solidFill>
                <a:schemeClr val="tx1"/>
              </a:solidFill>
              <a:latin typeface="Calibri" panose="020F0502020204030204" pitchFamily="34" charset="0"/>
              <a:cs typeface="Calibri" panose="020F0502020204030204" pitchFamily="34" charset="0"/>
            </a:rPr>
            <a:t>y/o adapta su enseñanza </a:t>
          </a:r>
          <a:endParaRPr lang="es-PE" sz="1050" kern="1200" dirty="0" smtClean="0">
            <a:solidFill>
              <a:schemeClr val="tx1"/>
            </a:solidFill>
          </a:endParaRPr>
        </a:p>
        <a:p>
          <a:pPr lvl="0" algn="ctr" defTabSz="622300">
            <a:lnSpc>
              <a:spcPct val="90000"/>
            </a:lnSpc>
            <a:spcBef>
              <a:spcPct val="0"/>
            </a:spcBef>
            <a:spcAft>
              <a:spcPct val="35000"/>
            </a:spcAft>
          </a:pPr>
          <a:endParaRPr lang="es-PE" sz="900" kern="1200" dirty="0">
            <a:solidFill>
              <a:schemeClr val="tx1"/>
            </a:solidFill>
          </a:endParaRPr>
        </a:p>
      </dsp:txBody>
      <dsp:txXfrm>
        <a:off x="3571038" y="1588908"/>
        <a:ext cx="1864753" cy="960387"/>
      </dsp:txXfrm>
    </dsp:sp>
    <dsp:sp modelId="{24807C49-0D45-4F24-BAA2-77A100D81740}">
      <dsp:nvSpPr>
        <dsp:cNvPr id="0" name=""/>
        <dsp:cNvSpPr/>
      </dsp:nvSpPr>
      <dsp:spPr>
        <a:xfrm>
          <a:off x="2517440" y="2667743"/>
          <a:ext cx="4001616" cy="4001616"/>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PE" sz="1400" b="1" i="1" kern="1200" dirty="0" smtClean="0">
              <a:solidFill>
                <a:schemeClr val="tx1"/>
              </a:solidFill>
              <a:latin typeface="Calibri" panose="020F0502020204030204" pitchFamily="34" charset="0"/>
              <a:cs typeface="Calibri" panose="020F0502020204030204" pitchFamily="34" charset="0"/>
            </a:rPr>
            <a:t>Elemental </a:t>
          </a:r>
        </a:p>
        <a:p>
          <a:pPr lvl="0" algn="ctr" defTabSz="622300">
            <a:lnSpc>
              <a:spcPct val="90000"/>
            </a:lnSpc>
            <a:spcBef>
              <a:spcPct val="0"/>
            </a:spcBef>
            <a:spcAft>
              <a:spcPct val="35000"/>
            </a:spcAft>
          </a:pPr>
          <a:r>
            <a:rPr lang="es-PE" sz="1100" kern="1200" dirty="0" smtClean="0">
              <a:solidFill>
                <a:schemeClr val="tx1"/>
              </a:solidFill>
              <a:latin typeface="Calibri" panose="020F0502020204030204" pitchFamily="34" charset="0"/>
              <a:cs typeface="Calibri" panose="020F0502020204030204" pitchFamily="34" charset="0"/>
            </a:rPr>
            <a:t>Indica únicamente si la respuesta es correcta o incorrecta, da la respuesta correcta o señala dónde encontrarla</a:t>
          </a:r>
          <a:endParaRPr lang="es-PE" sz="1100" kern="1200" dirty="0" smtClean="0">
            <a:solidFill>
              <a:schemeClr val="tx1"/>
            </a:solidFill>
          </a:endParaRPr>
        </a:p>
        <a:p>
          <a:pPr lvl="0" algn="ctr" defTabSz="622300">
            <a:lnSpc>
              <a:spcPct val="90000"/>
            </a:lnSpc>
            <a:spcBef>
              <a:spcPct val="0"/>
            </a:spcBef>
            <a:spcAft>
              <a:spcPct val="35000"/>
            </a:spcAft>
          </a:pPr>
          <a:endParaRPr lang="es-PE" sz="1100" kern="1200" dirty="0">
            <a:solidFill>
              <a:schemeClr val="tx1"/>
            </a:solidFill>
          </a:endParaRPr>
        </a:p>
      </dsp:txBody>
      <dsp:txXfrm>
        <a:off x="3585871" y="2967865"/>
        <a:ext cx="1864753" cy="900363"/>
      </dsp:txXfrm>
    </dsp:sp>
    <dsp:sp modelId="{FC252AC4-9751-40C3-A4C3-1CA9D588C1B1}">
      <dsp:nvSpPr>
        <dsp:cNvPr id="0" name=""/>
        <dsp:cNvSpPr/>
      </dsp:nvSpPr>
      <dsp:spPr>
        <a:xfrm>
          <a:off x="3184376" y="4001616"/>
          <a:ext cx="2667744" cy="2667744"/>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PE" sz="1400" b="1" i="1" u="none" kern="1200" dirty="0" smtClean="0">
              <a:solidFill>
                <a:schemeClr val="tx1"/>
              </a:solidFill>
            </a:rPr>
            <a:t>Incorrecta</a:t>
          </a:r>
        </a:p>
        <a:p>
          <a:pPr lvl="0" algn="ctr" defTabSz="622300">
            <a:lnSpc>
              <a:spcPct val="90000"/>
            </a:lnSpc>
            <a:spcBef>
              <a:spcPct val="0"/>
            </a:spcBef>
            <a:spcAft>
              <a:spcPct val="35000"/>
            </a:spcAft>
          </a:pPr>
          <a:r>
            <a:rPr lang="es-PE" sz="1100" kern="1200" dirty="0" smtClean="0">
              <a:solidFill>
                <a:schemeClr val="tx1"/>
              </a:solidFill>
            </a:rPr>
            <a:t>Ofrece información errónea al estudiante o da la señal de que algo es correcto cuando es incorrecto o viceversa. </a:t>
          </a:r>
          <a:endParaRPr lang="es-PE" sz="1100" kern="1200" dirty="0">
            <a:solidFill>
              <a:schemeClr val="tx1"/>
            </a:solidFill>
          </a:endParaRPr>
        </a:p>
      </dsp:txBody>
      <dsp:txXfrm>
        <a:off x="3575058" y="4668551"/>
        <a:ext cx="1886379" cy="1333872"/>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01E8AA-7762-43CA-B555-70F43E03E83C}" type="datetimeFigureOut">
              <a:rPr lang="es-PE" smtClean="0"/>
              <a:t>17/09/2021</a:t>
            </a:fld>
            <a:endParaRPr lang="es-P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676D58-98CA-4226-AD72-29EC1ECD8C5B}" type="slidenum">
              <a:rPr lang="es-PE" smtClean="0"/>
              <a:t>‹Nº›</a:t>
            </a:fld>
            <a:endParaRPr lang="es-PE"/>
          </a:p>
        </p:txBody>
      </p:sp>
    </p:spTree>
    <p:extLst>
      <p:ext uri="{BB962C8B-B14F-4D97-AF65-F5344CB8AC3E}">
        <p14:creationId xmlns:p14="http://schemas.microsoft.com/office/powerpoint/2010/main" val="318041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C28DEB80-EB69-46A0-8821-04DA33ABA882}" type="slidenum">
              <a:rPr lang="es-PE" smtClean="0">
                <a:solidFill>
                  <a:prstClr val="black"/>
                </a:solidFill>
              </a:rPr>
              <a:pPr/>
              <a:t>10</a:t>
            </a:fld>
            <a:endParaRPr lang="es-PE">
              <a:solidFill>
                <a:prstClr val="black"/>
              </a:solidFill>
            </a:endParaRPr>
          </a:p>
        </p:txBody>
      </p:sp>
    </p:spTree>
    <p:extLst>
      <p:ext uri="{BB962C8B-B14F-4D97-AF65-F5344CB8AC3E}">
        <p14:creationId xmlns:p14="http://schemas.microsoft.com/office/powerpoint/2010/main" val="3696213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92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40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899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3053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800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79768" y="4698879"/>
            <a:ext cx="5438100" cy="38446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p:txBody>
      </p:sp>
      <p:sp>
        <p:nvSpPr>
          <p:cNvPr id="81" name="Google Shape;81;p1:notes"/>
          <p:cNvSpPr>
            <a:spLocks noGrp="1" noRot="1" noChangeAspect="1"/>
          </p:cNvSpPr>
          <p:nvPr>
            <p:ph type="sldImg" idx="2"/>
          </p:nvPr>
        </p:nvSpPr>
        <p:spPr>
          <a:xfrm>
            <a:off x="1201738" y="1220788"/>
            <a:ext cx="4394200" cy="3295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400238"/>
            <a:ext cx="5486400" cy="36007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238"/>
            <a:ext cx="5486400" cy="36007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238"/>
            <a:ext cx="5486400" cy="36007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5:notes"/>
          <p:cNvSpPr txBox="1">
            <a:spLocks noGrp="1"/>
          </p:cNvSpPr>
          <p:nvPr>
            <p:ph type="body" idx="1"/>
          </p:nvPr>
        </p:nvSpPr>
        <p:spPr>
          <a:xfrm>
            <a:off x="685800" y="4400238"/>
            <a:ext cx="5486400" cy="360076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26" name="Google Shape;126;p5:notes"/>
          <p:cNvSpPr txBox="1">
            <a:spLocks noGrp="1"/>
          </p:cNvSpPr>
          <p:nvPr>
            <p:ph type="sldNum" idx="12"/>
          </p:nvPr>
        </p:nvSpPr>
        <p:spPr>
          <a:xfrm>
            <a:off x="3884613" y="8684927"/>
            <a:ext cx="2971800" cy="45907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PE"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C28DEB80-EB69-46A0-8821-04DA33ABA882}" type="slidenum">
              <a:rPr lang="es-PE" smtClean="0">
                <a:solidFill>
                  <a:prstClr val="black"/>
                </a:solidFill>
              </a:rPr>
              <a:pPr/>
              <a:t>11</a:t>
            </a:fld>
            <a:endParaRPr lang="es-PE">
              <a:solidFill>
                <a:prstClr val="black"/>
              </a:solidFill>
            </a:endParaRPr>
          </a:p>
        </p:txBody>
      </p:sp>
    </p:spTree>
    <p:extLst>
      <p:ext uri="{BB962C8B-B14F-4D97-AF65-F5344CB8AC3E}">
        <p14:creationId xmlns:p14="http://schemas.microsoft.com/office/powerpoint/2010/main" val="1158118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txBox="1">
            <a:spLocks noGrp="1"/>
          </p:cNvSpPr>
          <p:nvPr>
            <p:ph type="body" idx="1"/>
          </p:nvPr>
        </p:nvSpPr>
        <p:spPr>
          <a:xfrm>
            <a:off x="685800" y="4400238"/>
            <a:ext cx="5486400" cy="36007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400238"/>
            <a:ext cx="5486400" cy="36007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9:notes"/>
          <p:cNvSpPr>
            <a:spLocks noGrp="1" noRot="1" noChangeAspect="1"/>
          </p:cNvSpPr>
          <p:nvPr>
            <p:ph type="sldImg" idx="2"/>
          </p:nvPr>
        </p:nvSpPr>
        <p:spPr>
          <a:xfrm>
            <a:off x="1106488" y="1143000"/>
            <a:ext cx="46450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C28DEB80-EB69-46A0-8821-04DA33ABA882}" type="slidenum">
              <a:rPr lang="es-PE" smtClean="0">
                <a:solidFill>
                  <a:prstClr val="black"/>
                </a:solidFill>
              </a:rPr>
              <a:pPr/>
              <a:t>12</a:t>
            </a:fld>
            <a:endParaRPr lang="es-PE">
              <a:solidFill>
                <a:prstClr val="black"/>
              </a:solidFill>
            </a:endParaRPr>
          </a:p>
        </p:txBody>
      </p:sp>
    </p:spTree>
    <p:extLst>
      <p:ext uri="{BB962C8B-B14F-4D97-AF65-F5344CB8AC3E}">
        <p14:creationId xmlns:p14="http://schemas.microsoft.com/office/powerpoint/2010/main" val="138621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4153414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520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270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740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158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682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p>
            <a:fld id="{C6F01629-E9BC-4B5A-BA2C-D6FE81A5E6CC}" type="datetimeFigureOut">
              <a:rPr lang="es-PE" smtClean="0"/>
              <a:t>17/09/2021</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2868766B-16B9-45BC-8999-4DA4E0B9F5AC}" type="slidenum">
              <a:rPr lang="es-PE" smtClean="0"/>
              <a:t>‹Nº›</a:t>
            </a:fld>
            <a:endParaRPr lang="es-PE"/>
          </a:p>
        </p:txBody>
      </p:sp>
    </p:spTree>
    <p:extLst>
      <p:ext uri="{BB962C8B-B14F-4D97-AF65-F5344CB8AC3E}">
        <p14:creationId xmlns:p14="http://schemas.microsoft.com/office/powerpoint/2010/main" val="140858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C6F01629-E9BC-4B5A-BA2C-D6FE81A5E6CC}" type="datetimeFigureOut">
              <a:rPr lang="es-PE" smtClean="0"/>
              <a:t>17/09/2021</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2868766B-16B9-45BC-8999-4DA4E0B9F5AC}" type="slidenum">
              <a:rPr lang="es-PE" smtClean="0"/>
              <a:t>‹Nº›</a:t>
            </a:fld>
            <a:endParaRPr lang="es-PE"/>
          </a:p>
        </p:txBody>
      </p:sp>
    </p:spTree>
    <p:extLst>
      <p:ext uri="{BB962C8B-B14F-4D97-AF65-F5344CB8AC3E}">
        <p14:creationId xmlns:p14="http://schemas.microsoft.com/office/powerpoint/2010/main" val="4134739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C6F01629-E9BC-4B5A-BA2C-D6FE81A5E6CC}" type="datetimeFigureOut">
              <a:rPr lang="es-PE" smtClean="0"/>
              <a:t>17/09/2021</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2868766B-16B9-45BC-8999-4DA4E0B9F5AC}" type="slidenum">
              <a:rPr lang="es-PE" smtClean="0"/>
              <a:t>‹Nº›</a:t>
            </a:fld>
            <a:endParaRPr lang="es-PE"/>
          </a:p>
        </p:txBody>
      </p:sp>
    </p:spTree>
    <p:extLst>
      <p:ext uri="{BB962C8B-B14F-4D97-AF65-F5344CB8AC3E}">
        <p14:creationId xmlns:p14="http://schemas.microsoft.com/office/powerpoint/2010/main" val="1545311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247650" y="-249933"/>
            <a:ext cx="9736454" cy="7360173"/>
          </a:xfrm>
          <a:prstGeom prst="rect">
            <a:avLst/>
          </a:prstGeom>
          <a:noFill/>
          <a:ln>
            <a:noFill/>
          </a:ln>
        </p:spPr>
      </p:pic>
      <p:pic>
        <p:nvPicPr>
          <p:cNvPr id="64" name="Google Shape;64;p13"/>
          <p:cNvPicPr preferRelativeResize="0"/>
          <p:nvPr/>
        </p:nvPicPr>
        <p:blipFill rotWithShape="1">
          <a:blip r:embed="rId3">
            <a:alphaModFix/>
          </a:blip>
          <a:srcRect l="19" r="9"/>
          <a:stretch/>
        </p:blipFill>
        <p:spPr>
          <a:xfrm>
            <a:off x="255775" y="248367"/>
            <a:ext cx="8632448" cy="6361267"/>
          </a:xfrm>
          <a:prstGeom prst="rect">
            <a:avLst/>
          </a:prstGeom>
          <a:noFill/>
          <a:ln>
            <a:noFill/>
          </a:ln>
        </p:spPr>
      </p:pic>
      <p:sp>
        <p:nvSpPr>
          <p:cNvPr id="65" name="Google Shape;65;p13"/>
          <p:cNvSpPr txBox="1">
            <a:spLocks noGrp="1"/>
          </p:cNvSpPr>
          <p:nvPr>
            <p:ph type="title"/>
          </p:nvPr>
        </p:nvSpPr>
        <p:spPr>
          <a:xfrm>
            <a:off x="907470" y="2273644"/>
            <a:ext cx="29178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6" name="Google Shape;66;p13"/>
          <p:cNvSpPr txBox="1">
            <a:spLocks noGrp="1"/>
          </p:cNvSpPr>
          <p:nvPr>
            <p:ph type="subTitle" idx="1"/>
          </p:nvPr>
        </p:nvSpPr>
        <p:spPr>
          <a:xfrm>
            <a:off x="929350" y="2881700"/>
            <a:ext cx="2874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7" name="Google Shape;67;p13"/>
          <p:cNvSpPr txBox="1">
            <a:spLocks noGrp="1"/>
          </p:cNvSpPr>
          <p:nvPr>
            <p:ph type="title" idx="2"/>
          </p:nvPr>
        </p:nvSpPr>
        <p:spPr>
          <a:xfrm>
            <a:off x="5318730" y="2273644"/>
            <a:ext cx="29178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8" name="Google Shape;68;p13"/>
          <p:cNvSpPr txBox="1">
            <a:spLocks noGrp="1"/>
          </p:cNvSpPr>
          <p:nvPr>
            <p:ph type="subTitle" idx="3"/>
          </p:nvPr>
        </p:nvSpPr>
        <p:spPr>
          <a:xfrm>
            <a:off x="5340612" y="2881700"/>
            <a:ext cx="2874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9" name="Google Shape;69;p13"/>
          <p:cNvSpPr txBox="1">
            <a:spLocks noGrp="1"/>
          </p:cNvSpPr>
          <p:nvPr>
            <p:ph type="title" idx="4"/>
          </p:nvPr>
        </p:nvSpPr>
        <p:spPr>
          <a:xfrm>
            <a:off x="907470" y="4294797"/>
            <a:ext cx="29178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0" name="Google Shape;70;p13"/>
          <p:cNvSpPr txBox="1">
            <a:spLocks noGrp="1"/>
          </p:cNvSpPr>
          <p:nvPr>
            <p:ph type="subTitle" idx="5"/>
          </p:nvPr>
        </p:nvSpPr>
        <p:spPr>
          <a:xfrm>
            <a:off x="929350" y="4914500"/>
            <a:ext cx="2874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1" name="Google Shape;71;p13"/>
          <p:cNvSpPr txBox="1">
            <a:spLocks noGrp="1"/>
          </p:cNvSpPr>
          <p:nvPr>
            <p:ph type="title" idx="6"/>
          </p:nvPr>
        </p:nvSpPr>
        <p:spPr>
          <a:xfrm>
            <a:off x="5318730" y="4294797"/>
            <a:ext cx="29178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2" name="Google Shape;72;p13"/>
          <p:cNvSpPr txBox="1">
            <a:spLocks noGrp="1"/>
          </p:cNvSpPr>
          <p:nvPr>
            <p:ph type="subTitle" idx="7"/>
          </p:nvPr>
        </p:nvSpPr>
        <p:spPr>
          <a:xfrm>
            <a:off x="5340612" y="4914499"/>
            <a:ext cx="2874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3" name="Google Shape;73;p13"/>
          <p:cNvSpPr txBox="1">
            <a:spLocks noGrp="1"/>
          </p:cNvSpPr>
          <p:nvPr>
            <p:ph type="title" idx="8"/>
          </p:nvPr>
        </p:nvSpPr>
        <p:spPr>
          <a:xfrm>
            <a:off x="1002325" y="948241"/>
            <a:ext cx="24039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837913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C6F01629-E9BC-4B5A-BA2C-D6FE81A5E6CC}" type="datetimeFigureOut">
              <a:rPr lang="es-PE" smtClean="0"/>
              <a:t>17/09/2021</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2868766B-16B9-45BC-8999-4DA4E0B9F5AC}" type="slidenum">
              <a:rPr lang="es-PE" smtClean="0"/>
              <a:t>‹Nº›</a:t>
            </a:fld>
            <a:endParaRPr lang="es-PE"/>
          </a:p>
        </p:txBody>
      </p:sp>
    </p:spTree>
    <p:extLst>
      <p:ext uri="{BB962C8B-B14F-4D97-AF65-F5344CB8AC3E}">
        <p14:creationId xmlns:p14="http://schemas.microsoft.com/office/powerpoint/2010/main" val="424129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6F01629-E9BC-4B5A-BA2C-D6FE81A5E6CC}" type="datetimeFigureOut">
              <a:rPr lang="es-PE" smtClean="0"/>
              <a:t>17/09/2021</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2868766B-16B9-45BC-8999-4DA4E0B9F5AC}" type="slidenum">
              <a:rPr lang="es-PE" smtClean="0"/>
              <a:t>‹Nº›</a:t>
            </a:fld>
            <a:endParaRPr lang="es-PE"/>
          </a:p>
        </p:txBody>
      </p:sp>
    </p:spTree>
    <p:extLst>
      <p:ext uri="{BB962C8B-B14F-4D97-AF65-F5344CB8AC3E}">
        <p14:creationId xmlns:p14="http://schemas.microsoft.com/office/powerpoint/2010/main" val="890537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fecha"/>
          <p:cNvSpPr>
            <a:spLocks noGrp="1"/>
          </p:cNvSpPr>
          <p:nvPr>
            <p:ph type="dt" sz="half" idx="10"/>
          </p:nvPr>
        </p:nvSpPr>
        <p:spPr/>
        <p:txBody>
          <a:bodyPr/>
          <a:lstStyle/>
          <a:p>
            <a:fld id="{C6F01629-E9BC-4B5A-BA2C-D6FE81A5E6CC}" type="datetimeFigureOut">
              <a:rPr lang="es-PE" smtClean="0"/>
              <a:t>17/09/2021</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2868766B-16B9-45BC-8999-4DA4E0B9F5AC}" type="slidenum">
              <a:rPr lang="es-PE" smtClean="0"/>
              <a:t>‹Nº›</a:t>
            </a:fld>
            <a:endParaRPr lang="es-PE"/>
          </a:p>
        </p:txBody>
      </p:sp>
    </p:spTree>
    <p:extLst>
      <p:ext uri="{BB962C8B-B14F-4D97-AF65-F5344CB8AC3E}">
        <p14:creationId xmlns:p14="http://schemas.microsoft.com/office/powerpoint/2010/main" val="1186873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6 Marcador de fecha"/>
          <p:cNvSpPr>
            <a:spLocks noGrp="1"/>
          </p:cNvSpPr>
          <p:nvPr>
            <p:ph type="dt" sz="half" idx="10"/>
          </p:nvPr>
        </p:nvSpPr>
        <p:spPr/>
        <p:txBody>
          <a:bodyPr/>
          <a:lstStyle/>
          <a:p>
            <a:fld id="{C6F01629-E9BC-4B5A-BA2C-D6FE81A5E6CC}" type="datetimeFigureOut">
              <a:rPr lang="es-PE" smtClean="0"/>
              <a:t>17/09/2021</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2868766B-16B9-45BC-8999-4DA4E0B9F5AC}" type="slidenum">
              <a:rPr lang="es-PE" smtClean="0"/>
              <a:t>‹Nº›</a:t>
            </a:fld>
            <a:endParaRPr lang="es-PE"/>
          </a:p>
        </p:txBody>
      </p:sp>
    </p:spTree>
    <p:extLst>
      <p:ext uri="{BB962C8B-B14F-4D97-AF65-F5344CB8AC3E}">
        <p14:creationId xmlns:p14="http://schemas.microsoft.com/office/powerpoint/2010/main" val="8630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fecha"/>
          <p:cNvSpPr>
            <a:spLocks noGrp="1"/>
          </p:cNvSpPr>
          <p:nvPr>
            <p:ph type="dt" sz="half" idx="10"/>
          </p:nvPr>
        </p:nvSpPr>
        <p:spPr/>
        <p:txBody>
          <a:bodyPr/>
          <a:lstStyle/>
          <a:p>
            <a:fld id="{C6F01629-E9BC-4B5A-BA2C-D6FE81A5E6CC}" type="datetimeFigureOut">
              <a:rPr lang="es-PE" smtClean="0"/>
              <a:t>17/09/2021</a:t>
            </a:fld>
            <a:endParaRPr lang="es-PE"/>
          </a:p>
        </p:txBody>
      </p:sp>
      <p:sp>
        <p:nvSpPr>
          <p:cNvPr id="4" name="3 Marcador de pie de página"/>
          <p:cNvSpPr>
            <a:spLocks noGrp="1"/>
          </p:cNvSpPr>
          <p:nvPr>
            <p:ph type="ftr" sz="quarter" idx="11"/>
          </p:nvPr>
        </p:nvSpPr>
        <p:spPr/>
        <p:txBody>
          <a:bodyPr/>
          <a:lstStyle/>
          <a:p>
            <a:endParaRPr lang="es-PE"/>
          </a:p>
        </p:txBody>
      </p:sp>
      <p:sp>
        <p:nvSpPr>
          <p:cNvPr id="5" name="4 Marcador de número de diapositiva"/>
          <p:cNvSpPr>
            <a:spLocks noGrp="1"/>
          </p:cNvSpPr>
          <p:nvPr>
            <p:ph type="sldNum" sz="quarter" idx="12"/>
          </p:nvPr>
        </p:nvSpPr>
        <p:spPr/>
        <p:txBody>
          <a:bodyPr/>
          <a:lstStyle/>
          <a:p>
            <a:fld id="{2868766B-16B9-45BC-8999-4DA4E0B9F5AC}" type="slidenum">
              <a:rPr lang="es-PE" smtClean="0"/>
              <a:t>‹Nº›</a:t>
            </a:fld>
            <a:endParaRPr lang="es-PE"/>
          </a:p>
        </p:txBody>
      </p:sp>
    </p:spTree>
    <p:extLst>
      <p:ext uri="{BB962C8B-B14F-4D97-AF65-F5344CB8AC3E}">
        <p14:creationId xmlns:p14="http://schemas.microsoft.com/office/powerpoint/2010/main" val="2481318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6F01629-E9BC-4B5A-BA2C-D6FE81A5E6CC}" type="datetimeFigureOut">
              <a:rPr lang="es-PE" smtClean="0"/>
              <a:t>17/09/2021</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2868766B-16B9-45BC-8999-4DA4E0B9F5AC}" type="slidenum">
              <a:rPr lang="es-PE" smtClean="0"/>
              <a:t>‹Nº›</a:t>
            </a:fld>
            <a:endParaRPr lang="es-PE"/>
          </a:p>
        </p:txBody>
      </p:sp>
    </p:spTree>
    <p:extLst>
      <p:ext uri="{BB962C8B-B14F-4D97-AF65-F5344CB8AC3E}">
        <p14:creationId xmlns:p14="http://schemas.microsoft.com/office/powerpoint/2010/main" val="1662782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6F01629-E9BC-4B5A-BA2C-D6FE81A5E6CC}" type="datetimeFigureOut">
              <a:rPr lang="es-PE" smtClean="0"/>
              <a:t>17/09/2021</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2868766B-16B9-45BC-8999-4DA4E0B9F5AC}" type="slidenum">
              <a:rPr lang="es-PE" smtClean="0"/>
              <a:t>‹Nº›</a:t>
            </a:fld>
            <a:endParaRPr lang="es-PE"/>
          </a:p>
        </p:txBody>
      </p:sp>
    </p:spTree>
    <p:extLst>
      <p:ext uri="{BB962C8B-B14F-4D97-AF65-F5344CB8AC3E}">
        <p14:creationId xmlns:p14="http://schemas.microsoft.com/office/powerpoint/2010/main" val="258701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6F01629-E9BC-4B5A-BA2C-D6FE81A5E6CC}" type="datetimeFigureOut">
              <a:rPr lang="es-PE" smtClean="0"/>
              <a:t>17/09/2021</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2868766B-16B9-45BC-8999-4DA4E0B9F5AC}" type="slidenum">
              <a:rPr lang="es-PE" smtClean="0"/>
              <a:t>‹Nº›</a:t>
            </a:fld>
            <a:endParaRPr lang="es-PE"/>
          </a:p>
        </p:txBody>
      </p:sp>
    </p:spTree>
    <p:extLst>
      <p:ext uri="{BB962C8B-B14F-4D97-AF65-F5344CB8AC3E}">
        <p14:creationId xmlns:p14="http://schemas.microsoft.com/office/powerpoint/2010/main" val="2828873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01629-E9BC-4B5A-BA2C-D6FE81A5E6CC}" type="datetimeFigureOut">
              <a:rPr lang="es-PE" smtClean="0"/>
              <a:t>17/09/2021</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68766B-16B9-45BC-8999-4DA4E0B9F5AC}" type="slidenum">
              <a:rPr lang="es-PE" smtClean="0"/>
              <a:t>‹Nº›</a:t>
            </a:fld>
            <a:endParaRPr lang="es-PE"/>
          </a:p>
        </p:txBody>
      </p:sp>
    </p:spTree>
    <p:extLst>
      <p:ext uri="{BB962C8B-B14F-4D97-AF65-F5344CB8AC3E}">
        <p14:creationId xmlns:p14="http://schemas.microsoft.com/office/powerpoint/2010/main" val="31845861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mailto:gresilatt1972@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1"/>
            <a:ext cx="3839708"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16" y="2203123"/>
            <a:ext cx="6918176" cy="345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2051720" y="1556792"/>
            <a:ext cx="5112568" cy="646331"/>
          </a:xfrm>
          <a:prstGeom prst="rect">
            <a:avLst/>
          </a:prstGeom>
          <a:noFill/>
        </p:spPr>
        <p:txBody>
          <a:bodyPr wrap="square" rtlCol="0">
            <a:spAutoFit/>
          </a:bodyPr>
          <a:lstStyle/>
          <a:p>
            <a:pPr algn="ctr"/>
            <a:r>
              <a:rPr lang="es-PE" sz="3600" b="1" dirty="0" smtClean="0"/>
              <a:t>TALLER FORMATIVO</a:t>
            </a:r>
            <a:endParaRPr lang="es-PE" sz="3600" b="1" dirty="0"/>
          </a:p>
        </p:txBody>
      </p:sp>
      <p:sp>
        <p:nvSpPr>
          <p:cNvPr id="6" name="5 CuadroTexto"/>
          <p:cNvSpPr txBox="1"/>
          <p:nvPr/>
        </p:nvSpPr>
        <p:spPr>
          <a:xfrm>
            <a:off x="755576" y="2852936"/>
            <a:ext cx="7920880" cy="1200329"/>
          </a:xfrm>
          <a:prstGeom prst="rect">
            <a:avLst/>
          </a:prstGeom>
          <a:noFill/>
        </p:spPr>
        <p:txBody>
          <a:bodyPr wrap="square" rtlCol="0">
            <a:spAutoFit/>
          </a:bodyPr>
          <a:lstStyle/>
          <a:p>
            <a:pPr algn="ctr"/>
            <a:r>
              <a:rPr lang="es-PE" sz="2400" b="1" i="1" dirty="0">
                <a:solidFill>
                  <a:schemeClr val="tx2">
                    <a:lumMod val="50000"/>
                  </a:schemeClr>
                </a:solidFill>
                <a:latin typeface="Arial Black" panose="020B0A04020102020204" pitchFamily="34" charset="0"/>
              </a:rPr>
              <a:t>Retroalimentación - </a:t>
            </a:r>
            <a:r>
              <a:rPr lang="es-PE" sz="2400" b="1" i="1" dirty="0" smtClean="0">
                <a:solidFill>
                  <a:schemeClr val="tx2">
                    <a:lumMod val="50000"/>
                  </a:schemeClr>
                </a:solidFill>
                <a:latin typeface="Arial Black" panose="020B0A04020102020204" pitchFamily="34" charset="0"/>
              </a:rPr>
              <a:t>instrumentos </a:t>
            </a:r>
            <a:r>
              <a:rPr lang="es-PE" sz="2400" b="1" i="1" dirty="0">
                <a:solidFill>
                  <a:schemeClr val="tx2">
                    <a:lumMod val="50000"/>
                  </a:schemeClr>
                </a:solidFill>
                <a:latin typeface="Arial Black" panose="020B0A04020102020204" pitchFamily="34" charset="0"/>
              </a:rPr>
              <a:t>de  evaluación  - rubricas –fichas  metacognitivas - Comunidades de A</a:t>
            </a:r>
            <a:r>
              <a:rPr lang="es-PE" sz="2400" b="1" i="1" dirty="0" smtClean="0">
                <a:solidFill>
                  <a:schemeClr val="tx2">
                    <a:lumMod val="50000"/>
                  </a:schemeClr>
                </a:solidFill>
                <a:latin typeface="Arial Black" panose="020B0A04020102020204" pitchFamily="34" charset="0"/>
              </a:rPr>
              <a:t>prendizaje</a:t>
            </a:r>
            <a:endParaRPr lang="es-PE" sz="2400" b="1" i="1" dirty="0">
              <a:solidFill>
                <a:schemeClr val="tx2">
                  <a:lumMod val="50000"/>
                </a:schemeClr>
              </a:solidFill>
              <a:latin typeface="Arial Black" panose="020B0A04020102020204" pitchFamily="34" charset="0"/>
            </a:endParaRPr>
          </a:p>
        </p:txBody>
      </p:sp>
      <p:sp>
        <p:nvSpPr>
          <p:cNvPr id="4" name="3 CuadroTexto"/>
          <p:cNvSpPr txBox="1"/>
          <p:nvPr/>
        </p:nvSpPr>
        <p:spPr>
          <a:xfrm>
            <a:off x="3203848" y="5517232"/>
            <a:ext cx="5256584" cy="1200329"/>
          </a:xfrm>
          <a:prstGeom prst="rect">
            <a:avLst/>
          </a:prstGeom>
          <a:noFill/>
        </p:spPr>
        <p:txBody>
          <a:bodyPr wrap="square" rtlCol="0">
            <a:spAutoFit/>
          </a:bodyPr>
          <a:lstStyle/>
          <a:p>
            <a:pPr algn="r"/>
            <a:r>
              <a:rPr lang="es-PE" sz="3600" b="1" dirty="0" smtClean="0">
                <a:latin typeface="Edwardian Script ITC" panose="030303020407070D0804" pitchFamily="66" charset="0"/>
              </a:rPr>
              <a:t>Silvia Virginia Espiche Sanchez</a:t>
            </a:r>
          </a:p>
          <a:p>
            <a:pPr algn="r"/>
            <a:r>
              <a:rPr lang="es-PE" dirty="0" smtClean="0">
                <a:hlinkClick r:id="rId4"/>
              </a:rPr>
              <a:t>gresilatt1972@gmail.com</a:t>
            </a:r>
            <a:endParaRPr lang="es-PE" dirty="0" smtClean="0"/>
          </a:p>
          <a:p>
            <a:pPr algn="r"/>
            <a:r>
              <a:rPr lang="es-PE" dirty="0" smtClean="0"/>
              <a:t>996384748</a:t>
            </a:r>
            <a:endParaRPr lang="es-PE" dirty="0"/>
          </a:p>
        </p:txBody>
      </p:sp>
    </p:spTree>
    <p:extLst>
      <p:ext uri="{BB962C8B-B14F-4D97-AF65-F5344CB8AC3E}">
        <p14:creationId xmlns:p14="http://schemas.microsoft.com/office/powerpoint/2010/main" val="1613926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3858"/>
            <a:ext cx="9143999" cy="6861858"/>
          </a:xfrm>
          <a:prstGeom prst="rect">
            <a:avLst/>
          </a:prstGeom>
        </p:spPr>
      </p:pic>
      <p:pic>
        <p:nvPicPr>
          <p:cNvPr id="4" name="Imagen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73796" y="151958"/>
            <a:ext cx="1462216" cy="424692"/>
          </a:xfrm>
          <a:prstGeom prst="rect">
            <a:avLst/>
          </a:prstGeom>
        </p:spPr>
      </p:pic>
      <p:sp>
        <p:nvSpPr>
          <p:cNvPr id="2" name="CuadroTexto 1"/>
          <p:cNvSpPr txBox="1"/>
          <p:nvPr/>
        </p:nvSpPr>
        <p:spPr>
          <a:xfrm>
            <a:off x="184882" y="364304"/>
            <a:ext cx="7258743" cy="830997"/>
          </a:xfrm>
          <a:prstGeom prst="rect">
            <a:avLst/>
          </a:prstGeom>
          <a:noFill/>
          <a:ln>
            <a:noFill/>
          </a:ln>
        </p:spPr>
        <p:txBody>
          <a:bodyPr wrap="square" rtlCol="0">
            <a:spAutoFit/>
          </a:bodyPr>
          <a:lstStyle/>
          <a:p>
            <a:pPr algn="just"/>
            <a:r>
              <a:rPr lang="es-PE" sz="1600" dirty="0" smtClean="0">
                <a:solidFill>
                  <a:prstClr val="black"/>
                </a:solidFill>
              </a:rPr>
              <a:t>A continuación, se presenta una tabla con diferentes situaciones. Lea con atención cada una y coloque en la columna de la derecha a qué tipo de retroalimentación corresponde (</a:t>
            </a:r>
            <a:r>
              <a:rPr lang="es-PE" sz="1600" b="1" dirty="0" smtClean="0">
                <a:solidFill>
                  <a:prstClr val="black"/>
                </a:solidFill>
              </a:rPr>
              <a:t>por descubrimiento, descriptiva, elemental o incorrecta</a:t>
            </a:r>
            <a:r>
              <a:rPr lang="es-PE" sz="1600" dirty="0" smtClean="0">
                <a:solidFill>
                  <a:prstClr val="black"/>
                </a:solidFill>
              </a:rPr>
              <a:t>).</a:t>
            </a:r>
            <a:r>
              <a:rPr lang="es-PE" sz="1600" b="1" dirty="0" smtClean="0">
                <a:solidFill>
                  <a:prstClr val="black"/>
                </a:solidFill>
              </a:rPr>
              <a:t> </a:t>
            </a:r>
            <a:endParaRPr lang="es-PE" sz="2400" dirty="0">
              <a:solidFill>
                <a:prstClr val="black"/>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3082756087"/>
              </p:ext>
            </p:extLst>
          </p:nvPr>
        </p:nvGraphicFramePr>
        <p:xfrm>
          <a:off x="210398" y="1481329"/>
          <a:ext cx="8725614" cy="5162804"/>
        </p:xfrm>
        <a:graphic>
          <a:graphicData uri="http://schemas.openxmlformats.org/drawingml/2006/table">
            <a:tbl>
              <a:tblPr firstRow="1" bandRow="1">
                <a:tableStyleId>{F5AB1C69-6EDB-4FF4-983F-18BD219EF322}</a:tableStyleId>
              </a:tblPr>
              <a:tblGrid>
                <a:gridCol w="572014">
                  <a:extLst>
                    <a:ext uri="{9D8B030D-6E8A-4147-A177-3AD203B41FA5}">
                      <a16:colId xmlns:a16="http://schemas.microsoft.com/office/drawing/2014/main" xmlns="" val="20000"/>
                    </a:ext>
                  </a:extLst>
                </a:gridCol>
                <a:gridCol w="6758278">
                  <a:extLst>
                    <a:ext uri="{9D8B030D-6E8A-4147-A177-3AD203B41FA5}">
                      <a16:colId xmlns:a16="http://schemas.microsoft.com/office/drawing/2014/main" xmlns="" val="20001"/>
                    </a:ext>
                  </a:extLst>
                </a:gridCol>
                <a:gridCol w="1395322">
                  <a:extLst>
                    <a:ext uri="{9D8B030D-6E8A-4147-A177-3AD203B41FA5}">
                      <a16:colId xmlns:a16="http://schemas.microsoft.com/office/drawing/2014/main" xmlns="" val="20002"/>
                    </a:ext>
                  </a:extLst>
                </a:gridCol>
              </a:tblGrid>
              <a:tr h="773684">
                <a:tc>
                  <a:txBody>
                    <a:bodyPr/>
                    <a:lstStyle/>
                    <a:p>
                      <a:pPr algn="ctr"/>
                      <a:endParaRPr lang="es-PE" sz="1600" dirty="0"/>
                    </a:p>
                  </a:txBody>
                  <a:tcPr marL="68580" marR="68580" anchor="ctr">
                    <a:solidFill>
                      <a:schemeClr val="accent2">
                        <a:lumMod val="60000"/>
                        <a:lumOff val="40000"/>
                      </a:schemeClr>
                    </a:solidFill>
                  </a:tcPr>
                </a:tc>
                <a:tc>
                  <a:txBody>
                    <a:bodyPr/>
                    <a:lstStyle/>
                    <a:p>
                      <a:pPr algn="ctr"/>
                      <a:r>
                        <a:rPr lang="es-PE" sz="2400" dirty="0" smtClean="0">
                          <a:solidFill>
                            <a:schemeClr val="tx1"/>
                          </a:solidFill>
                        </a:rPr>
                        <a:t>Evidencias</a:t>
                      </a:r>
                      <a:endParaRPr lang="es-PE" sz="2400" dirty="0">
                        <a:solidFill>
                          <a:schemeClr val="tx1"/>
                        </a:solidFill>
                      </a:endParaRPr>
                    </a:p>
                  </a:txBody>
                  <a:tcPr marL="68580" marR="68580" anchor="ctr">
                    <a:solidFill>
                      <a:schemeClr val="accent2">
                        <a:lumMod val="40000"/>
                        <a:lumOff val="60000"/>
                      </a:schemeClr>
                    </a:solidFill>
                  </a:tcPr>
                </a:tc>
                <a:tc>
                  <a:txBody>
                    <a:bodyPr/>
                    <a:lstStyle/>
                    <a:p>
                      <a:pPr algn="ctr"/>
                      <a:r>
                        <a:rPr lang="es-PE" sz="1200" dirty="0" smtClean="0"/>
                        <a:t>Tipo de retroalimentación</a:t>
                      </a:r>
                      <a:endParaRPr lang="es-PE" sz="1200" dirty="0"/>
                    </a:p>
                  </a:txBody>
                  <a:tcPr marL="68580" marR="68580">
                    <a:solidFill>
                      <a:srgbClr val="7030A0"/>
                    </a:solidFill>
                  </a:tcPr>
                </a:tc>
                <a:extLst>
                  <a:ext uri="{0D108BD9-81ED-4DB2-BD59-A6C34878D82A}">
                    <a16:rowId xmlns:a16="http://schemas.microsoft.com/office/drawing/2014/main" xmlns="" val="10000"/>
                  </a:ext>
                </a:extLst>
              </a:tr>
              <a:tr h="859649">
                <a:tc>
                  <a:txBody>
                    <a:bodyPr/>
                    <a:lstStyle/>
                    <a:p>
                      <a:pPr algn="ctr"/>
                      <a:r>
                        <a:rPr lang="es-PE" sz="2000" b="1" dirty="0" smtClean="0"/>
                        <a:t>a.</a:t>
                      </a:r>
                      <a:endParaRPr lang="es-PE" sz="2000" b="1" dirty="0"/>
                    </a:p>
                  </a:txBody>
                  <a:tcPr marL="68580" marR="68580"/>
                </a:tc>
                <a:tc>
                  <a:txBody>
                    <a:bodyPr/>
                    <a:lstStyle/>
                    <a:p>
                      <a:pPr algn="just"/>
                      <a:r>
                        <a:rPr lang="es-PE" sz="1800" dirty="0" smtClean="0"/>
                        <a:t>Un estudiante resuelve</a:t>
                      </a:r>
                      <a:r>
                        <a:rPr lang="es-PE" sz="1800" baseline="0" dirty="0" smtClean="0"/>
                        <a:t> una operación de adición y dice que la respuesta es “30”. El docente le responde: “No es 30; la respuesta es 25”.</a:t>
                      </a:r>
                      <a:endParaRPr lang="es-PE" sz="1800" dirty="0"/>
                    </a:p>
                  </a:txBody>
                  <a:tcPr marL="68580" marR="68580"/>
                </a:tc>
                <a:tc>
                  <a:txBody>
                    <a:bodyPr/>
                    <a:lstStyle/>
                    <a:p>
                      <a:endParaRPr lang="es-PE" sz="1600" dirty="0"/>
                    </a:p>
                  </a:txBody>
                  <a:tcPr marL="68580" marR="68580"/>
                </a:tc>
                <a:extLst>
                  <a:ext uri="{0D108BD9-81ED-4DB2-BD59-A6C34878D82A}">
                    <a16:rowId xmlns:a16="http://schemas.microsoft.com/office/drawing/2014/main" xmlns="" val="10001"/>
                  </a:ext>
                </a:extLst>
              </a:tr>
              <a:tr h="1375438">
                <a:tc>
                  <a:txBody>
                    <a:bodyPr/>
                    <a:lstStyle/>
                    <a:p>
                      <a:pPr algn="ctr"/>
                      <a:endParaRPr lang="es-PE" sz="2000" b="1" dirty="0" smtClean="0"/>
                    </a:p>
                    <a:p>
                      <a:pPr algn="ctr"/>
                      <a:r>
                        <a:rPr lang="es-PE" sz="2000" b="1" dirty="0" smtClean="0"/>
                        <a:t>b.</a:t>
                      </a:r>
                      <a:endParaRPr lang="es-PE" sz="2000" b="1" dirty="0"/>
                    </a:p>
                  </a:txBody>
                  <a:tcPr marL="68580" marR="68580"/>
                </a:tc>
                <a:tc>
                  <a:txBody>
                    <a:bodyPr/>
                    <a:lstStyle/>
                    <a:p>
                      <a:pPr algn="just"/>
                      <a:r>
                        <a:rPr lang="es-PE" sz="1800" dirty="0" smtClean="0"/>
                        <a:t>Una docente plantea a los estudiantes que elaboren</a:t>
                      </a:r>
                      <a:r>
                        <a:rPr lang="es-PE" sz="1800" baseline="0" dirty="0" smtClean="0"/>
                        <a:t> un ensayo. Al final la redacción del mismo, la docente revisa el ensayo de un estudiante y le pregunta: ¿Cómo podrías redactar este argumento de tal manera que tu público objetivo lo entienda mejor?”, “¿Qué otro argumento podrías desarrollar para sustentar tu hipótesis?”.</a:t>
                      </a:r>
                      <a:endParaRPr lang="es-PE" sz="1800" dirty="0"/>
                    </a:p>
                  </a:txBody>
                  <a:tcPr marL="68580" marR="68580"/>
                </a:tc>
                <a:tc>
                  <a:txBody>
                    <a:bodyPr/>
                    <a:lstStyle/>
                    <a:p>
                      <a:endParaRPr lang="es-PE" sz="1600" dirty="0"/>
                    </a:p>
                  </a:txBody>
                  <a:tcPr marL="68580" marR="68580"/>
                </a:tc>
                <a:extLst>
                  <a:ext uri="{0D108BD9-81ED-4DB2-BD59-A6C34878D82A}">
                    <a16:rowId xmlns:a16="http://schemas.microsoft.com/office/drawing/2014/main" xmlns="" val="10002"/>
                  </a:ext>
                </a:extLst>
              </a:tr>
              <a:tr h="1891228">
                <a:tc>
                  <a:txBody>
                    <a:bodyPr/>
                    <a:lstStyle/>
                    <a:p>
                      <a:pPr algn="ctr"/>
                      <a:endParaRPr lang="es-PE" sz="2000" b="1" dirty="0" smtClean="0"/>
                    </a:p>
                    <a:p>
                      <a:pPr algn="ctr"/>
                      <a:r>
                        <a:rPr lang="es-PE" sz="2000" b="1" dirty="0" smtClean="0"/>
                        <a:t>c.</a:t>
                      </a:r>
                      <a:endParaRPr lang="es-PE" sz="2000" b="1" dirty="0"/>
                    </a:p>
                  </a:txBody>
                  <a:tcPr marL="68580" marR="68580"/>
                </a:tc>
                <a:tc>
                  <a:txBody>
                    <a:bodyPr/>
                    <a:lstStyle/>
                    <a:p>
                      <a:pPr algn="just"/>
                      <a:r>
                        <a:rPr lang="es-PE" sz="1800" dirty="0" smtClean="0"/>
                        <a:t>En el laboratorio, el docente propone a los estudiantes realizar un experimento. Concluido este, les pide redactar un informe sobre el mismo. Al acercarse a un grupo y revisar uno de los informes, el docente les dice: “En la primera parte del informe, han</a:t>
                      </a:r>
                      <a:r>
                        <a:rPr lang="es-PE" sz="1800" baseline="0" dirty="0" smtClean="0"/>
                        <a:t> sido muy claros al plantear el problema de indagación; en la segunda parte, sin embargo, les hace falta responder a la última pregunta del cuadro. Esta información la pueden encontrar en la página 28 de su libro de texto”.</a:t>
                      </a:r>
                      <a:endParaRPr lang="es-PE" sz="1800" dirty="0"/>
                    </a:p>
                  </a:txBody>
                  <a:tcPr marL="68580" marR="68580"/>
                </a:tc>
                <a:tc>
                  <a:txBody>
                    <a:bodyPr/>
                    <a:lstStyle/>
                    <a:p>
                      <a:endParaRPr lang="es-PE" sz="1600" dirty="0"/>
                    </a:p>
                  </a:txBody>
                  <a:tcPr marL="68580" marR="68580"/>
                </a:tc>
                <a:extLst>
                  <a:ext uri="{0D108BD9-81ED-4DB2-BD59-A6C34878D82A}">
                    <a16:rowId xmlns:a16="http://schemas.microsoft.com/office/drawing/2014/main" xmlns="" val="10003"/>
                  </a:ext>
                </a:extLst>
              </a:tr>
            </a:tbl>
          </a:graphicData>
        </a:graphic>
      </p:graphicFrame>
      <p:sp>
        <p:nvSpPr>
          <p:cNvPr id="9" name="CuadroTexto 8"/>
          <p:cNvSpPr txBox="1"/>
          <p:nvPr/>
        </p:nvSpPr>
        <p:spPr>
          <a:xfrm>
            <a:off x="7715710" y="2296272"/>
            <a:ext cx="1220301" cy="369332"/>
          </a:xfrm>
          <a:prstGeom prst="rect">
            <a:avLst/>
          </a:prstGeom>
          <a:noFill/>
        </p:spPr>
        <p:txBody>
          <a:bodyPr wrap="square" rtlCol="0">
            <a:spAutoFit/>
          </a:bodyPr>
          <a:lstStyle/>
          <a:p>
            <a:pPr algn="ctr"/>
            <a:r>
              <a:rPr lang="es-PE" b="1" dirty="0" smtClean="0">
                <a:solidFill>
                  <a:prstClr val="black"/>
                </a:solidFill>
              </a:rPr>
              <a:t>Elemental </a:t>
            </a:r>
            <a:endParaRPr lang="es-PE" b="1" dirty="0">
              <a:solidFill>
                <a:prstClr val="black"/>
              </a:solidFill>
            </a:endParaRPr>
          </a:p>
        </p:txBody>
      </p:sp>
      <p:sp>
        <p:nvSpPr>
          <p:cNvPr id="19" name="CuadroTexto 18"/>
          <p:cNvSpPr txBox="1"/>
          <p:nvPr/>
        </p:nvSpPr>
        <p:spPr>
          <a:xfrm>
            <a:off x="7481236" y="3427071"/>
            <a:ext cx="1492386" cy="738664"/>
          </a:xfrm>
          <a:prstGeom prst="rect">
            <a:avLst/>
          </a:prstGeom>
          <a:noFill/>
        </p:spPr>
        <p:txBody>
          <a:bodyPr wrap="square" rtlCol="0">
            <a:spAutoFit/>
          </a:bodyPr>
          <a:lstStyle/>
          <a:p>
            <a:pPr algn="ctr"/>
            <a:r>
              <a:rPr lang="es-PE" sz="1400" b="1" dirty="0" smtClean="0">
                <a:solidFill>
                  <a:prstClr val="black"/>
                </a:solidFill>
              </a:rPr>
              <a:t>Por descubrimiento o reflexión </a:t>
            </a:r>
            <a:endParaRPr lang="es-PE" sz="1400" b="1" dirty="0">
              <a:solidFill>
                <a:prstClr val="black"/>
              </a:solidFill>
            </a:endParaRPr>
          </a:p>
        </p:txBody>
      </p:sp>
      <p:sp>
        <p:nvSpPr>
          <p:cNvPr id="20" name="CuadroTexto 19"/>
          <p:cNvSpPr txBox="1"/>
          <p:nvPr/>
        </p:nvSpPr>
        <p:spPr>
          <a:xfrm>
            <a:off x="7565403" y="5341413"/>
            <a:ext cx="1279001" cy="369332"/>
          </a:xfrm>
          <a:prstGeom prst="rect">
            <a:avLst/>
          </a:prstGeom>
          <a:noFill/>
        </p:spPr>
        <p:txBody>
          <a:bodyPr wrap="square" rtlCol="0">
            <a:spAutoFit/>
          </a:bodyPr>
          <a:lstStyle/>
          <a:p>
            <a:pPr algn="ctr"/>
            <a:r>
              <a:rPr lang="es-PE" b="1" dirty="0" smtClean="0">
                <a:solidFill>
                  <a:prstClr val="black"/>
                </a:solidFill>
              </a:rPr>
              <a:t>Descriptiva</a:t>
            </a:r>
            <a:endParaRPr lang="es-PE" b="1" dirty="0">
              <a:solidFill>
                <a:prstClr val="black"/>
              </a:solidFill>
            </a:endParaRPr>
          </a:p>
        </p:txBody>
      </p:sp>
    </p:spTree>
    <p:extLst>
      <p:ext uri="{BB962C8B-B14F-4D97-AF65-F5344CB8AC3E}">
        <p14:creationId xmlns:p14="http://schemas.microsoft.com/office/powerpoint/2010/main" val="81168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3858"/>
            <a:ext cx="9143999" cy="6861858"/>
          </a:xfrm>
          <a:prstGeom prst="rect">
            <a:avLst/>
          </a:prstGeom>
        </p:spPr>
      </p:pic>
      <p:pic>
        <p:nvPicPr>
          <p:cNvPr id="4" name="Imagen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73796" y="151958"/>
            <a:ext cx="1462216" cy="42469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565151791"/>
              </p:ext>
            </p:extLst>
          </p:nvPr>
        </p:nvGraphicFramePr>
        <p:xfrm>
          <a:off x="0" y="576650"/>
          <a:ext cx="9144000" cy="5974080"/>
        </p:xfrm>
        <a:graphic>
          <a:graphicData uri="http://schemas.openxmlformats.org/drawingml/2006/table">
            <a:tbl>
              <a:tblPr firstRow="1" bandRow="1">
                <a:tableStyleId>{F5AB1C69-6EDB-4FF4-983F-18BD219EF322}</a:tableStyleId>
              </a:tblPr>
              <a:tblGrid>
                <a:gridCol w="670211">
                  <a:extLst>
                    <a:ext uri="{9D8B030D-6E8A-4147-A177-3AD203B41FA5}">
                      <a16:colId xmlns:a16="http://schemas.microsoft.com/office/drawing/2014/main" xmlns="" val="20000"/>
                    </a:ext>
                  </a:extLst>
                </a:gridCol>
                <a:gridCol w="6728086">
                  <a:extLst>
                    <a:ext uri="{9D8B030D-6E8A-4147-A177-3AD203B41FA5}">
                      <a16:colId xmlns:a16="http://schemas.microsoft.com/office/drawing/2014/main" xmlns="" val="20001"/>
                    </a:ext>
                  </a:extLst>
                </a:gridCol>
                <a:gridCol w="1745703">
                  <a:extLst>
                    <a:ext uri="{9D8B030D-6E8A-4147-A177-3AD203B41FA5}">
                      <a16:colId xmlns:a16="http://schemas.microsoft.com/office/drawing/2014/main" xmlns="" val="20002"/>
                    </a:ext>
                  </a:extLst>
                </a:gridCol>
              </a:tblGrid>
              <a:tr h="513273">
                <a:tc>
                  <a:txBody>
                    <a:bodyPr/>
                    <a:lstStyle/>
                    <a:p>
                      <a:pPr algn="ctr"/>
                      <a:endParaRPr lang="es-PE" sz="1600" dirty="0"/>
                    </a:p>
                  </a:txBody>
                  <a:tcPr marL="68580" marR="68580" anchor="ctr">
                    <a:solidFill>
                      <a:schemeClr val="accent2">
                        <a:lumMod val="60000"/>
                        <a:lumOff val="40000"/>
                      </a:schemeClr>
                    </a:solidFill>
                  </a:tcPr>
                </a:tc>
                <a:tc>
                  <a:txBody>
                    <a:bodyPr/>
                    <a:lstStyle/>
                    <a:p>
                      <a:pPr algn="ctr"/>
                      <a:r>
                        <a:rPr lang="es-PE" sz="2000" dirty="0" smtClean="0">
                          <a:solidFill>
                            <a:schemeClr val="tx1"/>
                          </a:solidFill>
                        </a:rPr>
                        <a:t>Evidencias</a:t>
                      </a:r>
                      <a:endParaRPr lang="es-PE" sz="2000" dirty="0">
                        <a:solidFill>
                          <a:schemeClr val="tx1"/>
                        </a:solidFill>
                      </a:endParaRPr>
                    </a:p>
                  </a:txBody>
                  <a:tcPr marL="68580" marR="68580" anchor="ctr">
                    <a:solidFill>
                      <a:schemeClr val="accent2">
                        <a:lumMod val="40000"/>
                        <a:lumOff val="60000"/>
                      </a:schemeClr>
                    </a:solidFill>
                  </a:tcPr>
                </a:tc>
                <a:tc>
                  <a:txBody>
                    <a:bodyPr/>
                    <a:lstStyle/>
                    <a:p>
                      <a:pPr algn="ctr"/>
                      <a:r>
                        <a:rPr lang="es-PE" sz="1600" dirty="0" smtClean="0"/>
                        <a:t>Tipo de retroalimentación</a:t>
                      </a:r>
                      <a:endParaRPr lang="es-PE" sz="1600" dirty="0"/>
                    </a:p>
                  </a:txBody>
                  <a:tcPr marL="68580" marR="68580">
                    <a:solidFill>
                      <a:srgbClr val="7030A0"/>
                    </a:solidFill>
                  </a:tcPr>
                </a:tc>
                <a:extLst>
                  <a:ext uri="{0D108BD9-81ED-4DB2-BD59-A6C34878D82A}">
                    <a16:rowId xmlns:a16="http://schemas.microsoft.com/office/drawing/2014/main" xmlns="" val="10000"/>
                  </a:ext>
                </a:extLst>
              </a:tr>
              <a:tr h="1053561">
                <a:tc>
                  <a:txBody>
                    <a:bodyPr/>
                    <a:lstStyle/>
                    <a:p>
                      <a:pPr algn="ctr"/>
                      <a:r>
                        <a:rPr lang="es-PE" sz="1800" b="1" dirty="0" smtClean="0"/>
                        <a:t>d.</a:t>
                      </a:r>
                      <a:endParaRPr lang="es-PE" sz="1800" b="1" dirty="0"/>
                    </a:p>
                  </a:txBody>
                  <a:tcPr marL="68580" marR="68580" anchor="ctr"/>
                </a:tc>
                <a:tc>
                  <a:txBody>
                    <a:bodyPr/>
                    <a:lstStyle/>
                    <a:p>
                      <a:pPr algn="just"/>
                      <a:r>
                        <a:rPr lang="es-PE" sz="1800" dirty="0" smtClean="0"/>
                        <a:t>El docente propone a los estudiantes que comparen la cantidad de los dos grupos de objetos que h</a:t>
                      </a:r>
                      <a:r>
                        <a:rPr lang="es-PE" sz="1800" baseline="0" dirty="0" smtClean="0"/>
                        <a:t>a colocado sobre la mesa. Uno de los estudiantes dice que los objetos de color rojo son más. El docente responde: “No. ¿Alguien más quiere responder?”.</a:t>
                      </a:r>
                      <a:endParaRPr lang="es-PE" sz="1800" dirty="0"/>
                    </a:p>
                  </a:txBody>
                  <a:tcPr marL="68580" marR="68580"/>
                </a:tc>
                <a:tc>
                  <a:txBody>
                    <a:bodyPr/>
                    <a:lstStyle/>
                    <a:p>
                      <a:endParaRPr lang="es-PE" sz="1400" dirty="0"/>
                    </a:p>
                  </a:txBody>
                  <a:tcPr marL="68580" marR="68580"/>
                </a:tc>
                <a:extLst>
                  <a:ext uri="{0D108BD9-81ED-4DB2-BD59-A6C34878D82A}">
                    <a16:rowId xmlns:a16="http://schemas.microsoft.com/office/drawing/2014/main" xmlns="" val="10001"/>
                  </a:ext>
                </a:extLst>
              </a:tr>
              <a:tr h="3484854">
                <a:tc>
                  <a:txBody>
                    <a:bodyPr/>
                    <a:lstStyle/>
                    <a:p>
                      <a:pPr algn="ctr"/>
                      <a:r>
                        <a:rPr lang="es-PE" sz="2000" b="1" dirty="0" smtClean="0"/>
                        <a:t>e.</a:t>
                      </a:r>
                      <a:endParaRPr lang="es-PE" sz="2000" b="1" dirty="0"/>
                    </a:p>
                  </a:txBody>
                  <a:tcPr marL="68580" marR="68580" anchor="ctr"/>
                </a:tc>
                <a:tc>
                  <a:txBody>
                    <a:bodyPr/>
                    <a:lstStyle/>
                    <a:p>
                      <a:pPr algn="just"/>
                      <a:endParaRPr lang="es-PE" sz="1800" dirty="0" smtClean="0"/>
                    </a:p>
                    <a:p>
                      <a:pPr algn="just"/>
                      <a:r>
                        <a:rPr lang="es-PE" sz="1800" dirty="0" smtClean="0"/>
                        <a:t>La docente pide a los estudiantes que clasifiquen</a:t>
                      </a:r>
                      <a:r>
                        <a:rPr lang="es-PE" sz="1800" baseline="0" dirty="0" smtClean="0"/>
                        <a:t> unos bloques lógicos según su forma y los coloquen en tres contenedores. Los niños de una de las mesas inician la clasificación colocando todos los círculos en el primer contenedor, luego colocan los cuadrados en el segundo contenedor y, finalmente, los rectángulos en el tercero. Sin embargo, Lucas tiene un rectángulo en la mano y lo pone en el contenedor de los cuadrados. La docente se da cuenta, se acerca y le dice: “Lucas, ¿estás seguro de que ese bloque va allí?”. La docente saca un cuadrado del contenedor y un rectángulo, los coloca frente al niño y le dice: ¿Te parece que estas dos figuras son iguales? ¿En qué se diferencian? ¿Crees que este que tienes en la mano (rectángulo) se parece más a este (cuadrado) que a este otro (rectángulo)?”. “Ahora que has mirado las figuras con atención, ¿dónde colocaría el bloque que tienes en la mano? ¿por qué?</a:t>
                      </a:r>
                      <a:endParaRPr lang="es-PE" sz="1800" dirty="0"/>
                    </a:p>
                  </a:txBody>
                  <a:tcPr marL="68580" marR="68580"/>
                </a:tc>
                <a:tc>
                  <a:txBody>
                    <a:bodyPr/>
                    <a:lstStyle/>
                    <a:p>
                      <a:endParaRPr lang="es-PE" sz="1400" dirty="0"/>
                    </a:p>
                  </a:txBody>
                  <a:tcPr marL="68580" marR="68580"/>
                </a:tc>
                <a:extLst>
                  <a:ext uri="{0D108BD9-81ED-4DB2-BD59-A6C34878D82A}">
                    <a16:rowId xmlns:a16="http://schemas.microsoft.com/office/drawing/2014/main" xmlns="" val="10002"/>
                  </a:ext>
                </a:extLst>
              </a:tr>
            </a:tbl>
          </a:graphicData>
        </a:graphic>
      </p:graphicFrame>
      <p:sp>
        <p:nvSpPr>
          <p:cNvPr id="9" name="CuadroTexto 8"/>
          <p:cNvSpPr txBox="1"/>
          <p:nvPr/>
        </p:nvSpPr>
        <p:spPr>
          <a:xfrm>
            <a:off x="7565403" y="1412776"/>
            <a:ext cx="1205964" cy="338554"/>
          </a:xfrm>
          <a:prstGeom prst="rect">
            <a:avLst/>
          </a:prstGeom>
          <a:noFill/>
        </p:spPr>
        <p:txBody>
          <a:bodyPr wrap="square" rtlCol="0">
            <a:spAutoFit/>
          </a:bodyPr>
          <a:lstStyle/>
          <a:p>
            <a:pPr algn="ctr"/>
            <a:r>
              <a:rPr lang="es-PE" sz="1600" b="1" dirty="0" smtClean="0">
                <a:solidFill>
                  <a:prstClr val="black"/>
                </a:solidFill>
              </a:rPr>
              <a:t>Elemental </a:t>
            </a:r>
            <a:endParaRPr lang="es-PE" sz="1600" b="1" dirty="0">
              <a:solidFill>
                <a:prstClr val="black"/>
              </a:solidFill>
            </a:endParaRPr>
          </a:p>
        </p:txBody>
      </p:sp>
      <p:sp>
        <p:nvSpPr>
          <p:cNvPr id="14" name="CuadroTexto 13"/>
          <p:cNvSpPr txBox="1"/>
          <p:nvPr/>
        </p:nvSpPr>
        <p:spPr>
          <a:xfrm>
            <a:off x="7415605" y="3628841"/>
            <a:ext cx="1578597" cy="738664"/>
          </a:xfrm>
          <a:prstGeom prst="rect">
            <a:avLst/>
          </a:prstGeom>
          <a:noFill/>
        </p:spPr>
        <p:txBody>
          <a:bodyPr wrap="square" rtlCol="0">
            <a:spAutoFit/>
          </a:bodyPr>
          <a:lstStyle/>
          <a:p>
            <a:pPr algn="ctr"/>
            <a:r>
              <a:rPr lang="es-PE" sz="1400" b="1" dirty="0" smtClean="0">
                <a:solidFill>
                  <a:prstClr val="black"/>
                </a:solidFill>
              </a:rPr>
              <a:t>Por descubrimiento o reflexión </a:t>
            </a:r>
            <a:endParaRPr lang="es-PE" sz="1400" b="1" dirty="0">
              <a:solidFill>
                <a:prstClr val="black"/>
              </a:solidFill>
            </a:endParaRPr>
          </a:p>
        </p:txBody>
      </p:sp>
    </p:spTree>
    <p:extLst>
      <p:ext uri="{BB962C8B-B14F-4D97-AF65-F5344CB8AC3E}">
        <p14:creationId xmlns:p14="http://schemas.microsoft.com/office/powerpoint/2010/main" val="254095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3858"/>
            <a:ext cx="9143999" cy="6861858"/>
          </a:xfrm>
          <a:prstGeom prst="rect">
            <a:avLst/>
          </a:prstGeom>
        </p:spPr>
      </p:pic>
      <p:pic>
        <p:nvPicPr>
          <p:cNvPr id="4" name="Imagen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73796" y="151958"/>
            <a:ext cx="1462216" cy="42469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3605579218"/>
              </p:ext>
            </p:extLst>
          </p:nvPr>
        </p:nvGraphicFramePr>
        <p:xfrm>
          <a:off x="251520" y="1077583"/>
          <a:ext cx="8684492" cy="5120640"/>
        </p:xfrm>
        <a:graphic>
          <a:graphicData uri="http://schemas.openxmlformats.org/drawingml/2006/table">
            <a:tbl>
              <a:tblPr firstRow="1" bandRow="1">
                <a:tableStyleId>{F5AB1C69-6EDB-4FF4-983F-18BD219EF322}</a:tableStyleId>
              </a:tblPr>
              <a:tblGrid>
                <a:gridCol w="560972">
                  <a:extLst>
                    <a:ext uri="{9D8B030D-6E8A-4147-A177-3AD203B41FA5}">
                      <a16:colId xmlns:a16="http://schemas.microsoft.com/office/drawing/2014/main" xmlns="" val="20000"/>
                    </a:ext>
                  </a:extLst>
                </a:gridCol>
                <a:gridCol w="6368645">
                  <a:extLst>
                    <a:ext uri="{9D8B030D-6E8A-4147-A177-3AD203B41FA5}">
                      <a16:colId xmlns:a16="http://schemas.microsoft.com/office/drawing/2014/main" xmlns="" val="20001"/>
                    </a:ext>
                  </a:extLst>
                </a:gridCol>
                <a:gridCol w="1754875">
                  <a:extLst>
                    <a:ext uri="{9D8B030D-6E8A-4147-A177-3AD203B41FA5}">
                      <a16:colId xmlns:a16="http://schemas.microsoft.com/office/drawing/2014/main" xmlns="" val="20002"/>
                    </a:ext>
                  </a:extLst>
                </a:gridCol>
              </a:tblGrid>
              <a:tr h="824160">
                <a:tc>
                  <a:txBody>
                    <a:bodyPr/>
                    <a:lstStyle/>
                    <a:p>
                      <a:pPr algn="ctr"/>
                      <a:endParaRPr lang="es-PE" sz="1600" dirty="0"/>
                    </a:p>
                  </a:txBody>
                  <a:tcPr marL="68580" marR="68580" anchor="ctr">
                    <a:solidFill>
                      <a:schemeClr val="accent2">
                        <a:lumMod val="60000"/>
                        <a:lumOff val="40000"/>
                      </a:schemeClr>
                    </a:solidFill>
                  </a:tcPr>
                </a:tc>
                <a:tc>
                  <a:txBody>
                    <a:bodyPr/>
                    <a:lstStyle/>
                    <a:p>
                      <a:pPr algn="ctr"/>
                      <a:r>
                        <a:rPr lang="es-PE" sz="2800" dirty="0" smtClean="0">
                          <a:solidFill>
                            <a:schemeClr val="tx1"/>
                          </a:solidFill>
                        </a:rPr>
                        <a:t>Evidencias</a:t>
                      </a:r>
                      <a:endParaRPr lang="es-PE" sz="2800" dirty="0">
                        <a:solidFill>
                          <a:schemeClr val="tx1"/>
                        </a:solidFill>
                      </a:endParaRPr>
                    </a:p>
                  </a:txBody>
                  <a:tcPr marL="68580" marR="68580" anchor="ctr">
                    <a:solidFill>
                      <a:schemeClr val="accent2">
                        <a:lumMod val="40000"/>
                        <a:lumOff val="60000"/>
                      </a:schemeClr>
                    </a:solidFill>
                  </a:tcPr>
                </a:tc>
                <a:tc>
                  <a:txBody>
                    <a:bodyPr/>
                    <a:lstStyle/>
                    <a:p>
                      <a:pPr algn="ctr"/>
                      <a:r>
                        <a:rPr lang="es-PE" sz="2000" dirty="0" smtClean="0"/>
                        <a:t>Tipo de retroalimentación</a:t>
                      </a:r>
                      <a:endParaRPr lang="es-PE" sz="2000" dirty="0"/>
                    </a:p>
                  </a:txBody>
                  <a:tcPr marL="68580" marR="68580">
                    <a:solidFill>
                      <a:srgbClr val="7030A0"/>
                    </a:solidFill>
                  </a:tcPr>
                </a:tc>
                <a:extLst>
                  <a:ext uri="{0D108BD9-81ED-4DB2-BD59-A6C34878D82A}">
                    <a16:rowId xmlns:a16="http://schemas.microsoft.com/office/drawing/2014/main" xmlns="" val="10000"/>
                  </a:ext>
                </a:extLst>
              </a:tr>
              <a:tr h="3371562">
                <a:tc>
                  <a:txBody>
                    <a:bodyPr/>
                    <a:lstStyle/>
                    <a:p>
                      <a:pPr algn="ctr"/>
                      <a:r>
                        <a:rPr lang="es-PE" sz="2400" b="1" dirty="0" smtClean="0"/>
                        <a:t>f.</a:t>
                      </a:r>
                      <a:endParaRPr lang="es-PE" sz="2400" b="1" dirty="0"/>
                    </a:p>
                  </a:txBody>
                  <a:tcPr marL="68580" marR="68580" anchor="ctr"/>
                </a:tc>
                <a:tc>
                  <a:txBody>
                    <a:bodyPr/>
                    <a:lstStyle/>
                    <a:p>
                      <a:pPr algn="just"/>
                      <a:r>
                        <a:rPr lang="es-PE" sz="2400" dirty="0" smtClean="0"/>
                        <a:t>Un docente del área de Comunicación entrega a sus estudiantes un texto narrativo</a:t>
                      </a:r>
                      <a:r>
                        <a:rPr lang="es-PE" sz="2400" baseline="0" dirty="0" smtClean="0"/>
                        <a:t> que ellos han escrito sobre lo que hicieron el fin de semana. Uno de los estudiantes revisa su trabajo y lee las siguientes anotaciones del docente: “Juan, tu escrito está mejor. Veo que has sido cuidadoso con la ortografía y haz tratado de transmitir tus ideas en orden. Sin embargo, las situaciones que has redactado podrían tener mayores detalles. Por ejemplo, podrías agregar con quiénes estuviste, a qué hora sucedió y cómo te sentiste”.</a:t>
                      </a:r>
                      <a:endParaRPr lang="es-PE" sz="2400" dirty="0"/>
                    </a:p>
                  </a:txBody>
                  <a:tcPr marL="68580" marR="68580"/>
                </a:tc>
                <a:tc>
                  <a:txBody>
                    <a:bodyPr/>
                    <a:lstStyle/>
                    <a:p>
                      <a:endParaRPr lang="es-PE" sz="1400" dirty="0"/>
                    </a:p>
                  </a:txBody>
                  <a:tcPr marL="68580" marR="68580"/>
                </a:tc>
                <a:extLst>
                  <a:ext uri="{0D108BD9-81ED-4DB2-BD59-A6C34878D82A}">
                    <a16:rowId xmlns:a16="http://schemas.microsoft.com/office/drawing/2014/main" xmlns="" val="10001"/>
                  </a:ext>
                </a:extLst>
              </a:tr>
            </a:tbl>
          </a:graphicData>
        </a:graphic>
      </p:graphicFrame>
      <p:sp>
        <p:nvSpPr>
          <p:cNvPr id="9" name="CuadroTexto 8"/>
          <p:cNvSpPr txBox="1"/>
          <p:nvPr/>
        </p:nvSpPr>
        <p:spPr>
          <a:xfrm>
            <a:off x="7236296" y="3561703"/>
            <a:ext cx="1584176" cy="400110"/>
          </a:xfrm>
          <a:prstGeom prst="rect">
            <a:avLst/>
          </a:prstGeom>
          <a:noFill/>
        </p:spPr>
        <p:txBody>
          <a:bodyPr wrap="square" rtlCol="0">
            <a:spAutoFit/>
          </a:bodyPr>
          <a:lstStyle/>
          <a:p>
            <a:pPr algn="ctr"/>
            <a:r>
              <a:rPr lang="es-PE" sz="2000" b="1" dirty="0" smtClean="0">
                <a:solidFill>
                  <a:prstClr val="black"/>
                </a:solidFill>
              </a:rPr>
              <a:t>Descriptiva</a:t>
            </a:r>
            <a:endParaRPr lang="es-PE" sz="2000" b="1" dirty="0">
              <a:solidFill>
                <a:prstClr val="black"/>
              </a:solidFill>
            </a:endParaRPr>
          </a:p>
        </p:txBody>
      </p:sp>
    </p:spTree>
    <p:extLst>
      <p:ext uri="{BB962C8B-B14F-4D97-AF65-F5344CB8AC3E}">
        <p14:creationId xmlns:p14="http://schemas.microsoft.com/office/powerpoint/2010/main" val="222903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2488882"/>
            <a:ext cx="8280920" cy="1569660"/>
          </a:xfrm>
          <a:prstGeom prst="rect">
            <a:avLst/>
          </a:prstGeom>
          <a:noFill/>
        </p:spPr>
        <p:txBody>
          <a:bodyPr wrap="square" rtlCol="0">
            <a:spAutoFit/>
          </a:bodyPr>
          <a:lstStyle/>
          <a:p>
            <a:pPr algn="ctr"/>
            <a:r>
              <a:rPr lang="es-PE"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¿Cómo retroalimentar a través del WhatsApp?</a:t>
            </a:r>
            <a:endParaRPr lang="es-PE"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620959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686" t="12214" r="3692" b="10227"/>
          <a:stretch/>
        </p:blipFill>
        <p:spPr>
          <a:xfrm>
            <a:off x="107504" y="0"/>
            <a:ext cx="9036496" cy="6675693"/>
          </a:xfrm>
          <a:prstGeom prst="rect">
            <a:avLst/>
          </a:prstGeom>
        </p:spPr>
      </p:pic>
      <p:cxnSp>
        <p:nvCxnSpPr>
          <p:cNvPr id="4" name="Conector recto 3"/>
          <p:cNvCxnSpPr/>
          <p:nvPr/>
        </p:nvCxnSpPr>
        <p:spPr>
          <a:xfrm flipV="1">
            <a:off x="3981894" y="1600201"/>
            <a:ext cx="1637857" cy="10933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ángulo redondeado 5"/>
          <p:cNvSpPr/>
          <p:nvPr/>
        </p:nvSpPr>
        <p:spPr>
          <a:xfrm>
            <a:off x="2334018" y="2414184"/>
            <a:ext cx="1648269"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PULSAR AQUI</a:t>
            </a:r>
          </a:p>
        </p:txBody>
      </p:sp>
    </p:spTree>
    <p:extLst>
      <p:ext uri="{BB962C8B-B14F-4D97-AF65-F5344CB8AC3E}">
        <p14:creationId xmlns:p14="http://schemas.microsoft.com/office/powerpoint/2010/main" val="113512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 xmlns:a16="http://schemas.microsoft.com/office/drawing/2014/main" id="{01910230-A65C-4F74-9997-DADB009D192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PE" smtClean="0"/>
              <a:t>15</a:t>
            </a:fld>
            <a:endParaRPr lang="es-PE"/>
          </a:p>
        </p:txBody>
      </p:sp>
      <p:pic>
        <p:nvPicPr>
          <p:cNvPr id="3" name="Imagen 2"/>
          <p:cNvPicPr>
            <a:picLocks noChangeAspect="1"/>
          </p:cNvPicPr>
          <p:nvPr/>
        </p:nvPicPr>
        <p:blipFill rotWithShape="1">
          <a:blip r:embed="rId2"/>
          <a:srcRect l="2488" t="17031" r="3557"/>
          <a:stretch/>
        </p:blipFill>
        <p:spPr>
          <a:xfrm>
            <a:off x="179512" y="-1"/>
            <a:ext cx="8964487" cy="6857500"/>
          </a:xfrm>
          <a:prstGeom prst="rect">
            <a:avLst/>
          </a:prstGeom>
        </p:spPr>
      </p:pic>
    </p:spTree>
    <p:extLst>
      <p:ext uri="{BB962C8B-B14F-4D97-AF65-F5344CB8AC3E}">
        <p14:creationId xmlns:p14="http://schemas.microsoft.com/office/powerpoint/2010/main" val="242758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 xmlns:a16="http://schemas.microsoft.com/office/drawing/2014/main" id="{849BFEB1-2943-4A66-9956-CDBC587D1EE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PE" smtClean="0"/>
              <a:t>16</a:t>
            </a:fld>
            <a:endParaRPr lang="es-PE"/>
          </a:p>
        </p:txBody>
      </p:sp>
      <p:pic>
        <p:nvPicPr>
          <p:cNvPr id="3" name="Imagen 2"/>
          <p:cNvPicPr>
            <a:picLocks noChangeAspect="1"/>
          </p:cNvPicPr>
          <p:nvPr/>
        </p:nvPicPr>
        <p:blipFill rotWithShape="1">
          <a:blip r:embed="rId2"/>
          <a:srcRect l="3046" t="19688" r="10097" b="6441"/>
          <a:stretch/>
        </p:blipFill>
        <p:spPr>
          <a:xfrm>
            <a:off x="0" y="0"/>
            <a:ext cx="9144000" cy="6858000"/>
          </a:xfrm>
          <a:prstGeom prst="rect">
            <a:avLst/>
          </a:prstGeom>
        </p:spPr>
      </p:pic>
    </p:spTree>
    <p:extLst>
      <p:ext uri="{BB962C8B-B14F-4D97-AF65-F5344CB8AC3E}">
        <p14:creationId xmlns:p14="http://schemas.microsoft.com/office/powerpoint/2010/main" val="2959060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046" t="12453" r="3495" b="13916"/>
          <a:stretch/>
        </p:blipFill>
        <p:spPr>
          <a:xfrm>
            <a:off x="0" y="45345"/>
            <a:ext cx="9144000" cy="6697621"/>
          </a:xfrm>
          <a:prstGeom prst="rect">
            <a:avLst/>
          </a:prstGeom>
        </p:spPr>
      </p:pic>
    </p:spTree>
    <p:extLst>
      <p:ext uri="{BB962C8B-B14F-4D97-AF65-F5344CB8AC3E}">
        <p14:creationId xmlns:p14="http://schemas.microsoft.com/office/powerpoint/2010/main" val="28903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 xmlns:a16="http://schemas.microsoft.com/office/drawing/2014/main" id="{50E70860-4BDB-4608-8F4B-859E1854D582}"/>
              </a:ext>
            </a:extLst>
          </p:cNvPr>
          <p:cNvSpPr>
            <a:spLocks noGrp="1"/>
          </p:cNvSpPr>
          <p:nvPr>
            <p:ph type="sldNum" sz="quarter" idx="12"/>
          </p:nvPr>
        </p:nvSpPr>
        <p:spPr/>
        <p:txBody>
          <a:bodyPr/>
          <a:lstStyle/>
          <a:p>
            <a:pPr defTabSz="914378">
              <a:defRPr/>
            </a:pPr>
            <a:fld id="{00000000-1234-1234-1234-123412341234}" type="slidenum">
              <a:rPr lang="es-PE" kern="0"/>
              <a:pPr defTabSz="914378">
                <a:defRPr/>
              </a:pPr>
              <a:t>18</a:t>
            </a:fld>
            <a:endParaRPr lang="es-PE" kern="0"/>
          </a:p>
        </p:txBody>
      </p:sp>
      <p:sp>
        <p:nvSpPr>
          <p:cNvPr id="3" name="CuadroTexto 2">
            <a:extLst>
              <a:ext uri="{FF2B5EF4-FFF2-40B4-BE49-F238E27FC236}">
                <a16:creationId xmlns="" xmlns:a16="http://schemas.microsoft.com/office/drawing/2014/main" id="{71761036-4449-48CA-BDFA-37B5065E3376}"/>
              </a:ext>
            </a:extLst>
          </p:cNvPr>
          <p:cNvSpPr txBox="1"/>
          <p:nvPr/>
        </p:nvSpPr>
        <p:spPr>
          <a:xfrm>
            <a:off x="251520" y="556151"/>
            <a:ext cx="8712968" cy="4401205"/>
          </a:xfrm>
          <a:prstGeom prst="rect">
            <a:avLst/>
          </a:prstGeom>
          <a:noFill/>
        </p:spPr>
        <p:txBody>
          <a:bodyPr wrap="square" rtlCol="0">
            <a:spAutoFit/>
          </a:bodyPr>
          <a:lstStyle/>
          <a:p>
            <a:pPr algn="ctr" defTabSz="914378">
              <a:defRPr/>
            </a:pPr>
            <a:r>
              <a:rPr lang="es-PE" sz="2800" b="1" dirty="0"/>
              <a:t>WhatsApp</a:t>
            </a:r>
          </a:p>
          <a:p>
            <a:pPr defTabSz="914378">
              <a:defRPr/>
            </a:pPr>
            <a:r>
              <a:rPr lang="es-PE" dirty="0"/>
              <a:t>Es una aplicación de mensajería instantánea en la que se envían y reciben mensajes mediante internet.</a:t>
            </a:r>
          </a:p>
          <a:p>
            <a:pPr defTabSz="914378">
              <a:defRPr/>
            </a:pPr>
            <a:r>
              <a:rPr lang="es-PE" b="1" dirty="0"/>
              <a:t>A través del </a:t>
            </a:r>
            <a:r>
              <a:rPr lang="es-PE" b="1" dirty="0" smtClean="0"/>
              <a:t>W</a:t>
            </a:r>
            <a:r>
              <a:rPr lang="es-PE" b="1" dirty="0" smtClean="0"/>
              <a:t>hatsApp </a:t>
            </a:r>
            <a:r>
              <a:rPr lang="es-PE" b="1" dirty="0"/>
              <a:t>podemos realizar evaluación formativa y retroalimentación </a:t>
            </a:r>
            <a:endParaRPr lang="es-PE" dirty="0"/>
          </a:p>
          <a:p>
            <a:pPr defTabSz="914378">
              <a:defRPr/>
            </a:pPr>
            <a:r>
              <a:rPr lang="es-PE" dirty="0"/>
              <a:t>1° Abrimos la herramienta recortes en la pc</a:t>
            </a:r>
          </a:p>
          <a:p>
            <a:pPr defTabSz="914378">
              <a:defRPr/>
            </a:pPr>
            <a:r>
              <a:rPr lang="es-PE" dirty="0"/>
              <a:t>2° Al activar esta herramienta nos brinda los siguientes elementos: </a:t>
            </a:r>
          </a:p>
          <a:p>
            <a:pPr defTabSz="914378">
              <a:defRPr/>
            </a:pPr>
            <a:r>
              <a:rPr lang="es-PE" dirty="0"/>
              <a:t>a. Escritura de entrada táctil </a:t>
            </a:r>
          </a:p>
          <a:p>
            <a:pPr defTabSz="914378">
              <a:defRPr/>
            </a:pPr>
            <a:r>
              <a:rPr lang="es-PE" dirty="0"/>
              <a:t>b. Bolígrafo </a:t>
            </a:r>
          </a:p>
          <a:p>
            <a:pPr defTabSz="914378">
              <a:defRPr/>
            </a:pPr>
            <a:r>
              <a:rPr lang="es-PE" dirty="0"/>
              <a:t>c. Lápiz </a:t>
            </a:r>
          </a:p>
          <a:p>
            <a:pPr defTabSz="914378">
              <a:defRPr/>
            </a:pPr>
            <a:r>
              <a:rPr lang="es-PE" dirty="0"/>
              <a:t>d. Marcador de resaltado </a:t>
            </a:r>
          </a:p>
          <a:p>
            <a:pPr defTabSz="914378">
              <a:defRPr/>
            </a:pPr>
            <a:r>
              <a:rPr lang="es-PE" dirty="0"/>
              <a:t>e. Borrador </a:t>
            </a:r>
          </a:p>
          <a:p>
            <a:pPr defTabSz="914378">
              <a:defRPr/>
            </a:pPr>
            <a:r>
              <a:rPr lang="es-PE" dirty="0"/>
              <a:t>f. Regla </a:t>
            </a:r>
          </a:p>
          <a:p>
            <a:pPr defTabSz="914378">
              <a:defRPr/>
            </a:pPr>
            <a:r>
              <a:rPr lang="es-PE" dirty="0"/>
              <a:t>g. Recorte de imagen</a:t>
            </a:r>
          </a:p>
          <a:p>
            <a:pPr defTabSz="914378">
              <a:defRPr/>
            </a:pPr>
            <a:r>
              <a:rPr lang="es-PE" dirty="0"/>
              <a:t>Estos elementos los utilizaremos para realizar las revisiones de las evidencias de los estudiantes así como para brindar la retroalimentación propicia</a:t>
            </a:r>
          </a:p>
        </p:txBody>
      </p:sp>
      <p:sp>
        <p:nvSpPr>
          <p:cNvPr id="4" name="Rectángulo 3">
            <a:extLst>
              <a:ext uri="{FF2B5EF4-FFF2-40B4-BE49-F238E27FC236}">
                <a16:creationId xmlns="" xmlns:a16="http://schemas.microsoft.com/office/drawing/2014/main" id="{C9A758F6-F1A8-4F7F-A4DA-EC296BFF6D90}"/>
              </a:ext>
            </a:extLst>
          </p:cNvPr>
          <p:cNvSpPr/>
          <p:nvPr/>
        </p:nvSpPr>
        <p:spPr>
          <a:xfrm>
            <a:off x="179512" y="5291552"/>
            <a:ext cx="8528922" cy="1290083"/>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just" defTabSz="914378">
              <a:defRPr/>
            </a:pPr>
            <a:r>
              <a:rPr lang="es-PE" b="1" dirty="0">
                <a:solidFill>
                  <a:srgbClr val="212A2E"/>
                </a:solidFill>
                <a:latin typeface="Arial"/>
              </a:rPr>
              <a:t>Debemos conocer, aprender y aplicar herramientas tecnológicas que nos permitan brindar andamiaje y retroalimentación a nuestros estudiantes para que a través de su auto aprendizaje logren su autonomía y mejoras.</a:t>
            </a:r>
          </a:p>
        </p:txBody>
      </p:sp>
      <p:pic>
        <p:nvPicPr>
          <p:cNvPr id="5" name="Imagen 4">
            <a:extLst>
              <a:ext uri="{FF2B5EF4-FFF2-40B4-BE49-F238E27FC236}">
                <a16:creationId xmlns="" xmlns:a16="http://schemas.microsoft.com/office/drawing/2014/main" id="{E6261B6B-4BB2-4006-A289-9EEE3AF2A9CF}"/>
              </a:ext>
            </a:extLst>
          </p:cNvPr>
          <p:cNvPicPr>
            <a:picLocks noChangeAspect="1"/>
          </p:cNvPicPr>
          <p:nvPr/>
        </p:nvPicPr>
        <p:blipFill>
          <a:blip r:embed="rId2"/>
          <a:stretch>
            <a:fillRect/>
          </a:stretch>
        </p:blipFill>
        <p:spPr>
          <a:xfrm>
            <a:off x="7236296" y="2276872"/>
            <a:ext cx="1129960" cy="1173578"/>
          </a:xfrm>
          <a:prstGeom prst="rect">
            <a:avLst/>
          </a:prstGeom>
        </p:spPr>
      </p:pic>
    </p:spTree>
    <p:extLst>
      <p:ext uri="{BB962C8B-B14F-4D97-AF65-F5344CB8AC3E}">
        <p14:creationId xmlns:p14="http://schemas.microsoft.com/office/powerpoint/2010/main" val="2293764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 xmlns:a16="http://schemas.microsoft.com/office/drawing/2014/main" id="{75220FE8-1FC6-4CE1-B21F-62DB9537B62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PE" smtClean="0"/>
              <a:t>19</a:t>
            </a:fld>
            <a:endParaRPr lang="es-PE"/>
          </a:p>
        </p:txBody>
      </p:sp>
      <p:sp>
        <p:nvSpPr>
          <p:cNvPr id="5" name="4 Rectángulo"/>
          <p:cNvSpPr/>
          <p:nvPr/>
        </p:nvSpPr>
        <p:spPr>
          <a:xfrm>
            <a:off x="1342797" y="764704"/>
            <a:ext cx="6448304" cy="1938992"/>
          </a:xfrm>
          <a:prstGeom prst="rect">
            <a:avLst/>
          </a:prstGeom>
        </p:spPr>
        <p:txBody>
          <a:bodyPr wrap="none">
            <a:spAutoFit/>
          </a:bodyPr>
          <a:lstStyle/>
          <a:p>
            <a:pPr algn="ctr"/>
            <a:r>
              <a:rPr lang="es-E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satMod val="175000"/>
                      <a:alpha val="40000"/>
                    </a:schemeClr>
                  </a:glow>
                  <a:innerShdw blurRad="69850" dist="43180" dir="5400000">
                    <a:srgbClr val="000000">
                      <a:alpha val="65000"/>
                    </a:srgbClr>
                  </a:innerShdw>
                </a:effectLst>
              </a:rPr>
              <a:t>REVISEMOS OTRAS </a:t>
            </a:r>
            <a:endParaRPr lang="es-E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satMod val="175000"/>
                    <a:alpha val="40000"/>
                  </a:schemeClr>
                </a:glow>
                <a:innerShdw blurRad="69850" dist="43180" dir="5400000">
                  <a:srgbClr val="000000">
                    <a:alpha val="65000"/>
                  </a:srgbClr>
                </a:innerShdw>
              </a:effectLst>
            </a:endParaRPr>
          </a:p>
          <a:p>
            <a:pPr algn="ctr"/>
            <a:r>
              <a:rPr lang="es-E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satMod val="175000"/>
                      <a:alpha val="40000"/>
                    </a:schemeClr>
                  </a:glow>
                  <a:innerShdw blurRad="69850" dist="43180" dir="5400000">
                    <a:srgbClr val="000000">
                      <a:alpha val="65000"/>
                    </a:srgbClr>
                  </a:innerShdw>
                </a:effectLst>
              </a:rPr>
              <a:t>ESTRATEGIAS</a:t>
            </a:r>
            <a:endParaRPr lang="es-PE"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satMod val="175000"/>
                    <a:alpha val="40000"/>
                  </a:schemeClr>
                </a:glow>
                <a:innerShdw blurRad="69850" dist="43180" dir="5400000">
                  <a:srgbClr val="000000">
                    <a:alpha val="65000"/>
                  </a:srgbClr>
                </a:innerShdw>
              </a:effectLst>
            </a:endParaRPr>
          </a:p>
        </p:txBody>
      </p:sp>
      <p:pic>
        <p:nvPicPr>
          <p:cNvPr id="1026" name="Picture 2" descr="F:\GIFTS ANIMADOS\DISPOSITIVOS\computador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00819" y="2492896"/>
            <a:ext cx="5532257" cy="372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07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redondeado 3"/>
          <p:cNvSpPr/>
          <p:nvPr/>
        </p:nvSpPr>
        <p:spPr>
          <a:xfrm>
            <a:off x="452810" y="1628800"/>
            <a:ext cx="8305799" cy="1836501"/>
          </a:xfrm>
          <a:prstGeom prst="roundRect">
            <a:avLst/>
          </a:prstGeom>
          <a:solidFill>
            <a:srgbClr val="FFCCCC"/>
          </a:solidFill>
        </p:spPr>
        <p:style>
          <a:lnRef idx="1">
            <a:schemeClr val="accent6"/>
          </a:lnRef>
          <a:fillRef idx="2">
            <a:schemeClr val="accent6"/>
          </a:fillRef>
          <a:effectRef idx="1">
            <a:schemeClr val="accent6"/>
          </a:effectRef>
          <a:fontRef idx="minor">
            <a:schemeClr val="dk1"/>
          </a:fontRef>
        </p:style>
        <p:txBody>
          <a:bodyPr rtlCol="0" anchor="ctr"/>
          <a:lstStyle/>
          <a:p>
            <a:pPr algn="just">
              <a:buClr>
                <a:srgbClr val="FF0000"/>
              </a:buClr>
            </a:pPr>
            <a:r>
              <a:rPr lang="es-PE" sz="2400" b="1" dirty="0" smtClean="0">
                <a:solidFill>
                  <a:schemeClr val="tx1"/>
                </a:solidFill>
                <a:latin typeface="Arial" panose="020B0604020202020204" pitchFamily="34" charset="0"/>
                <a:cs typeface="Arial" panose="020B0604020202020204" pitchFamily="34" charset="0"/>
              </a:rPr>
              <a:t>Fortalecer nuestras competencias pedagógicas en </a:t>
            </a:r>
            <a:r>
              <a:rPr lang="es-PE" sz="2400" b="1" dirty="0" smtClean="0">
                <a:solidFill>
                  <a:schemeClr val="tx1"/>
                </a:solidFill>
                <a:latin typeface="Arial" panose="020B0604020202020204" pitchFamily="34" charset="0"/>
                <a:cs typeface="Arial" panose="020B0604020202020204" pitchFamily="34" charset="0"/>
              </a:rPr>
              <a:t>estrategias de retroalimentación, elaboración de rubricas, fichas  metacognitivas y la conformación de las CAP para elevar el nivel de logro en los aprendizajes de </a:t>
            </a:r>
            <a:r>
              <a:rPr lang="es-PE" sz="2400" b="1" dirty="0">
                <a:solidFill>
                  <a:schemeClr val="tx1"/>
                </a:solidFill>
                <a:latin typeface="Arial" panose="020B0604020202020204" pitchFamily="34" charset="0"/>
                <a:cs typeface="Arial" panose="020B0604020202020204" pitchFamily="34" charset="0"/>
              </a:rPr>
              <a:t>nuestros estudiantes </a:t>
            </a:r>
            <a:endParaRPr lang="es-PE" sz="2400" b="1" dirty="0" smtClean="0">
              <a:solidFill>
                <a:schemeClr val="tx1"/>
              </a:solidFill>
              <a:latin typeface="Arial" panose="020B0604020202020204" pitchFamily="34" charset="0"/>
              <a:cs typeface="Arial" panose="020B0604020202020204" pitchFamily="34" charset="0"/>
            </a:endParaRPr>
          </a:p>
        </p:txBody>
      </p:sp>
      <p:sp>
        <p:nvSpPr>
          <p:cNvPr id="5" name="Rectángulo redondeado 4"/>
          <p:cNvSpPr/>
          <p:nvPr/>
        </p:nvSpPr>
        <p:spPr>
          <a:xfrm>
            <a:off x="2567797" y="476672"/>
            <a:ext cx="4043855" cy="720080"/>
          </a:xfrm>
          <a:prstGeom prst="roundRect">
            <a:avLst/>
          </a:prstGeom>
          <a:solidFill>
            <a:srgbClr val="FFFF00"/>
          </a:solidFill>
          <a:scene3d>
            <a:camera prst="orthographicFront">
              <a:rot lat="0" lon="0" rev="0"/>
            </a:camera>
            <a:lightRig rig="balanced" dir="t">
              <a:rot lat="0" lon="0" rev="1200000"/>
            </a:lightRig>
          </a:scene3d>
          <a:sp3d prstMaterial="plastic">
            <a:bevelT w="25400" h="25400" prst="artDeco"/>
          </a:sp3d>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p>
            <a:pPr algn="ctr">
              <a:lnSpc>
                <a:spcPct val="90000"/>
              </a:lnSpc>
              <a:spcBef>
                <a:spcPct val="0"/>
              </a:spcBef>
            </a:pPr>
            <a:r>
              <a:rPr lang="es-PE" sz="6000" b="1" dirty="0" smtClean="0">
                <a:solidFill>
                  <a:srgbClr val="000099"/>
                </a:solidFill>
              </a:rPr>
              <a:t>PROPÓSITO</a:t>
            </a:r>
            <a:endParaRPr lang="es-PE" sz="6000" b="1" dirty="0">
              <a:solidFill>
                <a:srgbClr val="000099"/>
              </a:solidFill>
            </a:endParaRPr>
          </a:p>
        </p:txBody>
      </p:sp>
      <p:pic>
        <p:nvPicPr>
          <p:cNvPr id="6" name="Picture 2" descr="F:\GIFTS ANIMADOS\NIÑOS\day-dreaming-md-wh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95877" y="3717032"/>
            <a:ext cx="2648851" cy="291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947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defTabSz="685800">
              <a:buClrTx/>
            </a:pPr>
            <a:fld id="{34036D0B-10D3-43EC-8FF9-40D573ED067E}" type="slidenum">
              <a:rPr lang="es-PE" kern="1200" smtClean="0">
                <a:solidFill>
                  <a:prstClr val="black">
                    <a:tint val="75000"/>
                  </a:prstClr>
                </a:solidFill>
                <a:latin typeface="Calibri" panose="020F0502020204030204"/>
                <a:ea typeface="+mn-ea"/>
                <a:cs typeface="+mn-cs"/>
              </a:rPr>
              <a:pPr defTabSz="685800">
                <a:buClrTx/>
              </a:pPr>
              <a:t>20</a:t>
            </a:fld>
            <a:endParaRPr lang="es-PE" kern="1200">
              <a:solidFill>
                <a:prstClr val="black">
                  <a:tint val="75000"/>
                </a:prstClr>
              </a:solidFill>
              <a:latin typeface="Calibri" panose="020F0502020204030204"/>
              <a:ea typeface="+mn-ea"/>
              <a:cs typeface="+mn-cs"/>
            </a:endParaRPr>
          </a:p>
        </p:txBody>
      </p:sp>
      <p:pic>
        <p:nvPicPr>
          <p:cNvPr id="6" name="Imagen 5"/>
          <p:cNvPicPr/>
          <p:nvPr/>
        </p:nvPicPr>
        <p:blipFill rotWithShape="1">
          <a:blip r:embed="rId2"/>
          <a:srcRect l="3798" t="6669" r="4870" b="11585"/>
          <a:stretch/>
        </p:blipFill>
        <p:spPr bwMode="auto">
          <a:xfrm>
            <a:off x="0" y="1412776"/>
            <a:ext cx="8964488" cy="5229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5" name="Imagen 3"/>
          <p:cNvPicPr>
            <a:picLocks noChangeAspect="1"/>
          </p:cNvPicPr>
          <p:nvPr/>
        </p:nvPicPr>
        <p:blipFill>
          <a:blip r:embed="rId3"/>
          <a:stretch>
            <a:fillRect/>
          </a:stretch>
        </p:blipFill>
        <p:spPr>
          <a:xfrm>
            <a:off x="7929259" y="0"/>
            <a:ext cx="1214741" cy="1298937"/>
          </a:xfrm>
          <a:prstGeom prst="rect">
            <a:avLst/>
          </a:prstGeom>
        </p:spPr>
      </p:pic>
    </p:spTree>
    <p:extLst>
      <p:ext uri="{BB962C8B-B14F-4D97-AF65-F5344CB8AC3E}">
        <p14:creationId xmlns:p14="http://schemas.microsoft.com/office/powerpoint/2010/main" val="3082786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defTabSz="685800">
              <a:buClrTx/>
            </a:pPr>
            <a:fld id="{34036D0B-10D3-43EC-8FF9-40D573ED067E}" type="slidenum">
              <a:rPr lang="es-PE" kern="1200" smtClean="0">
                <a:solidFill>
                  <a:prstClr val="black">
                    <a:tint val="75000"/>
                  </a:prstClr>
                </a:solidFill>
                <a:latin typeface="Calibri" panose="020F0502020204030204"/>
                <a:ea typeface="+mn-ea"/>
                <a:cs typeface="+mn-cs"/>
              </a:rPr>
              <a:pPr defTabSz="685800">
                <a:buClrTx/>
              </a:pPr>
              <a:t>21</a:t>
            </a:fld>
            <a:endParaRPr lang="es-PE" kern="1200">
              <a:solidFill>
                <a:prstClr val="black">
                  <a:tint val="75000"/>
                </a:prstClr>
              </a:solidFill>
              <a:latin typeface="Calibri" panose="020F0502020204030204"/>
              <a:ea typeface="+mn-ea"/>
              <a:cs typeface="+mn-cs"/>
            </a:endParaRPr>
          </a:p>
        </p:txBody>
      </p:sp>
      <p:pic>
        <p:nvPicPr>
          <p:cNvPr id="5" name="Imagen 4"/>
          <p:cNvPicPr/>
          <p:nvPr/>
        </p:nvPicPr>
        <p:blipFill rotWithShape="1">
          <a:blip r:embed="rId2"/>
          <a:srcRect l="4607" t="571" r="3157" b="9299"/>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78701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Marcador de contenido 2"/>
          <p:cNvSpPr txBox="1">
            <a:spLocks/>
          </p:cNvSpPr>
          <p:nvPr/>
        </p:nvSpPr>
        <p:spPr>
          <a:xfrm>
            <a:off x="467544" y="908720"/>
            <a:ext cx="8313513" cy="5594204"/>
          </a:xfrm>
          <a:prstGeom prst="rect">
            <a:avLst/>
          </a:prstGeom>
          <a:gradFill flip="none" rotWithShape="1">
            <a:gsLst>
              <a:gs pos="0">
                <a:schemeClr val="bg2">
                  <a:lumMod val="90000"/>
                  <a:tint val="66000"/>
                  <a:satMod val="160000"/>
                </a:schemeClr>
              </a:gs>
              <a:gs pos="50000">
                <a:schemeClr val="bg2">
                  <a:lumMod val="90000"/>
                  <a:tint val="44500"/>
                  <a:satMod val="160000"/>
                </a:schemeClr>
              </a:gs>
              <a:gs pos="100000">
                <a:schemeClr val="bg2">
                  <a:lumMod val="90000"/>
                  <a:tint val="23500"/>
                  <a:satMod val="160000"/>
                </a:schemeClr>
              </a:gs>
            </a:gsLst>
            <a:path path="circle">
              <a:fillToRect l="50000" t="50000" r="50000" b="50000"/>
            </a:path>
            <a:tileRect/>
          </a:gradFill>
        </p:spPr>
        <p:style>
          <a:lnRef idx="1">
            <a:schemeClr val="accent4"/>
          </a:lnRef>
          <a:fillRef idx="2">
            <a:schemeClr val="accent4"/>
          </a:fillRef>
          <a:effectRef idx="1">
            <a:schemeClr val="accent4"/>
          </a:effectRef>
          <a:fontRef idx="minor">
            <a:schemeClr val="dk1"/>
          </a:fontRef>
        </p:style>
        <p:txBody>
          <a:bodyPr vert="horz" lIns="68580" tIns="34290" rIns="68580" bIns="3429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dk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dk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dk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dk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dk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dk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dk1"/>
                </a:solidFill>
                <a:latin typeface="+mn-lt"/>
                <a:ea typeface="+mn-ea"/>
                <a:cs typeface="+mn-cs"/>
              </a:defRPr>
            </a:lvl9pPr>
          </a:lstStyle>
          <a:p>
            <a:pPr marL="0" indent="0">
              <a:buNone/>
            </a:pPr>
            <a:r>
              <a:rPr lang="es-PE" sz="2100" b="1" dirty="0" smtClean="0">
                <a:solidFill>
                  <a:srgbClr val="C00000"/>
                </a:solidFill>
              </a:rPr>
              <a:t>Área</a:t>
            </a:r>
            <a:r>
              <a:rPr lang="es-PE" sz="600" b="1" dirty="0">
                <a:solidFill>
                  <a:srgbClr val="C00000"/>
                </a:solidFill>
              </a:rPr>
              <a:t>:		</a:t>
            </a:r>
            <a:r>
              <a:rPr lang="es-PE" sz="2100" dirty="0"/>
              <a:t>Personal social </a:t>
            </a:r>
            <a:r>
              <a:rPr lang="es-PE" sz="2100" b="1" dirty="0"/>
              <a:t> 		</a:t>
            </a:r>
            <a:r>
              <a:rPr lang="es-PE" sz="2100" b="1" dirty="0">
                <a:solidFill>
                  <a:srgbClr val="C00000"/>
                </a:solidFill>
              </a:rPr>
              <a:t>Grado</a:t>
            </a:r>
            <a:r>
              <a:rPr lang="es-PE" sz="2100" b="1" dirty="0"/>
              <a:t>: </a:t>
            </a:r>
            <a:r>
              <a:rPr lang="es-PE" sz="2100" dirty="0"/>
              <a:t>Sexto</a:t>
            </a:r>
            <a:r>
              <a:rPr lang="es-PE" sz="2100" b="1" dirty="0"/>
              <a:t> </a:t>
            </a:r>
          </a:p>
          <a:p>
            <a:pPr marL="0" indent="0">
              <a:buNone/>
            </a:pPr>
            <a:r>
              <a:rPr lang="es-PE" sz="2100" b="1" dirty="0" smtClean="0">
                <a:solidFill>
                  <a:srgbClr val="C00000"/>
                </a:solidFill>
              </a:rPr>
              <a:t>Competencia:</a:t>
            </a:r>
            <a:r>
              <a:rPr lang="es-PE" sz="600" dirty="0" smtClean="0">
                <a:solidFill>
                  <a:srgbClr val="C00000"/>
                </a:solidFill>
              </a:rPr>
              <a:t>: </a:t>
            </a:r>
            <a:r>
              <a:rPr lang="es-ES" sz="2000" dirty="0"/>
              <a:t>Convive y participa democráticamente en la búsqueda del bien común.</a:t>
            </a:r>
          </a:p>
          <a:p>
            <a:pPr marL="0" indent="0">
              <a:buNone/>
            </a:pPr>
            <a:r>
              <a:rPr lang="es-PE" sz="2100" b="1" dirty="0" smtClean="0">
                <a:solidFill>
                  <a:srgbClr val="C00000"/>
                </a:solidFill>
              </a:rPr>
              <a:t>Actividad </a:t>
            </a:r>
            <a:r>
              <a:rPr lang="es-PE" sz="2100" b="1" dirty="0">
                <a:solidFill>
                  <a:srgbClr val="C00000"/>
                </a:solidFill>
              </a:rPr>
              <a:t>de Aprendizaje: </a:t>
            </a:r>
            <a:r>
              <a:rPr lang="es-ES" sz="2100" dirty="0"/>
              <a:t>Reflexionamos sobre </a:t>
            </a:r>
            <a:r>
              <a:rPr lang="es-ES" sz="2100" dirty="0" smtClean="0"/>
              <a:t>cómo </a:t>
            </a:r>
            <a:r>
              <a:rPr lang="es-ES" sz="2100" dirty="0"/>
              <a:t>las ideas preconcebidas han afectado el ejercicio de los derechos de las mujeres.</a:t>
            </a:r>
          </a:p>
          <a:p>
            <a:pPr marL="0" indent="0">
              <a:lnSpc>
                <a:spcPct val="100000"/>
              </a:lnSpc>
              <a:buNone/>
            </a:pPr>
            <a:r>
              <a:rPr lang="es-ES" sz="2100" b="1" dirty="0">
                <a:solidFill>
                  <a:srgbClr val="C00000"/>
                </a:solidFill>
              </a:rPr>
              <a:t>Propósito de aprendizaje: </a:t>
            </a:r>
            <a:r>
              <a:rPr lang="es-ES" sz="2100" dirty="0">
                <a:solidFill>
                  <a:srgbClr val="000000"/>
                </a:solidFill>
              </a:rPr>
              <a:t>Que los estudiantes elaboren un mensaje que promueva la igualdad de </a:t>
            </a:r>
            <a:r>
              <a:rPr lang="es-ES" sz="2100" dirty="0" smtClean="0">
                <a:solidFill>
                  <a:srgbClr val="000000"/>
                </a:solidFill>
              </a:rPr>
              <a:t>género</a:t>
            </a:r>
            <a:r>
              <a:rPr lang="es-ES" sz="2100" dirty="0">
                <a:solidFill>
                  <a:srgbClr val="000000"/>
                </a:solidFill>
              </a:rPr>
              <a:t>, así como el respeto a los derechos de la mujer en la sociedad actual. </a:t>
            </a:r>
            <a:endParaRPr lang="es-PE" sz="2100" dirty="0">
              <a:solidFill>
                <a:srgbClr val="C00000"/>
              </a:solidFill>
            </a:endParaRPr>
          </a:p>
          <a:p>
            <a:pPr marL="0" indent="0">
              <a:buNone/>
            </a:pPr>
            <a:r>
              <a:rPr lang="es-PE" sz="2100" b="1" dirty="0">
                <a:solidFill>
                  <a:srgbClr val="C00000"/>
                </a:solidFill>
              </a:rPr>
              <a:t>Evidencia</a:t>
            </a:r>
            <a:r>
              <a:rPr lang="es-PE" sz="675" b="1" dirty="0">
                <a:solidFill>
                  <a:srgbClr val="C00000"/>
                </a:solidFill>
              </a:rPr>
              <a:t> </a:t>
            </a:r>
            <a:r>
              <a:rPr lang="es-PE" sz="2100" b="1" dirty="0">
                <a:solidFill>
                  <a:srgbClr val="C00000"/>
                </a:solidFill>
              </a:rPr>
              <a:t>De Aprendizaje</a:t>
            </a:r>
            <a:r>
              <a:rPr lang="es-PE" sz="675" b="1" dirty="0">
                <a:solidFill>
                  <a:srgbClr val="C00000"/>
                </a:solidFill>
              </a:rPr>
              <a:t>: </a:t>
            </a:r>
            <a:r>
              <a:rPr lang="es-ES" sz="2000" dirty="0"/>
              <a:t>Elabora un mensaje breve, claro y sincero que promueva la igualdad de oportunidades entre varones y mujeres, así como el respeto de los derechos de las mujeres en la sociedad actual. Para ello, toma en cuenta los testimonios presentados en el programa.</a:t>
            </a:r>
          </a:p>
          <a:p>
            <a:pPr marL="0" indent="0">
              <a:lnSpc>
                <a:spcPct val="100000"/>
              </a:lnSpc>
              <a:buNone/>
            </a:pPr>
            <a:r>
              <a:rPr lang="es-PE" sz="300" dirty="0" smtClean="0">
                <a:solidFill>
                  <a:schemeClr val="tx1"/>
                </a:solidFill>
              </a:rPr>
              <a:t> </a:t>
            </a:r>
            <a:endParaRPr lang="es-PE" sz="300" dirty="0">
              <a:solidFill>
                <a:schemeClr val="tx1"/>
              </a:solidFill>
            </a:endParaRPr>
          </a:p>
        </p:txBody>
      </p:sp>
      <p:pic>
        <p:nvPicPr>
          <p:cNvPr id="5" name="Imagen 4"/>
          <p:cNvPicPr>
            <a:picLocks noChangeAspect="1"/>
          </p:cNvPicPr>
          <p:nvPr/>
        </p:nvPicPr>
        <p:blipFill rotWithShape="1">
          <a:blip r:embed="rId2"/>
          <a:srcRect l="16809" t="19282" r="17264" b="39674"/>
          <a:stretch/>
        </p:blipFill>
        <p:spPr>
          <a:xfrm>
            <a:off x="7678694" y="62575"/>
            <a:ext cx="1339527" cy="479293"/>
          </a:xfrm>
          <a:prstGeom prst="rect">
            <a:avLst/>
          </a:prstGeom>
        </p:spPr>
      </p:pic>
    </p:spTree>
    <p:extLst>
      <p:ext uri="{BB962C8B-B14F-4D97-AF65-F5344CB8AC3E}">
        <p14:creationId xmlns:p14="http://schemas.microsoft.com/office/powerpoint/2010/main" val="2898878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42947" y="131459"/>
            <a:ext cx="3897293" cy="1005924"/>
          </a:xfrm>
          <a:solidFill>
            <a:schemeClr val="accent3">
              <a:lumMod val="40000"/>
              <a:lumOff val="60000"/>
            </a:schemeClr>
          </a:solidFill>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r>
              <a:rPr lang="es-PE" b="1" dirty="0">
                <a:solidFill>
                  <a:schemeClr val="tx1"/>
                </a:solidFill>
              </a:rPr>
              <a:t>APLICACIÓN DE LA ESTRATEGIA DE REBECA ANIJOVICH </a:t>
            </a:r>
          </a:p>
        </p:txBody>
      </p:sp>
      <p:sp>
        <p:nvSpPr>
          <p:cNvPr id="4" name="Marcador de número de diapositiva 3"/>
          <p:cNvSpPr>
            <a:spLocks noGrp="1"/>
          </p:cNvSpPr>
          <p:nvPr>
            <p:ph type="sldNum" sz="quarter" idx="12"/>
          </p:nvPr>
        </p:nvSpPr>
        <p:spPr/>
        <p:txBody>
          <a:bodyPr/>
          <a:lstStyle/>
          <a:p>
            <a:pPr defTabSz="685800">
              <a:buClrTx/>
            </a:pPr>
            <a:fld id="{34036D0B-10D3-43EC-8FF9-40D573ED067E}" type="slidenum">
              <a:rPr lang="es-PE" kern="1200" smtClean="0">
                <a:solidFill>
                  <a:prstClr val="black">
                    <a:tint val="75000"/>
                  </a:prstClr>
                </a:solidFill>
                <a:latin typeface="Calibri" panose="020F0502020204030204"/>
                <a:ea typeface="+mn-ea"/>
                <a:cs typeface="+mn-cs"/>
              </a:rPr>
              <a:pPr defTabSz="685800">
                <a:buClrTx/>
              </a:pPr>
              <a:t>23</a:t>
            </a:fld>
            <a:endParaRPr lang="es-PE" kern="1200">
              <a:solidFill>
                <a:prstClr val="black">
                  <a:tint val="75000"/>
                </a:prstClr>
              </a:solidFill>
              <a:latin typeface="Calibri" panose="020F0502020204030204"/>
              <a:ea typeface="+mn-ea"/>
              <a:cs typeface="+mn-cs"/>
            </a:endParaRPr>
          </a:p>
        </p:txBody>
      </p:sp>
      <p:pic>
        <p:nvPicPr>
          <p:cNvPr id="2" name="Imagen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78359" y="184482"/>
            <a:ext cx="4886211" cy="2387805"/>
          </a:xfrm>
          <a:prstGeom prst="rect">
            <a:avLst/>
          </a:prstGeom>
        </p:spPr>
      </p:pic>
      <p:sp>
        <p:nvSpPr>
          <p:cNvPr id="5" name="CuadroTexto 4"/>
          <p:cNvSpPr txBox="1"/>
          <p:nvPr/>
        </p:nvSpPr>
        <p:spPr>
          <a:xfrm>
            <a:off x="236863" y="1258584"/>
            <a:ext cx="2451253" cy="369332"/>
          </a:xfrm>
          <a:prstGeom prst="rect">
            <a:avLst/>
          </a:prstGeom>
          <a:solidFill>
            <a:schemeClr val="accent1">
              <a:lumMod val="20000"/>
              <a:lumOff val="80000"/>
            </a:schemeClr>
          </a:solidFill>
        </p:spPr>
        <p:txBody>
          <a:bodyPr wrap="square" rtlCol="0">
            <a:spAutoFit/>
          </a:bodyPr>
          <a:lstStyle/>
          <a:p>
            <a:r>
              <a:rPr lang="es-ES" dirty="0"/>
              <a:t>1. OFRECER PREGUNTAS</a:t>
            </a:r>
            <a:endParaRPr lang="en-US" dirty="0"/>
          </a:p>
        </p:txBody>
      </p:sp>
      <p:sp>
        <p:nvSpPr>
          <p:cNvPr id="7" name="CuadroTexto 6"/>
          <p:cNvSpPr txBox="1"/>
          <p:nvPr/>
        </p:nvSpPr>
        <p:spPr>
          <a:xfrm>
            <a:off x="218698" y="1668952"/>
            <a:ext cx="3813475" cy="923330"/>
          </a:xfrm>
          <a:prstGeom prst="rect">
            <a:avLst/>
          </a:prstGeom>
          <a:noFill/>
        </p:spPr>
        <p:txBody>
          <a:bodyPr wrap="square" rtlCol="0">
            <a:spAutoFit/>
          </a:bodyPr>
          <a:lstStyle/>
          <a:p>
            <a:r>
              <a:rPr lang="es-ES" dirty="0"/>
              <a:t>¿Fue fácil para ti reconocer que los hombres y mujeres tenemos los mismos derechos?</a:t>
            </a:r>
          </a:p>
        </p:txBody>
      </p:sp>
      <p:sp>
        <p:nvSpPr>
          <p:cNvPr id="8" name="Rectángulo 7"/>
          <p:cNvSpPr/>
          <p:nvPr/>
        </p:nvSpPr>
        <p:spPr>
          <a:xfrm>
            <a:off x="231355" y="3149402"/>
            <a:ext cx="3670257" cy="1754326"/>
          </a:xfrm>
          <a:prstGeom prst="rect">
            <a:avLst/>
          </a:prstGeom>
        </p:spPr>
        <p:txBody>
          <a:bodyPr wrap="square">
            <a:spAutoFit/>
          </a:bodyPr>
          <a:lstStyle/>
          <a:p>
            <a:r>
              <a:rPr lang="es-ES" dirty="0"/>
              <a:t>Observo que en tu mensaje escrito hablas sobre los derechos que tienen los mujeres y hombres: ¿A qué te refieres cuando expresas que los hombres y mujeres tienen los mismos derechos?</a:t>
            </a:r>
          </a:p>
        </p:txBody>
      </p:sp>
      <p:sp>
        <p:nvSpPr>
          <p:cNvPr id="9" name="CuadroTexto 8"/>
          <p:cNvSpPr txBox="1"/>
          <p:nvPr/>
        </p:nvSpPr>
        <p:spPr>
          <a:xfrm>
            <a:off x="231355" y="2473076"/>
            <a:ext cx="3327094" cy="646331"/>
          </a:xfrm>
          <a:prstGeom prst="rect">
            <a:avLst/>
          </a:prstGeom>
          <a:solidFill>
            <a:schemeClr val="accent1">
              <a:lumMod val="20000"/>
              <a:lumOff val="80000"/>
            </a:schemeClr>
          </a:solidFill>
        </p:spPr>
        <p:txBody>
          <a:bodyPr wrap="square" rtlCol="0">
            <a:spAutoFit/>
          </a:bodyPr>
          <a:lstStyle/>
          <a:p>
            <a:r>
              <a:rPr lang="es-ES" dirty="0"/>
              <a:t>2. DESCRIBIR EL TRABAJO DEL ESTUDIANTE</a:t>
            </a:r>
            <a:endParaRPr lang="en-US" dirty="0"/>
          </a:p>
        </p:txBody>
      </p:sp>
      <p:sp>
        <p:nvSpPr>
          <p:cNvPr id="11" name="CuadroTexto 10"/>
          <p:cNvSpPr txBox="1"/>
          <p:nvPr/>
        </p:nvSpPr>
        <p:spPr>
          <a:xfrm>
            <a:off x="218698" y="4913989"/>
            <a:ext cx="3670257" cy="369332"/>
          </a:xfrm>
          <a:prstGeom prst="rect">
            <a:avLst/>
          </a:prstGeom>
          <a:solidFill>
            <a:schemeClr val="accent1">
              <a:lumMod val="20000"/>
              <a:lumOff val="80000"/>
            </a:schemeClr>
          </a:solidFill>
        </p:spPr>
        <p:txBody>
          <a:bodyPr wrap="square" rtlCol="0">
            <a:spAutoFit/>
          </a:bodyPr>
          <a:lstStyle/>
          <a:p>
            <a:r>
              <a:rPr lang="es-ES" dirty="0"/>
              <a:t>3. VALORAR LOS AVANCES Y LOGROS</a:t>
            </a:r>
            <a:endParaRPr lang="en-US" dirty="0"/>
          </a:p>
        </p:txBody>
      </p:sp>
      <p:sp>
        <p:nvSpPr>
          <p:cNvPr id="12" name="CuadroTexto 11"/>
          <p:cNvSpPr txBox="1"/>
          <p:nvPr/>
        </p:nvSpPr>
        <p:spPr>
          <a:xfrm>
            <a:off x="218698" y="5324358"/>
            <a:ext cx="3800817" cy="1477328"/>
          </a:xfrm>
          <a:prstGeom prst="rect">
            <a:avLst/>
          </a:prstGeom>
          <a:noFill/>
        </p:spPr>
        <p:txBody>
          <a:bodyPr wrap="square" rtlCol="0">
            <a:spAutoFit/>
          </a:bodyPr>
          <a:lstStyle/>
          <a:p>
            <a:r>
              <a:rPr lang="es-ES" dirty="0"/>
              <a:t>He notado que tienes claro la igualdad de derechos que tienen tanto los hombres y mujeres, ¡Muy bien! Te felicito, todos somos iguales ante la ley.</a:t>
            </a:r>
            <a:endParaRPr lang="en-US" dirty="0"/>
          </a:p>
        </p:txBody>
      </p:sp>
      <p:sp>
        <p:nvSpPr>
          <p:cNvPr id="13" name="CuadroTexto 12"/>
          <p:cNvSpPr txBox="1"/>
          <p:nvPr/>
        </p:nvSpPr>
        <p:spPr>
          <a:xfrm>
            <a:off x="4255791" y="2738238"/>
            <a:ext cx="3670257" cy="369332"/>
          </a:xfrm>
          <a:prstGeom prst="rect">
            <a:avLst/>
          </a:prstGeom>
          <a:solidFill>
            <a:schemeClr val="accent1">
              <a:lumMod val="20000"/>
              <a:lumOff val="80000"/>
            </a:schemeClr>
          </a:solidFill>
        </p:spPr>
        <p:txBody>
          <a:bodyPr wrap="square" rtlCol="0">
            <a:spAutoFit/>
          </a:bodyPr>
          <a:lstStyle/>
          <a:p>
            <a:r>
              <a:rPr lang="es-ES" dirty="0"/>
              <a:t>4. OFRECER SUGERENCIAS</a:t>
            </a:r>
            <a:endParaRPr lang="en-US" dirty="0"/>
          </a:p>
        </p:txBody>
      </p:sp>
      <p:sp>
        <p:nvSpPr>
          <p:cNvPr id="14" name="CuadroTexto 13"/>
          <p:cNvSpPr txBox="1"/>
          <p:nvPr/>
        </p:nvSpPr>
        <p:spPr>
          <a:xfrm>
            <a:off x="4269354" y="4671930"/>
            <a:ext cx="3670257" cy="369332"/>
          </a:xfrm>
          <a:prstGeom prst="rect">
            <a:avLst/>
          </a:prstGeom>
          <a:solidFill>
            <a:schemeClr val="accent1">
              <a:lumMod val="20000"/>
              <a:lumOff val="80000"/>
            </a:schemeClr>
          </a:solidFill>
        </p:spPr>
        <p:txBody>
          <a:bodyPr wrap="square" rtlCol="0">
            <a:spAutoFit/>
          </a:bodyPr>
          <a:lstStyle/>
          <a:p>
            <a:r>
              <a:rPr lang="es-ES" dirty="0"/>
              <a:t>5. OFRECER ANDAMIAJE</a:t>
            </a:r>
            <a:endParaRPr lang="en-US" dirty="0"/>
          </a:p>
        </p:txBody>
      </p:sp>
      <p:sp>
        <p:nvSpPr>
          <p:cNvPr id="15" name="Rectángulo 14"/>
          <p:cNvSpPr/>
          <p:nvPr/>
        </p:nvSpPr>
        <p:spPr>
          <a:xfrm>
            <a:off x="4019515" y="3170703"/>
            <a:ext cx="4979931" cy="1477328"/>
          </a:xfrm>
          <a:prstGeom prst="rect">
            <a:avLst/>
          </a:prstGeom>
        </p:spPr>
        <p:txBody>
          <a:bodyPr wrap="square">
            <a:spAutoFit/>
          </a:bodyPr>
          <a:lstStyle/>
          <a:p>
            <a:r>
              <a:rPr lang="es-ES" dirty="0"/>
              <a:t>Al leer tu mensaje, se entiende que expresas la igualdad de derechos entre los hombres y mujeres, pero ¿Qué actividades puedes realizar en tu hogar para promover la igualdad de oportunidades entre varones y mujeres?</a:t>
            </a:r>
          </a:p>
        </p:txBody>
      </p:sp>
      <p:sp>
        <p:nvSpPr>
          <p:cNvPr id="16" name="Rectángulo 15"/>
          <p:cNvSpPr/>
          <p:nvPr/>
        </p:nvSpPr>
        <p:spPr>
          <a:xfrm>
            <a:off x="4078359" y="5041262"/>
            <a:ext cx="4869481" cy="1754326"/>
          </a:xfrm>
          <a:prstGeom prst="rect">
            <a:avLst/>
          </a:prstGeom>
        </p:spPr>
        <p:txBody>
          <a:bodyPr wrap="square">
            <a:spAutoFit/>
          </a:bodyPr>
          <a:lstStyle/>
          <a:p>
            <a:r>
              <a:rPr lang="es-ES" dirty="0"/>
              <a:t>Tú, expresar en tu mensaje: “Son fuertes los hombres por fuera pero las mujeres somos fuertes por dentro”, de acuerdo a la visualización de la TV la invitada </a:t>
            </a:r>
            <a:r>
              <a:rPr lang="es-ES" dirty="0" err="1"/>
              <a:t>Janice</a:t>
            </a:r>
            <a:r>
              <a:rPr lang="es-ES" dirty="0"/>
              <a:t> </a:t>
            </a:r>
            <a:r>
              <a:rPr lang="es-ES" dirty="0" err="1"/>
              <a:t>Rios</a:t>
            </a:r>
            <a:r>
              <a:rPr lang="es-ES" dirty="0"/>
              <a:t> Técnico operativo de mecánica automotriz es débil por fuera?, ¿Cómo la puedes describir?</a:t>
            </a:r>
          </a:p>
        </p:txBody>
      </p:sp>
    </p:spTree>
    <p:extLst>
      <p:ext uri="{BB962C8B-B14F-4D97-AF65-F5344CB8AC3E}">
        <p14:creationId xmlns:p14="http://schemas.microsoft.com/office/powerpoint/2010/main" val="1001925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bo 8"/>
          <p:cNvSpPr/>
          <p:nvPr/>
        </p:nvSpPr>
        <p:spPr>
          <a:xfrm flipH="1">
            <a:off x="462708" y="2971929"/>
            <a:ext cx="2765234" cy="886808"/>
          </a:xfrm>
          <a:prstGeom prst="cube">
            <a:avLst>
              <a:gd name="adj" fmla="val 43220"/>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000000"/>
                </a:solidFill>
              </a:rPr>
              <a:t>Clarificar</a:t>
            </a:r>
            <a:r>
              <a:rPr lang="es-ES" dirty="0"/>
              <a:t> </a:t>
            </a:r>
            <a:endParaRPr lang="en-US" dirty="0"/>
          </a:p>
        </p:txBody>
      </p:sp>
      <p:sp>
        <p:nvSpPr>
          <p:cNvPr id="8" name="Cubo 7"/>
          <p:cNvSpPr/>
          <p:nvPr/>
        </p:nvSpPr>
        <p:spPr>
          <a:xfrm flipH="1">
            <a:off x="661012" y="2456418"/>
            <a:ext cx="2280492" cy="839735"/>
          </a:xfrm>
          <a:prstGeom prst="cube">
            <a:avLst>
              <a:gd name="adj" fmla="val 40507"/>
            </a:avLst>
          </a:prstGeom>
          <a:solidFill>
            <a:schemeClr val="accent4">
              <a:lumMod val="60000"/>
              <a:lumOff val="40000"/>
            </a:schemeClr>
          </a:solidFill>
          <a:ln>
            <a:solidFill>
              <a:srgbClr val="28A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000000"/>
                </a:solidFill>
              </a:rPr>
              <a:t>Valorar</a:t>
            </a:r>
            <a:r>
              <a:rPr lang="es-ES" dirty="0"/>
              <a:t> </a:t>
            </a:r>
            <a:endParaRPr lang="en-US" dirty="0"/>
          </a:p>
        </p:txBody>
      </p:sp>
      <p:sp>
        <p:nvSpPr>
          <p:cNvPr id="7" name="Cubo 6"/>
          <p:cNvSpPr/>
          <p:nvPr/>
        </p:nvSpPr>
        <p:spPr>
          <a:xfrm flipH="1">
            <a:off x="878366" y="1950258"/>
            <a:ext cx="1801471" cy="711053"/>
          </a:xfrm>
          <a:prstGeom prst="cube">
            <a:avLst>
              <a:gd name="adj" fmla="val 32752"/>
            </a:avLst>
          </a:prstGeom>
          <a:solidFill>
            <a:srgbClr val="EC62E2"/>
          </a:solidFill>
          <a:ln>
            <a:solidFill>
              <a:srgbClr val="D41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0000"/>
                </a:solidFill>
              </a:rPr>
              <a:t>Expresar inquietudes </a:t>
            </a:r>
            <a:endParaRPr lang="en-US" b="1" dirty="0">
              <a:solidFill>
                <a:srgbClr val="000000"/>
              </a:solidFill>
            </a:endParaRPr>
          </a:p>
        </p:txBody>
      </p:sp>
      <p:sp>
        <p:nvSpPr>
          <p:cNvPr id="3" name="Subtítulo 2"/>
          <p:cNvSpPr>
            <a:spLocks noGrp="1"/>
          </p:cNvSpPr>
          <p:nvPr>
            <p:ph type="subTitle" idx="1"/>
          </p:nvPr>
        </p:nvSpPr>
        <p:spPr>
          <a:xfrm>
            <a:off x="207960" y="105758"/>
            <a:ext cx="3406941" cy="937172"/>
          </a:xfr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a:noAutofit/>
          </a:bodyPr>
          <a:lstStyle/>
          <a:p>
            <a:r>
              <a:rPr lang="es-PE" sz="2000" b="1" dirty="0">
                <a:solidFill>
                  <a:srgbClr val="000000"/>
                </a:solidFill>
              </a:rPr>
              <a:t>APLICACIÓN DE LA ESTRATEGIA DE DANIEL WILSON </a:t>
            </a:r>
          </a:p>
        </p:txBody>
      </p:sp>
      <p:sp>
        <p:nvSpPr>
          <p:cNvPr id="4" name="Marcador de número de diapositiva 3"/>
          <p:cNvSpPr>
            <a:spLocks noGrp="1"/>
          </p:cNvSpPr>
          <p:nvPr>
            <p:ph type="sldNum" sz="quarter" idx="12"/>
          </p:nvPr>
        </p:nvSpPr>
        <p:spPr/>
        <p:txBody>
          <a:bodyPr/>
          <a:lstStyle/>
          <a:p>
            <a:pPr defTabSz="685800">
              <a:buClrTx/>
            </a:pPr>
            <a:fld id="{34036D0B-10D3-43EC-8FF9-40D573ED067E}" type="slidenum">
              <a:rPr lang="es-PE" kern="1200" smtClean="0">
                <a:solidFill>
                  <a:prstClr val="black">
                    <a:tint val="75000"/>
                  </a:prstClr>
                </a:solidFill>
                <a:latin typeface="Calibri" panose="020F0502020204030204"/>
                <a:ea typeface="+mn-ea"/>
                <a:cs typeface="+mn-cs"/>
              </a:rPr>
              <a:pPr defTabSz="685800">
                <a:buClrTx/>
              </a:pPr>
              <a:t>24</a:t>
            </a:fld>
            <a:endParaRPr lang="es-PE" kern="1200">
              <a:solidFill>
                <a:prstClr val="black">
                  <a:tint val="75000"/>
                </a:prstClr>
              </a:solidFill>
              <a:latin typeface="Calibri" panose="020F0502020204030204"/>
              <a:ea typeface="+mn-ea"/>
              <a:cs typeface="+mn-cs"/>
            </a:endParaRPr>
          </a:p>
        </p:txBody>
      </p:sp>
      <p:sp>
        <p:nvSpPr>
          <p:cNvPr id="5" name="CuadroTexto 4"/>
          <p:cNvSpPr txBox="1"/>
          <p:nvPr/>
        </p:nvSpPr>
        <p:spPr>
          <a:xfrm>
            <a:off x="4231237" y="5218668"/>
            <a:ext cx="4713514" cy="1477328"/>
          </a:xfrm>
          <a:prstGeom prst="rect">
            <a:avLst/>
          </a:prstGeom>
          <a:solidFill>
            <a:schemeClr val="accent3">
              <a:lumMod val="60000"/>
              <a:lumOff val="40000"/>
            </a:schemeClr>
          </a:solidFill>
        </p:spPr>
        <p:txBody>
          <a:bodyPr wrap="square" rtlCol="0">
            <a:spAutoFit/>
          </a:bodyPr>
          <a:lstStyle/>
          <a:p>
            <a:r>
              <a:rPr lang="es-ES" dirty="0"/>
              <a:t>Observo que en tu mensaje escrito hablas sobre el respeto que debe existir entre mujeres y hombres: ¿Explica con un ejemplo el respeto que debe existir entre hombres y mujeres?</a:t>
            </a:r>
          </a:p>
          <a:p>
            <a:r>
              <a:rPr lang="es-ES" dirty="0"/>
              <a:t>¿Qué aprendiste al escribir tu mensaje?</a:t>
            </a:r>
            <a:endParaRPr lang="en-US"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r="6441"/>
          <a:stretch/>
        </p:blipFill>
        <p:spPr>
          <a:xfrm>
            <a:off x="63872" y="4038959"/>
            <a:ext cx="4000483" cy="2634779"/>
          </a:xfrm>
          <a:prstGeom prst="rect">
            <a:avLst/>
          </a:prstGeom>
        </p:spPr>
      </p:pic>
      <p:sp>
        <p:nvSpPr>
          <p:cNvPr id="2" name="Cubo 1"/>
          <p:cNvSpPr/>
          <p:nvPr/>
        </p:nvSpPr>
        <p:spPr>
          <a:xfrm flipH="1">
            <a:off x="1008728" y="1339946"/>
            <a:ext cx="1540749" cy="770012"/>
          </a:xfrm>
          <a:prstGeom prst="cube">
            <a:avLst>
              <a:gd name="adj" fmla="val 220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0000"/>
                </a:solidFill>
              </a:rPr>
              <a:t>Hacer sugerencias </a:t>
            </a:r>
            <a:endParaRPr lang="en-US" b="1" dirty="0">
              <a:solidFill>
                <a:srgbClr val="000000"/>
              </a:solidFill>
            </a:endParaRPr>
          </a:p>
        </p:txBody>
      </p:sp>
      <p:sp>
        <p:nvSpPr>
          <p:cNvPr id="10" name="Flecha doblada 9"/>
          <p:cNvSpPr/>
          <p:nvPr/>
        </p:nvSpPr>
        <p:spPr>
          <a:xfrm rot="5400000">
            <a:off x="3048797" y="3882165"/>
            <a:ext cx="1479193" cy="1120904"/>
          </a:xfrm>
          <a:prstGeom prst="bentArrow">
            <a:avLst>
              <a:gd name="adj1" fmla="val 10079"/>
              <a:gd name="adj2" fmla="val 11820"/>
              <a:gd name="adj3" fmla="val 11224"/>
              <a:gd name="adj4" fmla="val 19455"/>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lecha doblada 11"/>
          <p:cNvSpPr/>
          <p:nvPr/>
        </p:nvSpPr>
        <p:spPr>
          <a:xfrm rot="5400000">
            <a:off x="3499005" y="2565126"/>
            <a:ext cx="403380" cy="1518382"/>
          </a:xfrm>
          <a:prstGeom prst="bentArrow">
            <a:avLst>
              <a:gd name="adj1" fmla="val 22620"/>
              <a:gd name="adj2" fmla="val 34088"/>
              <a:gd name="adj3" fmla="val 27091"/>
              <a:gd name="adj4" fmla="val 24852"/>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adroTexto 12"/>
          <p:cNvSpPr txBox="1"/>
          <p:nvPr/>
        </p:nvSpPr>
        <p:spPr>
          <a:xfrm>
            <a:off x="4515793" y="3271393"/>
            <a:ext cx="4571271" cy="1754326"/>
          </a:xfrm>
          <a:prstGeom prst="rect">
            <a:avLst/>
          </a:prstGeom>
          <a:solidFill>
            <a:schemeClr val="accent4">
              <a:lumMod val="60000"/>
              <a:lumOff val="40000"/>
            </a:schemeClr>
          </a:solidFill>
        </p:spPr>
        <p:txBody>
          <a:bodyPr wrap="square" rtlCol="0">
            <a:spAutoFit/>
          </a:bodyPr>
          <a:lstStyle/>
          <a:p>
            <a:r>
              <a:rPr lang="es-ES" dirty="0"/>
              <a:t>¡Felicitaciones! Daniela, observo que tu escrito utilizas correctamente la mayúscula, así como los signos de puntuación, además según tu mensaje se puede apreciar que tienes claro el derecho de igualdad que tienen hombres y mujeres.  </a:t>
            </a:r>
            <a:endParaRPr lang="en-US" dirty="0"/>
          </a:p>
        </p:txBody>
      </p:sp>
      <p:sp>
        <p:nvSpPr>
          <p:cNvPr id="15" name="CuadroTexto 14"/>
          <p:cNvSpPr txBox="1"/>
          <p:nvPr/>
        </p:nvSpPr>
        <p:spPr>
          <a:xfrm>
            <a:off x="4087981" y="290254"/>
            <a:ext cx="4917309" cy="1477328"/>
          </a:xfrm>
          <a:prstGeom prst="rect">
            <a:avLst/>
          </a:prstGeom>
          <a:solidFill>
            <a:schemeClr val="accent1">
              <a:lumMod val="40000"/>
              <a:lumOff val="60000"/>
            </a:schemeClr>
          </a:solidFill>
        </p:spPr>
        <p:txBody>
          <a:bodyPr wrap="square" rtlCol="0">
            <a:spAutoFit/>
          </a:bodyPr>
          <a:lstStyle/>
          <a:p>
            <a:r>
              <a:rPr lang="es-ES" dirty="0"/>
              <a:t>Teniendo en cuenta que</a:t>
            </a:r>
            <a:r>
              <a:rPr lang="es-ES" b="1" dirty="0"/>
              <a:t> buscamos promover la igualdad de genero, así como el respeto a los derechos de la mujer en nuestra sociedad </a:t>
            </a:r>
            <a:r>
              <a:rPr lang="es-ES" dirty="0"/>
              <a:t>¿Qué harías diferente si tuvieras que escribir nuevamente tu mensaje? </a:t>
            </a:r>
            <a:endParaRPr lang="en-US" dirty="0"/>
          </a:p>
        </p:txBody>
      </p:sp>
      <p:sp>
        <p:nvSpPr>
          <p:cNvPr id="11" name="Flecha derecha 10"/>
          <p:cNvSpPr/>
          <p:nvPr/>
        </p:nvSpPr>
        <p:spPr>
          <a:xfrm>
            <a:off x="2724876" y="2321799"/>
            <a:ext cx="1780051" cy="317909"/>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adroTexto 16"/>
          <p:cNvSpPr txBox="1"/>
          <p:nvPr/>
        </p:nvSpPr>
        <p:spPr>
          <a:xfrm>
            <a:off x="4549967" y="1914370"/>
            <a:ext cx="4320559" cy="1200329"/>
          </a:xfrm>
          <a:prstGeom prst="rect">
            <a:avLst/>
          </a:prstGeom>
          <a:solidFill>
            <a:srgbClr val="EC62E2"/>
          </a:solidFill>
        </p:spPr>
        <p:txBody>
          <a:bodyPr wrap="square" rtlCol="0">
            <a:spAutoFit/>
          </a:bodyPr>
          <a:lstStyle/>
          <a:p>
            <a:r>
              <a:rPr lang="es-ES" dirty="0"/>
              <a:t>Después de visualizar la TV la invitada </a:t>
            </a:r>
            <a:r>
              <a:rPr lang="es-ES" dirty="0" err="1"/>
              <a:t>Janice</a:t>
            </a:r>
            <a:r>
              <a:rPr lang="es-ES" dirty="0"/>
              <a:t> </a:t>
            </a:r>
            <a:r>
              <a:rPr lang="es-ES" dirty="0" err="1"/>
              <a:t>Rios</a:t>
            </a:r>
            <a:r>
              <a:rPr lang="es-ES" dirty="0"/>
              <a:t> Técnico operativo de mecánica automotriz ¿Sigues considerando que las mujeres son fuertes por dentro?</a:t>
            </a:r>
          </a:p>
        </p:txBody>
      </p:sp>
      <p:sp>
        <p:nvSpPr>
          <p:cNvPr id="16" name="Flecha derecha 15"/>
          <p:cNvSpPr/>
          <p:nvPr/>
        </p:nvSpPr>
        <p:spPr>
          <a:xfrm>
            <a:off x="2549476" y="1443507"/>
            <a:ext cx="1403740" cy="301331"/>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3766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Logo aprendo en casa – Repositorio de Educació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81" y="160339"/>
            <a:ext cx="2860345" cy="132699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7624" y="1772816"/>
            <a:ext cx="6841811" cy="153888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buClrTx/>
              <a:buFontTx/>
              <a:buNone/>
            </a:pPr>
            <a:r>
              <a:rPr lang="es-PE" sz="4000" b="1" kern="1200" dirty="0">
                <a:solidFill>
                  <a:srgbClr val="0D0DB3"/>
                </a:solidFill>
                <a:latin typeface="Kristen ITC" panose="03050502040202030202" pitchFamily="66" charset="0"/>
              </a:rPr>
              <a:t>Retroalimentación: </a:t>
            </a:r>
            <a:endParaRPr lang="es-PE" sz="4000" b="1" kern="1200" dirty="0" smtClean="0">
              <a:solidFill>
                <a:srgbClr val="0D0DB3"/>
              </a:solidFill>
              <a:latin typeface="Kristen ITC" panose="03050502040202030202" pitchFamily="66" charset="0"/>
            </a:endParaRPr>
          </a:p>
          <a:p>
            <a:pPr algn="ctr">
              <a:buClrTx/>
              <a:buFontTx/>
              <a:buNone/>
            </a:pPr>
            <a:r>
              <a:rPr lang="es-PE" sz="5400" b="1" kern="1200" dirty="0" smtClean="0">
                <a:solidFill>
                  <a:schemeClr val="tx1"/>
                </a:solidFill>
                <a:latin typeface="Kristen ITC" panose="03050502040202030202" pitchFamily="66" charset="0"/>
              </a:rPr>
              <a:t>Ticket </a:t>
            </a:r>
            <a:r>
              <a:rPr lang="es-PE" sz="5400" b="1" kern="1200" dirty="0">
                <a:solidFill>
                  <a:schemeClr val="tx1"/>
                </a:solidFill>
                <a:latin typeface="Kristen ITC" panose="03050502040202030202" pitchFamily="66" charset="0"/>
              </a:rPr>
              <a:t>de salida</a:t>
            </a:r>
          </a:p>
        </p:txBody>
      </p:sp>
      <p:sp>
        <p:nvSpPr>
          <p:cNvPr id="4" name="AutoShape 4" descr="Site: Panamá"/>
          <p:cNvSpPr>
            <a:spLocks noChangeAspect="1" noChangeArrowheads="1"/>
          </p:cNvSpPr>
          <p:nvPr/>
        </p:nvSpPr>
        <p:spPr bwMode="auto">
          <a:xfrm>
            <a:off x="116681" y="-144462"/>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buClrTx/>
              <a:buFontTx/>
              <a:buNone/>
            </a:pPr>
            <a:endParaRPr lang="es-PE" sz="1350" kern="1200">
              <a:solidFill>
                <a:prstClr val="black"/>
              </a:solidFill>
              <a:latin typeface="Trebuchet MS" panose="020B0603020202020204"/>
            </a:endParaRPr>
          </a:p>
        </p:txBody>
      </p:sp>
      <p:pic>
        <p:nvPicPr>
          <p:cNvPr id="8" name="Imagen 7"/>
          <p:cNvPicPr>
            <a:picLocks noChangeAspect="1"/>
          </p:cNvPicPr>
          <p:nvPr/>
        </p:nvPicPr>
        <p:blipFill>
          <a:blip r:embed="rId3"/>
          <a:stretch>
            <a:fillRect/>
          </a:stretch>
        </p:blipFill>
        <p:spPr>
          <a:xfrm>
            <a:off x="3273114" y="3717032"/>
            <a:ext cx="3029817" cy="2533027"/>
          </a:xfrm>
          <a:prstGeom prst="rect">
            <a:avLst/>
          </a:prstGeom>
        </p:spPr>
      </p:pic>
    </p:spTree>
    <p:extLst>
      <p:ext uri="{BB962C8B-B14F-4D97-AF65-F5344CB8AC3E}">
        <p14:creationId xmlns:p14="http://schemas.microsoft.com/office/powerpoint/2010/main" val="2590670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432257"/>
            <a:ext cx="4876992" cy="6309111"/>
          </a:xfrm>
          <a:prstGeom prst="rect">
            <a:avLst/>
          </a:prstGeom>
        </p:spPr>
      </p:pic>
      <p:sp>
        <p:nvSpPr>
          <p:cNvPr id="5" name="Rectángulo 4"/>
          <p:cNvSpPr/>
          <p:nvPr/>
        </p:nvSpPr>
        <p:spPr>
          <a:xfrm>
            <a:off x="5220072" y="1988840"/>
            <a:ext cx="3614763" cy="341632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buClrTx/>
              <a:buFontTx/>
              <a:buNone/>
            </a:pPr>
            <a:r>
              <a:rPr lang="es-PE" sz="1800" kern="1200" dirty="0">
                <a:solidFill>
                  <a:prstClr val="black"/>
                </a:solidFill>
                <a:latin typeface="Comic Sans MS" panose="030F0702030302020204" pitchFamily="66" charset="0"/>
              </a:rPr>
              <a:t>La mecánica de esta estrategia consiste en que al final de la actividad, los estudiantes responden por escrito, una o más preguntas y la enviarán como evidencia, a modo de boleto o Ticket de salida.</a:t>
            </a:r>
          </a:p>
          <a:p>
            <a:pPr algn="just">
              <a:buClrTx/>
              <a:buFontTx/>
              <a:buNone/>
            </a:pPr>
            <a:endParaRPr lang="es-PE" sz="1800" kern="1200" dirty="0">
              <a:solidFill>
                <a:prstClr val="black"/>
              </a:solidFill>
              <a:latin typeface="Comic Sans MS" panose="030F0702030302020204" pitchFamily="66" charset="0"/>
            </a:endParaRPr>
          </a:p>
          <a:p>
            <a:pPr algn="just">
              <a:buClrTx/>
              <a:buFontTx/>
              <a:buNone/>
            </a:pPr>
            <a:r>
              <a:rPr lang="es-PE" sz="1800" kern="1200" dirty="0">
                <a:solidFill>
                  <a:prstClr val="black"/>
                </a:solidFill>
                <a:latin typeface="Comic Sans MS" panose="030F0702030302020204" pitchFamily="66" charset="0"/>
              </a:rPr>
              <a:t>Los tickets se van guardando de tal forma de poder generar un portafolio de evaluación para el estudiante.</a:t>
            </a:r>
          </a:p>
        </p:txBody>
      </p:sp>
    </p:spTree>
    <p:extLst>
      <p:ext uri="{BB962C8B-B14F-4D97-AF65-F5344CB8AC3E}">
        <p14:creationId xmlns:p14="http://schemas.microsoft.com/office/powerpoint/2010/main" val="966661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2390" y="2088283"/>
            <a:ext cx="7970111" cy="4567848"/>
          </a:xfrm>
          <a:solidFill>
            <a:schemeClr val="accent6">
              <a:lumMod val="40000"/>
              <a:lumOff val="60000"/>
            </a:schemeClr>
          </a:solidFill>
        </p:spPr>
        <p:style>
          <a:lnRef idx="1">
            <a:schemeClr val="accent4"/>
          </a:lnRef>
          <a:fillRef idx="2">
            <a:schemeClr val="accent4"/>
          </a:fillRef>
          <a:effectRef idx="1">
            <a:schemeClr val="accent4"/>
          </a:effectRef>
          <a:fontRef idx="minor">
            <a:schemeClr val="dk1"/>
          </a:fontRef>
        </p:style>
        <p:txBody>
          <a:bodyPr>
            <a:normAutofit fontScale="40000" lnSpcReduction="20000"/>
          </a:bodyPr>
          <a:lstStyle/>
          <a:p>
            <a:endParaRPr lang="es-PE" dirty="0"/>
          </a:p>
          <a:p>
            <a:pPr marL="0" indent="0">
              <a:buNone/>
            </a:pPr>
            <a:r>
              <a:rPr lang="es-PE" sz="9600" b="1" dirty="0">
                <a:solidFill>
                  <a:srgbClr val="C00000"/>
                </a:solidFill>
              </a:rPr>
              <a:t>SITUACIÓN SIGNIFICATIVA:</a:t>
            </a:r>
          </a:p>
          <a:p>
            <a:pPr marL="0" indent="0">
              <a:buNone/>
            </a:pPr>
            <a:r>
              <a:rPr lang="es-PE" sz="9600" dirty="0"/>
              <a:t>   Aprendemos sobre el tiempo libre en el mundo.</a:t>
            </a:r>
          </a:p>
          <a:p>
            <a:r>
              <a:rPr lang="es-PE" sz="9600" b="1" dirty="0">
                <a:solidFill>
                  <a:srgbClr val="C00000"/>
                </a:solidFill>
              </a:rPr>
              <a:t>Actividad de Aprendizaje:</a:t>
            </a:r>
          </a:p>
          <a:p>
            <a:pPr marL="0" indent="0" algn="just">
              <a:buNone/>
            </a:pPr>
            <a:r>
              <a:rPr lang="es-PE" sz="9600" dirty="0"/>
              <a:t>   Viajamos con la Vizcacha por el mundo para aprender   </a:t>
            </a:r>
            <a:r>
              <a:rPr lang="es-PE" sz="9600" dirty="0" smtClean="0"/>
              <a:t>sobre </a:t>
            </a:r>
            <a:r>
              <a:rPr lang="es-PE" sz="9600" dirty="0"/>
              <a:t>el tiempo libre.</a:t>
            </a:r>
          </a:p>
          <a:p>
            <a:pPr marL="0" indent="0">
              <a:buNone/>
            </a:pPr>
            <a:endParaRPr lang="es-PE" sz="9600" b="1" dirty="0">
              <a:solidFill>
                <a:srgbClr val="C00000"/>
              </a:solidFill>
            </a:endParaRPr>
          </a:p>
          <a:p>
            <a:pPr marL="0" indent="0">
              <a:buNone/>
            </a:pPr>
            <a:endParaRPr lang="es-PE" dirty="0">
              <a:solidFill>
                <a:srgbClr val="C00000"/>
              </a:solidFill>
            </a:endParaRPr>
          </a:p>
          <a:p>
            <a:pPr marL="0" indent="0">
              <a:buNone/>
            </a:pPr>
            <a:endParaRPr lang="es-PE" dirty="0">
              <a:solidFill>
                <a:srgbClr val="C00000"/>
              </a:solidFill>
            </a:endParaRPr>
          </a:p>
          <a:p>
            <a:pPr marL="0" indent="0">
              <a:buNone/>
            </a:pPr>
            <a:endParaRPr lang="es-PE" dirty="0">
              <a:solidFill>
                <a:srgbClr val="C00000"/>
              </a:solidFill>
            </a:endParaRPr>
          </a:p>
          <a:p>
            <a:pPr marL="0" indent="0">
              <a:buNone/>
            </a:pPr>
            <a:endParaRPr lang="es-PE" dirty="0">
              <a:solidFill>
                <a:srgbClr val="C00000"/>
              </a:solidFill>
            </a:endParaRPr>
          </a:p>
          <a:p>
            <a:pPr marL="0" indent="0">
              <a:buNone/>
            </a:pPr>
            <a:endParaRPr lang="es-PE" dirty="0">
              <a:solidFill>
                <a:srgbClr val="C00000"/>
              </a:solidFill>
            </a:endParaRPr>
          </a:p>
          <a:p>
            <a:pPr marL="0" indent="0">
              <a:buNone/>
            </a:pPr>
            <a:endParaRPr lang="es-PE" dirty="0">
              <a:solidFill>
                <a:srgbClr val="C00000"/>
              </a:solidFill>
            </a:endParaRPr>
          </a:p>
          <a:p>
            <a:pPr marL="0" indent="0">
              <a:buNone/>
            </a:pPr>
            <a:endParaRPr lang="es-PE" dirty="0">
              <a:solidFill>
                <a:srgbClr val="C00000"/>
              </a:solidFill>
            </a:endParaRPr>
          </a:p>
        </p:txBody>
      </p:sp>
      <p:pic>
        <p:nvPicPr>
          <p:cNvPr id="2050" name="Picture 2" descr="Aprendo en Casa semana 19: programación y horarios del 10 al 14 de agosto -  AS Perú"/>
          <p:cNvPicPr>
            <a:picLocks noChangeAspect="1" noChangeArrowheads="1"/>
          </p:cNvPicPr>
          <p:nvPr/>
        </p:nvPicPr>
        <p:blipFill rotWithShape="1">
          <a:blip r:embed="rId2">
            <a:extLst>
              <a:ext uri="{28A0092B-C50C-407E-A947-70E740481C1C}">
                <a14:useLocalDpi xmlns:a14="http://schemas.microsoft.com/office/drawing/2010/main" val="0"/>
              </a:ext>
            </a:extLst>
          </a:blip>
          <a:srcRect l="11473" t="15886" r="11726" b="38195"/>
          <a:stretch/>
        </p:blipFill>
        <p:spPr bwMode="auto">
          <a:xfrm>
            <a:off x="602390" y="272160"/>
            <a:ext cx="2521974" cy="157807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3"/>
          <a:srcRect l="27314" t="62060" r="24506" b="11347"/>
          <a:stretch/>
        </p:blipFill>
        <p:spPr>
          <a:xfrm>
            <a:off x="6105834" y="272161"/>
            <a:ext cx="2233511" cy="1291169"/>
          </a:xfrm>
          <a:prstGeom prst="rect">
            <a:avLst/>
          </a:prstGeom>
        </p:spPr>
      </p:pic>
    </p:spTree>
    <p:extLst>
      <p:ext uri="{BB962C8B-B14F-4D97-AF65-F5344CB8AC3E}">
        <p14:creationId xmlns:p14="http://schemas.microsoft.com/office/powerpoint/2010/main" val="1620859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80975" y="152400"/>
            <a:ext cx="8535322" cy="6705600"/>
          </a:xfrm>
        </p:spPr>
        <p:style>
          <a:lnRef idx="1">
            <a:schemeClr val="accent2"/>
          </a:lnRef>
          <a:fillRef idx="2">
            <a:schemeClr val="accent2"/>
          </a:fillRef>
          <a:effectRef idx="1">
            <a:schemeClr val="accent2"/>
          </a:effectRef>
          <a:fontRef idx="minor">
            <a:schemeClr val="dk1"/>
          </a:fontRef>
        </p:style>
        <p:txBody>
          <a:bodyPr>
            <a:normAutofit/>
          </a:bodyPr>
          <a:lstStyle/>
          <a:p>
            <a:endParaRPr lang="es-PE" dirty="0">
              <a:solidFill>
                <a:srgbClr val="C00000"/>
              </a:solidFill>
            </a:endParaRPr>
          </a:p>
          <a:p>
            <a:endParaRPr lang="es-PE" dirty="0">
              <a:solidFill>
                <a:srgbClr val="C00000"/>
              </a:solidFill>
            </a:endParaRPr>
          </a:p>
          <a:p>
            <a:pPr marL="0" indent="0">
              <a:buNone/>
            </a:pPr>
            <a:r>
              <a:rPr lang="es-PE" b="1" dirty="0">
                <a:solidFill>
                  <a:srgbClr val="C00000"/>
                </a:solidFill>
              </a:rPr>
              <a:t>DESPUÉS DE LA ACTIVIDAD</a:t>
            </a:r>
          </a:p>
          <a:p>
            <a:pPr lvl="1" algn="just">
              <a:buFont typeface="Courier New" panose="02070309020205020404" pitchFamily="49" charset="0"/>
              <a:buChar char="o"/>
            </a:pPr>
            <a:r>
              <a:rPr lang="es-PE" sz="2100" dirty="0" smtClean="0">
                <a:solidFill>
                  <a:schemeClr val="tx1"/>
                </a:solidFill>
              </a:rPr>
              <a:t>La docente envía </a:t>
            </a:r>
            <a:r>
              <a:rPr lang="es-PE" sz="2100" dirty="0">
                <a:solidFill>
                  <a:schemeClr val="tx1"/>
                </a:solidFill>
              </a:rPr>
              <a:t>el ticket de salida  que </a:t>
            </a:r>
            <a:r>
              <a:rPr lang="es-PE" sz="2100" dirty="0" smtClean="0">
                <a:solidFill>
                  <a:schemeClr val="tx1"/>
                </a:solidFill>
              </a:rPr>
              <a:t>le </a:t>
            </a:r>
            <a:r>
              <a:rPr lang="es-PE" sz="2100" dirty="0">
                <a:solidFill>
                  <a:schemeClr val="tx1"/>
                </a:solidFill>
              </a:rPr>
              <a:t>permite recoger evidencias individuales sobre cómo </a:t>
            </a:r>
            <a:r>
              <a:rPr lang="es-PE" sz="2100" dirty="0" smtClean="0">
                <a:solidFill>
                  <a:schemeClr val="tx1"/>
                </a:solidFill>
              </a:rPr>
              <a:t>sus </a:t>
            </a:r>
            <a:r>
              <a:rPr lang="es-PE" sz="2100" dirty="0">
                <a:solidFill>
                  <a:schemeClr val="tx1"/>
                </a:solidFill>
              </a:rPr>
              <a:t>estudiantes han comprendido la actividad y además, implica un ejercicio </a:t>
            </a:r>
            <a:r>
              <a:rPr lang="es-PE" sz="2400" b="1" dirty="0">
                <a:solidFill>
                  <a:schemeClr val="tx1"/>
                </a:solidFill>
              </a:rPr>
              <a:t>metacognitivo</a:t>
            </a:r>
            <a:r>
              <a:rPr lang="es-PE" sz="2100" dirty="0">
                <a:solidFill>
                  <a:schemeClr val="tx1"/>
                </a:solidFill>
              </a:rPr>
              <a:t>, ya que les ayuda a reflexionar sobre lo que han aprendido y expresar qué o cómo están pensando la nueva información.</a:t>
            </a:r>
          </a:p>
          <a:p>
            <a:pPr lvl="1">
              <a:buFont typeface="Courier New" panose="02070309020205020404" pitchFamily="49" charset="0"/>
              <a:buChar char="o"/>
            </a:pPr>
            <a:endParaRPr lang="es-PE" sz="2100" dirty="0">
              <a:solidFill>
                <a:schemeClr val="tx1"/>
              </a:solidFill>
            </a:endParaRPr>
          </a:p>
          <a:p>
            <a:pPr marL="342900" lvl="1" indent="0">
              <a:buNone/>
            </a:pPr>
            <a:r>
              <a:rPr lang="es-PE" dirty="0">
                <a:solidFill>
                  <a:srgbClr val="C00000"/>
                </a:solidFill>
              </a:rPr>
              <a:t> </a:t>
            </a:r>
          </a:p>
          <a:p>
            <a:pPr marL="0" indent="0">
              <a:buNone/>
            </a:pPr>
            <a:endParaRPr lang="es-PE" dirty="0">
              <a:solidFill>
                <a:srgbClr val="FF0000"/>
              </a:solidFill>
            </a:endParaRPr>
          </a:p>
        </p:txBody>
      </p:sp>
      <p:pic>
        <p:nvPicPr>
          <p:cNvPr id="6" name="Imagen 5"/>
          <p:cNvPicPr>
            <a:picLocks noChangeAspect="1"/>
          </p:cNvPicPr>
          <p:nvPr/>
        </p:nvPicPr>
        <p:blipFill>
          <a:blip r:embed="rId2"/>
          <a:stretch>
            <a:fillRect/>
          </a:stretch>
        </p:blipFill>
        <p:spPr>
          <a:xfrm>
            <a:off x="2445611" y="4149080"/>
            <a:ext cx="3898126" cy="1968751"/>
          </a:xfrm>
          <a:prstGeom prst="rect">
            <a:avLst/>
          </a:prstGeom>
        </p:spPr>
      </p:pic>
    </p:spTree>
    <p:extLst>
      <p:ext uri="{BB962C8B-B14F-4D97-AF65-F5344CB8AC3E}">
        <p14:creationId xmlns:p14="http://schemas.microsoft.com/office/powerpoint/2010/main" val="346267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62238"/>
            <a:ext cx="5581651" cy="6607122"/>
          </a:xfrm>
          <a:prstGeom prst="rect">
            <a:avLst/>
          </a:prstGeom>
        </p:spPr>
      </p:pic>
      <p:sp>
        <p:nvSpPr>
          <p:cNvPr id="2" name="1 Rectángulo"/>
          <p:cNvSpPr/>
          <p:nvPr/>
        </p:nvSpPr>
        <p:spPr>
          <a:xfrm>
            <a:off x="6012160" y="692696"/>
            <a:ext cx="2483768" cy="1569660"/>
          </a:xfrm>
          <a:prstGeom prst="rect">
            <a:avLst/>
          </a:prstGeom>
        </p:spPr>
        <p:txBody>
          <a:bodyPr wrap="square">
            <a:spAutoFit/>
          </a:bodyPr>
          <a:lstStyle/>
          <a:p>
            <a:pPr algn="ctr">
              <a:buClrTx/>
              <a:buFontTx/>
              <a:buNone/>
            </a:pPr>
            <a:r>
              <a:rPr lang="es-PE" sz="2400" b="1" dirty="0">
                <a:solidFill>
                  <a:srgbClr val="CC0099"/>
                </a:solidFill>
              </a:rPr>
              <a:t>Evidencia </a:t>
            </a:r>
            <a:r>
              <a:rPr lang="es-PE" sz="2400" b="1" dirty="0" smtClean="0">
                <a:solidFill>
                  <a:srgbClr val="CC0099"/>
                </a:solidFill>
              </a:rPr>
              <a:t>de aprendizaje del </a:t>
            </a:r>
            <a:r>
              <a:rPr lang="es-PE" sz="2400" b="1" dirty="0">
                <a:solidFill>
                  <a:srgbClr val="CC0099"/>
                </a:solidFill>
              </a:rPr>
              <a:t>estudiante de </a:t>
            </a:r>
          </a:p>
          <a:p>
            <a:pPr algn="ctr">
              <a:buClrTx/>
              <a:buFontTx/>
              <a:buNone/>
            </a:pPr>
            <a:r>
              <a:rPr lang="es-PE" sz="2400" b="1" dirty="0">
                <a:solidFill>
                  <a:srgbClr val="CC0099"/>
                </a:solidFill>
              </a:rPr>
              <a:t>3° grado</a:t>
            </a:r>
          </a:p>
        </p:txBody>
      </p:sp>
      <p:pic>
        <p:nvPicPr>
          <p:cNvPr id="2050" name="Picture 2" descr="F:\GIFTS ANIMADOS\ESTUDIANTES\counting-girl-md-wh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7880" y="2262356"/>
            <a:ext cx="2952328" cy="3679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87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 xmlns:a16="http://schemas.microsoft.com/office/drawing/2014/main" id="{D431EE08-BDBA-0749-B5E1-7850EFB3ADD0}"/>
              </a:ext>
            </a:extLst>
          </p:cNvPr>
          <p:cNvGraphicFramePr>
            <a:graphicFrameLocks noGrp="1"/>
          </p:cNvGraphicFramePr>
          <p:nvPr>
            <p:extLst>
              <p:ext uri="{D42A27DB-BD31-4B8C-83A1-F6EECF244321}">
                <p14:modId xmlns:p14="http://schemas.microsoft.com/office/powerpoint/2010/main" val="3472770205"/>
              </p:ext>
            </p:extLst>
          </p:nvPr>
        </p:nvGraphicFramePr>
        <p:xfrm>
          <a:off x="539552" y="732189"/>
          <a:ext cx="8337258" cy="5879028"/>
        </p:xfrm>
        <a:graphic>
          <a:graphicData uri="http://schemas.openxmlformats.org/drawingml/2006/table">
            <a:tbl>
              <a:tblPr firstRow="1" bandRow="1"/>
              <a:tblGrid>
                <a:gridCol w="2779086">
                  <a:extLst>
                    <a:ext uri="{9D8B030D-6E8A-4147-A177-3AD203B41FA5}">
                      <a16:colId xmlns="" xmlns:a16="http://schemas.microsoft.com/office/drawing/2014/main" val="2450456271"/>
                    </a:ext>
                  </a:extLst>
                </a:gridCol>
                <a:gridCol w="2779086">
                  <a:extLst>
                    <a:ext uri="{9D8B030D-6E8A-4147-A177-3AD203B41FA5}">
                      <a16:colId xmlns="" xmlns:a16="http://schemas.microsoft.com/office/drawing/2014/main" val="4068882743"/>
                    </a:ext>
                  </a:extLst>
                </a:gridCol>
                <a:gridCol w="2779086">
                  <a:extLst>
                    <a:ext uri="{9D8B030D-6E8A-4147-A177-3AD203B41FA5}">
                      <a16:colId xmlns="" xmlns:a16="http://schemas.microsoft.com/office/drawing/2014/main" val="3241231194"/>
                    </a:ext>
                  </a:extLst>
                </a:gridCol>
              </a:tblGrid>
              <a:tr h="2939514">
                <a:tc>
                  <a:txBody>
                    <a:bodyPr/>
                    <a:lstStyle/>
                    <a:p>
                      <a:endParaRPr lang="es-PE" sz="2400" dirty="0" smtClean="0">
                        <a:solidFill>
                          <a:srgbClr val="FF0000"/>
                        </a:solidFill>
                      </a:endParaRPr>
                    </a:p>
                    <a:p>
                      <a:endParaRPr lang="es-PE" sz="2400" dirty="0" smtClean="0">
                        <a:solidFill>
                          <a:srgbClr val="FF0000"/>
                        </a:solidFill>
                      </a:endParaRPr>
                    </a:p>
                    <a:p>
                      <a:endParaRPr lang="es-PE" sz="2400" dirty="0" smtClean="0">
                        <a:solidFill>
                          <a:srgbClr val="FF0000"/>
                        </a:solidFill>
                      </a:endParaRPr>
                    </a:p>
                    <a:p>
                      <a:r>
                        <a:rPr lang="es-PE" sz="4000" b="1" dirty="0" smtClean="0">
                          <a:solidFill>
                            <a:srgbClr val="FF0000"/>
                          </a:solidFill>
                        </a:rPr>
                        <a:t>1</a:t>
                      </a:r>
                      <a:endParaRPr lang="es-PE" sz="4000" b="1" dirty="0">
                        <a:solidFill>
                          <a:srgbClr val="FF0000"/>
                        </a:solidFill>
                      </a:endParaRPr>
                    </a:p>
                  </a:txBody>
                  <a:tcPr marL="68580" marR="68580" marT="38712" marB="38712">
                    <a:lnL w="12700" cmpd="sng">
                      <a:noFill/>
                      <a:prstDash val="solid"/>
                    </a:lnL>
                    <a:lnR w="19050" cap="flat" cmpd="sng" algn="ctr">
                      <a:solidFill>
                        <a:srgbClr val="42A7C6"/>
                      </a:solidFill>
                      <a:prstDash val="solid"/>
                      <a:round/>
                      <a:headEnd type="none" w="med" len="med"/>
                      <a:tailEnd type="none" w="med" len="med"/>
                    </a:lnR>
                    <a:lnT w="12700" cmpd="sng">
                      <a:noFill/>
                      <a:prstDash val="solid"/>
                    </a:lnT>
                    <a:lnB w="19050" cap="flat" cmpd="sng" algn="ctr">
                      <a:solidFill>
                        <a:srgbClr val="42A7C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PE" sz="2400" dirty="0" smtClean="0">
                        <a:solidFill>
                          <a:srgbClr val="FF0000"/>
                        </a:solidFill>
                      </a:endParaRPr>
                    </a:p>
                    <a:p>
                      <a:endParaRPr lang="es-PE" sz="2400" dirty="0" smtClean="0">
                        <a:solidFill>
                          <a:srgbClr val="FF0000"/>
                        </a:solidFill>
                      </a:endParaRPr>
                    </a:p>
                    <a:p>
                      <a:r>
                        <a:rPr lang="es-PE" sz="4800" b="1" dirty="0" smtClean="0">
                          <a:solidFill>
                            <a:srgbClr val="FF0000"/>
                          </a:solidFill>
                        </a:rPr>
                        <a:t>2</a:t>
                      </a:r>
                      <a:endParaRPr lang="es-PE" sz="4800" b="1" dirty="0">
                        <a:solidFill>
                          <a:srgbClr val="FF0000"/>
                        </a:solidFill>
                      </a:endParaRPr>
                    </a:p>
                  </a:txBody>
                  <a:tcPr marL="68580" marR="68580" marT="38712" marB="38712">
                    <a:lnL w="19050" cap="flat" cmpd="sng" algn="ctr">
                      <a:solidFill>
                        <a:srgbClr val="42A7C6"/>
                      </a:solidFill>
                      <a:prstDash val="solid"/>
                      <a:round/>
                      <a:headEnd type="none" w="med" len="med"/>
                      <a:tailEnd type="none" w="med" len="med"/>
                    </a:lnL>
                    <a:lnR w="19050" cap="flat" cmpd="sng" algn="ctr">
                      <a:solidFill>
                        <a:srgbClr val="42A7C6"/>
                      </a:solidFill>
                      <a:prstDash val="solid"/>
                      <a:round/>
                      <a:headEnd type="none" w="med" len="med"/>
                      <a:tailEnd type="none" w="med" len="med"/>
                    </a:lnR>
                    <a:lnT w="12700" cmpd="sng">
                      <a:noFill/>
                      <a:prstDash val="solid"/>
                    </a:lnT>
                    <a:lnB w="19050" cap="flat" cmpd="sng" algn="ctr">
                      <a:solidFill>
                        <a:srgbClr val="42A7C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PE" sz="2400" dirty="0" smtClean="0">
                        <a:solidFill>
                          <a:srgbClr val="FF0000"/>
                        </a:solidFill>
                      </a:endParaRPr>
                    </a:p>
                    <a:p>
                      <a:endParaRPr lang="es-PE" sz="2400" dirty="0" smtClean="0">
                        <a:solidFill>
                          <a:srgbClr val="FF0000"/>
                        </a:solidFill>
                      </a:endParaRPr>
                    </a:p>
                    <a:p>
                      <a:r>
                        <a:rPr lang="es-PE" sz="4800" b="1" dirty="0" smtClean="0">
                          <a:solidFill>
                            <a:srgbClr val="FF0000"/>
                          </a:solidFill>
                        </a:rPr>
                        <a:t>3</a:t>
                      </a:r>
                      <a:endParaRPr lang="es-PE" sz="4800" b="1" dirty="0">
                        <a:solidFill>
                          <a:srgbClr val="FF0000"/>
                        </a:solidFill>
                      </a:endParaRPr>
                    </a:p>
                  </a:txBody>
                  <a:tcPr marL="68580" marR="68580" marT="38712" marB="38712">
                    <a:lnL w="19050" cap="flat" cmpd="sng" algn="ctr">
                      <a:solidFill>
                        <a:srgbClr val="42A7C6"/>
                      </a:solidFill>
                      <a:prstDash val="solid"/>
                      <a:round/>
                      <a:headEnd type="none" w="med" len="med"/>
                      <a:tailEnd type="none" w="med" len="med"/>
                    </a:lnL>
                    <a:lnR w="12700" cmpd="sng">
                      <a:noFill/>
                      <a:prstDash val="solid"/>
                    </a:lnR>
                    <a:lnT w="12700" cmpd="sng">
                      <a:noFill/>
                      <a:prstDash val="solid"/>
                    </a:lnT>
                    <a:lnB w="19050" cap="flat" cmpd="sng" algn="ctr">
                      <a:solidFill>
                        <a:srgbClr val="42A7C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571613822"/>
                  </a:ext>
                </a:extLst>
              </a:tr>
              <a:tr h="2939514">
                <a:tc>
                  <a:txBody>
                    <a:bodyPr/>
                    <a:lstStyle/>
                    <a:p>
                      <a:endParaRPr lang="es-PE" sz="2400" dirty="0" smtClean="0">
                        <a:solidFill>
                          <a:srgbClr val="FF0000"/>
                        </a:solidFill>
                      </a:endParaRPr>
                    </a:p>
                    <a:p>
                      <a:pPr marL="0" algn="l" defTabSz="914400" rtl="0" eaLnBrk="1" latinLnBrk="0" hangingPunct="1"/>
                      <a:endParaRPr lang="es-PE" sz="4800" b="1" kern="1200" dirty="0" smtClean="0">
                        <a:solidFill>
                          <a:srgbClr val="FF0000"/>
                        </a:solidFill>
                        <a:latin typeface="+mn-lt"/>
                        <a:ea typeface="+mn-ea"/>
                        <a:cs typeface="+mn-cs"/>
                      </a:endParaRPr>
                    </a:p>
                    <a:p>
                      <a:pPr marL="0" algn="l" defTabSz="914400" rtl="0" eaLnBrk="1" latinLnBrk="0" hangingPunct="1"/>
                      <a:r>
                        <a:rPr lang="es-PE" sz="4800" b="1" kern="1200" dirty="0" smtClean="0">
                          <a:solidFill>
                            <a:srgbClr val="FF0000"/>
                          </a:solidFill>
                          <a:latin typeface="+mn-lt"/>
                          <a:ea typeface="+mn-ea"/>
                          <a:cs typeface="+mn-cs"/>
                        </a:rPr>
                        <a:t>4</a:t>
                      </a:r>
                      <a:endParaRPr lang="es-PE" sz="4800" b="1" kern="1200" dirty="0">
                        <a:solidFill>
                          <a:srgbClr val="FF0000"/>
                        </a:solidFill>
                        <a:latin typeface="+mn-lt"/>
                        <a:ea typeface="+mn-ea"/>
                        <a:cs typeface="+mn-cs"/>
                      </a:endParaRPr>
                    </a:p>
                  </a:txBody>
                  <a:tcPr marL="68580" marR="68580" marT="38712" marB="38712">
                    <a:lnL w="12700" cmpd="sng">
                      <a:noFill/>
                      <a:prstDash val="solid"/>
                    </a:lnL>
                    <a:lnR w="19050" cap="flat" cmpd="sng" algn="ctr">
                      <a:solidFill>
                        <a:srgbClr val="42A7C6"/>
                      </a:solidFill>
                      <a:prstDash val="solid"/>
                      <a:round/>
                      <a:headEnd type="none" w="med" len="med"/>
                      <a:tailEnd type="none" w="med" len="med"/>
                    </a:lnR>
                    <a:lnT w="19050" cap="flat" cmpd="sng" algn="ctr">
                      <a:solidFill>
                        <a:srgbClr val="42A7C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endParaRPr lang="es-PE" sz="24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PE" sz="2400" dirty="0" smtClean="0">
                          <a:solidFill>
                            <a:srgbClr val="FF0000"/>
                          </a:solidFill>
                        </a:rPr>
                        <a:t>                          </a:t>
                      </a:r>
                      <a:r>
                        <a:rPr lang="es-PE" sz="4800" b="1" kern="1200" dirty="0" smtClean="0">
                          <a:solidFill>
                            <a:srgbClr val="FF0000"/>
                          </a:solidFill>
                          <a:latin typeface="+mn-lt"/>
                          <a:ea typeface="+mn-ea"/>
                          <a:cs typeface="+mn-cs"/>
                        </a:rPr>
                        <a:t>5</a:t>
                      </a:r>
                    </a:p>
                    <a:p>
                      <a:pPr marL="0" algn="l" defTabSz="914400" rtl="0" eaLnBrk="1" latinLnBrk="0" hangingPunct="1"/>
                      <a:r>
                        <a:rPr lang="es-PE" sz="2400" dirty="0" smtClean="0">
                          <a:solidFill>
                            <a:srgbClr val="FF0000"/>
                          </a:solidFill>
                        </a:rPr>
                        <a:t>                                          </a:t>
                      </a:r>
                      <a:endParaRPr lang="es-PE" sz="4800" b="1" kern="1200" dirty="0">
                        <a:solidFill>
                          <a:srgbClr val="FF0000"/>
                        </a:solidFill>
                        <a:latin typeface="+mn-lt"/>
                        <a:ea typeface="+mn-ea"/>
                        <a:cs typeface="+mn-cs"/>
                      </a:endParaRPr>
                    </a:p>
                  </a:txBody>
                  <a:tcPr marL="68580" marR="68580" marT="38712" marB="38712">
                    <a:lnL w="19050" cap="flat" cmpd="sng" algn="ctr">
                      <a:solidFill>
                        <a:srgbClr val="42A7C6"/>
                      </a:solidFill>
                      <a:prstDash val="solid"/>
                      <a:round/>
                      <a:headEnd type="none" w="med" len="med"/>
                      <a:tailEnd type="none" w="med" len="med"/>
                    </a:lnL>
                    <a:lnR w="19050" cap="flat" cmpd="sng" algn="ctr">
                      <a:solidFill>
                        <a:srgbClr val="42A7C6"/>
                      </a:solidFill>
                      <a:prstDash val="solid"/>
                      <a:round/>
                      <a:headEnd type="none" w="med" len="med"/>
                      <a:tailEnd type="none" w="med" len="med"/>
                    </a:lnR>
                    <a:lnT w="19050" cap="flat" cmpd="sng" algn="ctr">
                      <a:solidFill>
                        <a:srgbClr val="42A7C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endParaRPr lang="es-PE" sz="4400" dirty="0" smtClean="0">
                        <a:solidFill>
                          <a:srgbClr val="FF0000"/>
                        </a:solidFill>
                      </a:endParaRPr>
                    </a:p>
                    <a:p>
                      <a:endParaRPr lang="es-PE" sz="4400" dirty="0" smtClean="0">
                        <a:solidFill>
                          <a:srgbClr val="FF0000"/>
                        </a:solidFill>
                      </a:endParaRPr>
                    </a:p>
                    <a:p>
                      <a:endParaRPr lang="es-PE" sz="4400" dirty="0" smtClean="0">
                        <a:solidFill>
                          <a:srgbClr val="FF0000"/>
                        </a:solidFill>
                      </a:endParaRPr>
                    </a:p>
                    <a:p>
                      <a:endParaRPr lang="es-PE" sz="4400" dirty="0" smtClean="0">
                        <a:solidFill>
                          <a:srgbClr val="FF0000"/>
                        </a:solidFill>
                      </a:endParaRPr>
                    </a:p>
                  </a:txBody>
                  <a:tcPr marL="68580" marR="68580" marT="38712" marB="38712">
                    <a:lnL w="19050" cap="flat" cmpd="sng" algn="ctr">
                      <a:solidFill>
                        <a:srgbClr val="42A7C6"/>
                      </a:solidFill>
                      <a:prstDash val="solid"/>
                      <a:round/>
                      <a:headEnd type="none" w="med" len="med"/>
                      <a:tailEnd type="none" w="med" len="med"/>
                    </a:lnL>
                    <a:lnR w="12700" cmpd="sng">
                      <a:noFill/>
                      <a:prstDash val="solid"/>
                    </a:lnR>
                    <a:lnT w="19050" cap="flat" cmpd="sng" algn="ctr">
                      <a:solidFill>
                        <a:srgbClr val="42A7C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 xmlns:a16="http://schemas.microsoft.com/office/drawing/2014/main" val="3066037543"/>
                  </a:ext>
                </a:extLst>
              </a:tr>
            </a:tbl>
          </a:graphicData>
        </a:graphic>
      </p:graphicFrame>
      <p:sp>
        <p:nvSpPr>
          <p:cNvPr id="5" name="CuadroTexto 4">
            <a:extLst>
              <a:ext uri="{FF2B5EF4-FFF2-40B4-BE49-F238E27FC236}">
                <a16:creationId xmlns="" xmlns:a16="http://schemas.microsoft.com/office/drawing/2014/main" id="{37A87125-085C-C546-87AD-B39469B53DE8}"/>
              </a:ext>
            </a:extLst>
          </p:cNvPr>
          <p:cNvSpPr txBox="1"/>
          <p:nvPr/>
        </p:nvSpPr>
        <p:spPr>
          <a:xfrm>
            <a:off x="292742" y="24867"/>
            <a:ext cx="8509093" cy="565257"/>
          </a:xfrm>
          <a:prstGeom prst="rect">
            <a:avLst/>
          </a:prstGeom>
          <a:solidFill>
            <a:srgbClr val="42A7C6"/>
          </a:solidFill>
          <a:ln>
            <a:solidFill>
              <a:srgbClr val="42A7C6"/>
            </a:solidFill>
          </a:ln>
        </p:spPr>
        <p:txBody>
          <a:bodyPr wrap="square" lIns="72110" tIns="36055" rIns="72110" bIns="36055" rtlCol="0">
            <a:spAutoFit/>
          </a:bodyPr>
          <a:lstStyle/>
          <a:p>
            <a:pPr algn="ctr"/>
            <a:r>
              <a:rPr lang="es-PE" sz="3200" b="1" dirty="0" smtClean="0">
                <a:solidFill>
                  <a:schemeClr val="bg1"/>
                </a:solidFill>
                <a:latin typeface="Calibri" panose="020F0502020204030204" pitchFamily="34" charset="0"/>
                <a:cs typeface="Calibri" panose="020F0502020204030204" pitchFamily="34" charset="0"/>
              </a:rPr>
              <a:t>¿Todas son evidencias </a:t>
            </a:r>
            <a:r>
              <a:rPr lang="es-PE" sz="3200" b="1" dirty="0">
                <a:solidFill>
                  <a:schemeClr val="bg1"/>
                </a:solidFill>
                <a:latin typeface="Calibri" panose="020F0502020204030204" pitchFamily="34" charset="0"/>
                <a:cs typeface="Calibri" panose="020F0502020204030204" pitchFamily="34" charset="0"/>
              </a:rPr>
              <a:t>de </a:t>
            </a:r>
            <a:r>
              <a:rPr lang="es-PE" sz="3200" b="1" dirty="0" smtClean="0">
                <a:solidFill>
                  <a:schemeClr val="bg1"/>
                </a:solidFill>
                <a:latin typeface="Calibri" panose="020F0502020204030204" pitchFamily="34" charset="0"/>
                <a:cs typeface="Calibri" panose="020F0502020204030204" pitchFamily="34" charset="0"/>
              </a:rPr>
              <a:t>aprendizaje?</a:t>
            </a:r>
            <a:endParaRPr lang="es-PE" sz="1000" b="1" dirty="0">
              <a:solidFill>
                <a:schemeClr val="bg1"/>
              </a:solidFill>
              <a:latin typeface="Calibri" panose="020F0502020204030204" pitchFamily="34" charset="0"/>
              <a:cs typeface="Calibri" panose="020F0502020204030204" pitchFamily="34" charset="0"/>
            </a:endParaRPr>
          </a:p>
        </p:txBody>
      </p:sp>
      <p:grpSp>
        <p:nvGrpSpPr>
          <p:cNvPr id="17" name="Grupo 16">
            <a:extLst>
              <a:ext uri="{FF2B5EF4-FFF2-40B4-BE49-F238E27FC236}">
                <a16:creationId xmlns="" xmlns:a16="http://schemas.microsoft.com/office/drawing/2014/main" id="{4739B640-3759-5F4D-87F4-79F5E2E3BC3C}"/>
              </a:ext>
            </a:extLst>
          </p:cNvPr>
          <p:cNvGrpSpPr/>
          <p:nvPr/>
        </p:nvGrpSpPr>
        <p:grpSpPr>
          <a:xfrm>
            <a:off x="899591" y="590124"/>
            <a:ext cx="8244411" cy="6035912"/>
            <a:chOff x="2891867" y="657918"/>
            <a:chExt cx="8553644" cy="7128525"/>
          </a:xfrm>
        </p:grpSpPr>
        <p:pic>
          <p:nvPicPr>
            <p:cNvPr id="5124" name="Picture 4" descr="https://lh4.googleusercontent.com/A-iVR5p74XH0vrlWi8_Hxu88DrGUiYhJ7cniFmYD6aZJQKwCiFbBNuyDinbijyQmwXlDJno7rcL57WRx35Z9ZRmpgLEl9XH3o6OWhySzi1AQP5yQz9VuLCgiTr4ytlLVwOJIQvE">
              <a:extLst>
                <a:ext uri="{FF2B5EF4-FFF2-40B4-BE49-F238E27FC236}">
                  <a16:creationId xmlns="" xmlns:a16="http://schemas.microsoft.com/office/drawing/2014/main" id="{8CA95A4C-65B5-FF49-9979-E7D545913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3870" y="657918"/>
              <a:ext cx="2651641" cy="359500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 xmlns:a16="http://schemas.microsoft.com/office/drawing/2014/main" id="{EA1C26FC-1D07-9547-97BB-5E1D8000B7E6}"/>
                </a:ext>
              </a:extLst>
            </p:cNvPr>
            <p:cNvPicPr>
              <a:picLocks noChangeAspect="1"/>
            </p:cNvPicPr>
            <p:nvPr/>
          </p:nvPicPr>
          <p:blipFill>
            <a:blip r:embed="rId3"/>
            <a:stretch>
              <a:fillRect/>
            </a:stretch>
          </p:blipFill>
          <p:spPr>
            <a:xfrm>
              <a:off x="2972790" y="4477161"/>
              <a:ext cx="2985937" cy="3151455"/>
            </a:xfrm>
            <a:prstGeom prst="rect">
              <a:avLst/>
            </a:prstGeom>
          </p:spPr>
        </p:pic>
        <p:pic>
          <p:nvPicPr>
            <p:cNvPr id="10" name="Imagen 9">
              <a:extLst>
                <a:ext uri="{FF2B5EF4-FFF2-40B4-BE49-F238E27FC236}">
                  <a16:creationId xmlns="" xmlns:a16="http://schemas.microsoft.com/office/drawing/2014/main" id="{B1762A5D-B3A6-984F-A7D4-947D78C3D40E}"/>
                </a:ext>
              </a:extLst>
            </p:cNvPr>
            <p:cNvPicPr/>
            <p:nvPr/>
          </p:nvPicPr>
          <p:blipFill rotWithShape="1">
            <a:blip r:embed="rId4" cstate="print">
              <a:extLst>
                <a:ext uri="{28A0092B-C50C-407E-A947-70E740481C1C}">
                  <a14:useLocalDpi xmlns:a14="http://schemas.microsoft.com/office/drawing/2010/main" val="0"/>
                </a:ext>
              </a:extLst>
            </a:blip>
            <a:srcRect l="6818" t="6445" b="19927"/>
            <a:stretch/>
          </p:blipFill>
          <p:spPr bwMode="auto">
            <a:xfrm>
              <a:off x="2891867" y="657918"/>
              <a:ext cx="2399704" cy="3595004"/>
            </a:xfrm>
            <a:prstGeom prst="rect">
              <a:avLst/>
            </a:prstGeom>
            <a:noFill/>
            <a:ln>
              <a:noFill/>
            </a:ln>
          </p:spPr>
        </p:pic>
        <p:pic>
          <p:nvPicPr>
            <p:cNvPr id="11" name="Imagen 10">
              <a:extLst>
                <a:ext uri="{FF2B5EF4-FFF2-40B4-BE49-F238E27FC236}">
                  <a16:creationId xmlns="" xmlns:a16="http://schemas.microsoft.com/office/drawing/2014/main" id="{17BC4634-A4B5-7547-9F19-0CCA66C296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8726" y="822665"/>
              <a:ext cx="2381659" cy="3430257"/>
            </a:xfrm>
            <a:prstGeom prst="rect">
              <a:avLst/>
            </a:prstGeom>
            <a:noFill/>
            <a:ln>
              <a:noFill/>
            </a:ln>
          </p:spPr>
        </p:pic>
        <p:pic>
          <p:nvPicPr>
            <p:cNvPr id="12" name="Imagen 11">
              <a:extLst>
                <a:ext uri="{FF2B5EF4-FFF2-40B4-BE49-F238E27FC236}">
                  <a16:creationId xmlns="" xmlns:a16="http://schemas.microsoft.com/office/drawing/2014/main" id="{742DB994-3170-4442-A166-FBE0FE548C5C}"/>
                </a:ext>
              </a:extLst>
            </p:cNvPr>
            <p:cNvPicPr/>
            <p:nvPr/>
          </p:nvPicPr>
          <p:blipFill>
            <a:blip r:embed="rId6" cstate="print">
              <a:extLst>
                <a:ext uri="{28A0092B-C50C-407E-A947-70E740481C1C}">
                  <a14:useLocalDpi xmlns:a14="http://schemas.microsoft.com/office/drawing/2010/main" val="0"/>
                </a:ext>
              </a:extLst>
            </a:blip>
            <a:srcRect t="15390"/>
            <a:stretch>
              <a:fillRect/>
            </a:stretch>
          </p:blipFill>
          <p:spPr bwMode="auto">
            <a:xfrm>
              <a:off x="7897364" y="4501361"/>
              <a:ext cx="2761671" cy="3285082"/>
            </a:xfrm>
            <a:prstGeom prst="rect">
              <a:avLst/>
            </a:prstGeom>
            <a:noFill/>
            <a:ln>
              <a:noFill/>
            </a:ln>
          </p:spPr>
        </p:pic>
      </p:grpSp>
    </p:spTree>
    <p:extLst>
      <p:ext uri="{BB962C8B-B14F-4D97-AF65-F5344CB8AC3E}">
        <p14:creationId xmlns:p14="http://schemas.microsoft.com/office/powerpoint/2010/main" val="20532932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582340"/>
            <a:ext cx="8081058" cy="1200329"/>
          </a:xfrm>
          <a:prstGeom prst="rect">
            <a:avLst/>
          </a:prstGeom>
        </p:spPr>
        <p:txBody>
          <a:bodyPr wrap="none">
            <a:spAutoFit/>
          </a:bodyPr>
          <a:lstStyle/>
          <a:p>
            <a:pPr fontAlgn="base"/>
            <a:r>
              <a:rPr lang="es-MX" sz="7200" b="1" dirty="0">
                <a:solidFill>
                  <a:schemeClr val="accent4">
                    <a:lumMod val="50000"/>
                  </a:schemeClr>
                </a:solidFill>
                <a:latin typeface="Forte" panose="03060902040502070203" pitchFamily="66" charset="0"/>
              </a:rPr>
              <a:t>¿Qué es una rúbrica?</a:t>
            </a:r>
            <a:endParaRPr lang="es-MX" sz="7200" b="1" dirty="0">
              <a:solidFill>
                <a:schemeClr val="accent4">
                  <a:lumMod val="50000"/>
                </a:schemeClr>
              </a:solidFill>
              <a:latin typeface="Forte" panose="03060902040502070203" pitchFamily="66" charset="0"/>
            </a:endParaRPr>
          </a:p>
        </p:txBody>
      </p:sp>
    </p:spTree>
    <p:extLst>
      <p:ext uri="{BB962C8B-B14F-4D97-AF65-F5344CB8AC3E}">
        <p14:creationId xmlns:p14="http://schemas.microsoft.com/office/powerpoint/2010/main" val="755892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31"/>
          <p:cNvSpPr/>
          <p:nvPr/>
        </p:nvSpPr>
        <p:spPr>
          <a:xfrm>
            <a:off x="7753876" y="649301"/>
            <a:ext cx="674863" cy="651232"/>
          </a:xfrm>
          <a:custGeom>
            <a:avLst/>
            <a:gdLst/>
            <a:ahLst/>
            <a:cxnLst/>
            <a:rect l="l" t="t"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lnTo>
                  <a:pt x="21690" y="20830"/>
                </a:ln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lnTo>
                  <a:pt x="23183" y="22963"/>
                </a:ln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txBox="1">
            <a:spLocks noGrp="1"/>
          </p:cNvSpPr>
          <p:nvPr>
            <p:ph type="title" idx="2"/>
          </p:nvPr>
        </p:nvSpPr>
        <p:spPr>
          <a:xfrm>
            <a:off x="4685098" y="404664"/>
            <a:ext cx="3924291" cy="602177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MX" sz="2400" dirty="0">
                <a:solidFill>
                  <a:schemeClr val="tx1">
                    <a:lumMod val="50000"/>
                  </a:schemeClr>
                </a:solidFill>
                <a:latin typeface="Brush Script MT" panose="03060802040406070304" pitchFamily="66" charset="0"/>
              </a:rPr>
              <a:t>Es un instrumento (matriz) elaborado por el docente, que contiene los criterios que corresponden a distintos niveles de logro de tal manera que permita una valoración de los desempeños observados en relación al desarrollo de una competencia. Se usa con fines de retroalimentación y también para asignar un nivel de logro.</a:t>
            </a:r>
            <a:endParaRPr sz="2400" dirty="0">
              <a:solidFill>
                <a:schemeClr val="tx1">
                  <a:lumMod val="50000"/>
                </a:schemeClr>
              </a:solidFill>
              <a:latin typeface="Brush Script MT" panose="03060802040406070304" pitchFamily="66" charset="0"/>
            </a:endParaRPr>
          </a:p>
        </p:txBody>
      </p:sp>
      <p:sp>
        <p:nvSpPr>
          <p:cNvPr id="201" name="Google Shape;201;p31"/>
          <p:cNvSpPr txBox="1">
            <a:spLocks noGrp="1"/>
          </p:cNvSpPr>
          <p:nvPr>
            <p:ph type="title" idx="4"/>
          </p:nvPr>
        </p:nvSpPr>
        <p:spPr>
          <a:xfrm>
            <a:off x="457202" y="-2407827"/>
            <a:ext cx="3724855" cy="5836827"/>
          </a:xfrm>
          <a:prstGeom prst="rect">
            <a:avLst/>
          </a:prstGeom>
        </p:spPr>
        <p:txBody>
          <a:bodyPr spcFirstLastPara="1" wrap="square" lIns="91425" tIns="91425" rIns="91425" bIns="91425" anchor="b" anchorCtr="0">
            <a:noAutofit/>
          </a:bodyPr>
          <a:lstStyle/>
          <a:p>
            <a:pPr fontAlgn="base"/>
            <a:r>
              <a:rPr lang="es-MX" sz="5500" b="1" i="0" dirty="0">
                <a:solidFill>
                  <a:schemeClr val="accent4">
                    <a:lumMod val="50000"/>
                  </a:schemeClr>
                </a:solidFill>
                <a:effectLst/>
                <a:latin typeface="Forte" panose="03060902040502070203" pitchFamily="66" charset="0"/>
              </a:rPr>
              <a:t>¿Qué es una rúbrica?</a:t>
            </a:r>
          </a:p>
        </p:txBody>
      </p:sp>
      <p:pic>
        <p:nvPicPr>
          <p:cNvPr id="205" name="Google Shape;205;p31"/>
          <p:cNvPicPr preferRelativeResize="0"/>
          <p:nvPr/>
        </p:nvPicPr>
        <p:blipFill>
          <a:blip r:embed="rId3">
            <a:alphaModFix amt="80000"/>
          </a:blip>
          <a:stretch>
            <a:fillRect/>
          </a:stretch>
        </p:blipFill>
        <p:spPr>
          <a:xfrm rot="11726278" flipH="1">
            <a:off x="4696207" y="965105"/>
            <a:ext cx="1283667" cy="513068"/>
          </a:xfrm>
          <a:prstGeom prst="rect">
            <a:avLst/>
          </a:prstGeom>
          <a:noFill/>
          <a:ln>
            <a:noFill/>
          </a:ln>
        </p:spPr>
      </p:pic>
      <p:sp>
        <p:nvSpPr>
          <p:cNvPr id="8" name="Google Shape;187;p30">
            <a:extLst>
              <a:ext uri="{FF2B5EF4-FFF2-40B4-BE49-F238E27FC236}">
                <a16:creationId xmlns:a16="http://schemas.microsoft.com/office/drawing/2014/main" xmlns="" id="{BE86AD37-5529-48D3-A6E9-81C2C8E6DA90}"/>
              </a:ext>
            </a:extLst>
          </p:cNvPr>
          <p:cNvSpPr txBox="1">
            <a:spLocks noGrp="1"/>
          </p:cNvSpPr>
          <p:nvPr>
            <p:ph type="title"/>
          </p:nvPr>
        </p:nvSpPr>
        <p:spPr>
          <a:xfrm>
            <a:off x="-411517" y="5409855"/>
            <a:ext cx="54702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RVM N° 094-2020 MINEDU</a:t>
            </a:r>
            <a:endParaRPr dirty="0"/>
          </a:p>
        </p:txBody>
      </p:sp>
      <p:pic>
        <p:nvPicPr>
          <p:cNvPr id="9" name="Picture 2" descr="Resultado de imagen para evidencias de aprendizaje animadas">
            <a:extLst>
              <a:ext uri="{FF2B5EF4-FFF2-40B4-BE49-F238E27FC236}">
                <a16:creationId xmlns:a16="http://schemas.microsoft.com/office/drawing/2014/main" xmlns="" id="{338CF8A8-B1FF-4CFE-A790-9AF51EE83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497" y="3564964"/>
            <a:ext cx="1280909" cy="1708929"/>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9604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31"/>
          <p:cNvSpPr/>
          <p:nvPr/>
        </p:nvSpPr>
        <p:spPr>
          <a:xfrm>
            <a:off x="7753876" y="649301"/>
            <a:ext cx="674863" cy="651232"/>
          </a:xfrm>
          <a:custGeom>
            <a:avLst/>
            <a:gdLst/>
            <a:ahLst/>
            <a:cxnLst/>
            <a:rect l="l" t="t"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lnTo>
                  <a:pt x="21690" y="20830"/>
                </a:ln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lnTo>
                  <a:pt x="23183" y="22963"/>
                </a:ln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txBox="1">
            <a:spLocks noGrp="1"/>
          </p:cNvSpPr>
          <p:nvPr>
            <p:ph type="title" idx="2"/>
          </p:nvPr>
        </p:nvSpPr>
        <p:spPr>
          <a:xfrm>
            <a:off x="4700950" y="1988840"/>
            <a:ext cx="3924291" cy="3493563"/>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s-MX" sz="3200" dirty="0">
                <a:solidFill>
                  <a:schemeClr val="tx1">
                    <a:lumMod val="50000"/>
                  </a:schemeClr>
                </a:solidFill>
                <a:latin typeface="Brush Script MT" panose="03060802040406070304" pitchFamily="66" charset="0"/>
              </a:rPr>
              <a:t/>
            </a:r>
            <a:br>
              <a:rPr lang="es-MX" sz="3200" dirty="0">
                <a:solidFill>
                  <a:schemeClr val="tx1">
                    <a:lumMod val="50000"/>
                  </a:schemeClr>
                </a:solidFill>
                <a:latin typeface="Brush Script MT" panose="03060802040406070304" pitchFamily="66" charset="0"/>
              </a:rPr>
            </a:br>
            <a:r>
              <a:rPr lang="es-MX" sz="2800" u="sng" dirty="0">
                <a:solidFill>
                  <a:srgbClr val="C00000"/>
                </a:solidFill>
                <a:effectLst>
                  <a:outerShdw blurRad="38100" dist="38100" dir="2700000" algn="tl">
                    <a:srgbClr val="000000">
                      <a:alpha val="43137"/>
                    </a:srgbClr>
                  </a:outerShdw>
                </a:effectLst>
                <a:latin typeface="Brush Script MT" panose="03060802040406070304" pitchFamily="66" charset="0"/>
              </a:rPr>
              <a:t>Holísticas:</a:t>
            </a:r>
            <a:r>
              <a:rPr lang="es-MX" sz="2800" dirty="0">
                <a:solidFill>
                  <a:srgbClr val="C00000"/>
                </a:solidFill>
                <a:effectLst>
                  <a:outerShdw blurRad="38100" dist="38100" dir="2700000" algn="tl">
                    <a:srgbClr val="000000">
                      <a:alpha val="43137"/>
                    </a:srgbClr>
                  </a:outerShdw>
                </a:effectLst>
                <a:latin typeface="Brush Script MT" panose="03060802040406070304" pitchFamily="66" charset="0"/>
              </a:rPr>
              <a:t> </a:t>
            </a:r>
            <a:r>
              <a:rPr lang="es-MX" sz="2800" dirty="0">
                <a:solidFill>
                  <a:schemeClr val="tx1">
                    <a:lumMod val="50000"/>
                  </a:schemeClr>
                </a:solidFill>
                <a:latin typeface="Brush Script MT" panose="03060802040406070304" pitchFamily="66" charset="0"/>
              </a:rPr>
              <a:t>cuando sus criterios describen el nivel de desarrollo de toda la competencia.</a:t>
            </a:r>
            <a:br>
              <a:rPr lang="es-MX" sz="2800" dirty="0">
                <a:solidFill>
                  <a:schemeClr val="tx1">
                    <a:lumMod val="50000"/>
                  </a:schemeClr>
                </a:solidFill>
                <a:latin typeface="Brush Script MT" panose="03060802040406070304" pitchFamily="66" charset="0"/>
              </a:rPr>
            </a:br>
            <a:r>
              <a:rPr lang="es-MX" sz="2800" u="sng" dirty="0">
                <a:solidFill>
                  <a:srgbClr val="C00000"/>
                </a:solidFill>
                <a:effectLst>
                  <a:outerShdw blurRad="38100" dist="38100" dir="2700000" algn="tl">
                    <a:srgbClr val="000000">
                      <a:alpha val="43137"/>
                    </a:srgbClr>
                  </a:outerShdw>
                </a:effectLst>
                <a:latin typeface="Brush Script MT" panose="03060802040406070304" pitchFamily="66" charset="0"/>
              </a:rPr>
              <a:t>Analíticas:</a:t>
            </a:r>
            <a:r>
              <a:rPr lang="es-MX" sz="2800" dirty="0">
                <a:solidFill>
                  <a:srgbClr val="C00000"/>
                </a:solidFill>
                <a:effectLst>
                  <a:outerShdw blurRad="38100" dist="38100" dir="2700000" algn="tl">
                    <a:srgbClr val="000000">
                      <a:alpha val="43137"/>
                    </a:srgbClr>
                  </a:outerShdw>
                </a:effectLst>
                <a:latin typeface="Brush Script MT" panose="03060802040406070304" pitchFamily="66" charset="0"/>
              </a:rPr>
              <a:t> </a:t>
            </a:r>
            <a:r>
              <a:rPr lang="es-MX" sz="2800" dirty="0">
                <a:solidFill>
                  <a:schemeClr val="tx1">
                    <a:lumMod val="50000"/>
                  </a:schemeClr>
                </a:solidFill>
                <a:latin typeface="Brush Script MT" panose="03060802040406070304" pitchFamily="66" charset="0"/>
              </a:rPr>
              <a:t>cuando sus criterios describen el nivel de desarrollo de cada capacidad por separado</a:t>
            </a:r>
            <a:r>
              <a:rPr lang="es-MX" sz="2800" dirty="0" smtClean="0">
                <a:solidFill>
                  <a:schemeClr val="tx1">
                    <a:lumMod val="50000"/>
                  </a:schemeClr>
                </a:solidFill>
                <a:latin typeface="Brush Script MT" panose="03060802040406070304" pitchFamily="66" charset="0"/>
              </a:rPr>
              <a:t>.</a:t>
            </a:r>
            <a:endParaRPr sz="2800" dirty="0">
              <a:solidFill>
                <a:schemeClr val="tx1">
                  <a:lumMod val="50000"/>
                </a:schemeClr>
              </a:solidFill>
              <a:latin typeface="Brush Script MT" panose="03060802040406070304" pitchFamily="66" charset="0"/>
            </a:endParaRPr>
          </a:p>
        </p:txBody>
      </p:sp>
      <p:sp>
        <p:nvSpPr>
          <p:cNvPr id="201" name="Google Shape;201;p31"/>
          <p:cNvSpPr txBox="1">
            <a:spLocks noGrp="1"/>
          </p:cNvSpPr>
          <p:nvPr>
            <p:ph type="title" idx="4"/>
          </p:nvPr>
        </p:nvSpPr>
        <p:spPr>
          <a:xfrm>
            <a:off x="457202" y="-2407827"/>
            <a:ext cx="3724855" cy="5836827"/>
          </a:xfrm>
          <a:prstGeom prst="rect">
            <a:avLst/>
          </a:prstGeom>
        </p:spPr>
        <p:txBody>
          <a:bodyPr spcFirstLastPara="1" wrap="square" lIns="91425" tIns="91425" rIns="91425" bIns="91425" anchor="b" anchorCtr="0">
            <a:noAutofit/>
          </a:bodyPr>
          <a:lstStyle/>
          <a:p>
            <a:pPr fontAlgn="base"/>
            <a:r>
              <a:rPr lang="es-MX" sz="5500" b="1" i="0" dirty="0">
                <a:solidFill>
                  <a:schemeClr val="accent4">
                    <a:lumMod val="50000"/>
                  </a:schemeClr>
                </a:solidFill>
                <a:effectLst/>
                <a:latin typeface="Forte" panose="03060902040502070203" pitchFamily="66" charset="0"/>
              </a:rPr>
              <a:t>¿Tipos de rúbricas?</a:t>
            </a:r>
          </a:p>
        </p:txBody>
      </p:sp>
      <p:pic>
        <p:nvPicPr>
          <p:cNvPr id="205" name="Google Shape;205;p31"/>
          <p:cNvPicPr preferRelativeResize="0"/>
          <p:nvPr/>
        </p:nvPicPr>
        <p:blipFill>
          <a:blip r:embed="rId3">
            <a:alphaModFix amt="80000"/>
          </a:blip>
          <a:stretch>
            <a:fillRect/>
          </a:stretch>
        </p:blipFill>
        <p:spPr>
          <a:xfrm rot="11726278" flipH="1">
            <a:off x="4696207" y="965105"/>
            <a:ext cx="1283667" cy="513068"/>
          </a:xfrm>
          <a:prstGeom prst="rect">
            <a:avLst/>
          </a:prstGeom>
          <a:noFill/>
          <a:ln>
            <a:noFill/>
          </a:ln>
        </p:spPr>
      </p:pic>
      <p:sp>
        <p:nvSpPr>
          <p:cNvPr id="8" name="Google Shape;187;p30">
            <a:extLst>
              <a:ext uri="{FF2B5EF4-FFF2-40B4-BE49-F238E27FC236}">
                <a16:creationId xmlns:a16="http://schemas.microsoft.com/office/drawing/2014/main" xmlns="" id="{BE86AD37-5529-48D3-A6E9-81C2C8E6DA90}"/>
              </a:ext>
            </a:extLst>
          </p:cNvPr>
          <p:cNvSpPr txBox="1">
            <a:spLocks noGrp="1"/>
          </p:cNvSpPr>
          <p:nvPr>
            <p:ph type="title"/>
          </p:nvPr>
        </p:nvSpPr>
        <p:spPr>
          <a:xfrm>
            <a:off x="-411517" y="5409855"/>
            <a:ext cx="54702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PE" sz="2600" i="0" dirty="0">
                <a:solidFill>
                  <a:srgbClr val="000000"/>
                </a:solidFill>
                <a:effectLst/>
                <a:latin typeface="Concert One" panose="020B0604020202020204" charset="0"/>
              </a:rPr>
              <a:t>HOLÍSTICAS Y ANALÍTICAS</a:t>
            </a:r>
            <a:endParaRPr sz="2600" dirty="0">
              <a:latin typeface="Concert One" panose="020B0604020202020204" charset="0"/>
            </a:endParaRPr>
          </a:p>
        </p:txBody>
      </p:sp>
      <p:pic>
        <p:nvPicPr>
          <p:cNvPr id="9" name="Picture 8" descr="Resultado de imagen para evidencias de aprendizaje animadas">
            <a:extLst>
              <a:ext uri="{FF2B5EF4-FFF2-40B4-BE49-F238E27FC236}">
                <a16:creationId xmlns:a16="http://schemas.microsoft.com/office/drawing/2014/main" xmlns="" id="{972AE1EE-478C-4D85-9DC0-8CF757CE0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409" y="3429000"/>
            <a:ext cx="1314439" cy="1829533"/>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9369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31"/>
          <p:cNvSpPr/>
          <p:nvPr/>
        </p:nvSpPr>
        <p:spPr>
          <a:xfrm>
            <a:off x="7753876" y="649301"/>
            <a:ext cx="674863" cy="651232"/>
          </a:xfrm>
          <a:custGeom>
            <a:avLst/>
            <a:gdLst/>
            <a:ahLst/>
            <a:cxnLst/>
            <a:rect l="l" t="t"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lnTo>
                  <a:pt x="21690" y="20830"/>
                </a:ln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lnTo>
                  <a:pt x="23183" y="22963"/>
                </a:ln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txBox="1">
            <a:spLocks noGrp="1"/>
          </p:cNvSpPr>
          <p:nvPr>
            <p:ph type="title" idx="2"/>
          </p:nvPr>
        </p:nvSpPr>
        <p:spPr>
          <a:xfrm>
            <a:off x="4788024" y="1523665"/>
            <a:ext cx="4038592" cy="5006645"/>
          </a:xfrm>
          <a:prstGeom prst="rect">
            <a:avLst/>
          </a:prstGeom>
        </p:spPr>
        <p:txBody>
          <a:bodyPr spcFirstLastPara="1" wrap="square" lIns="91425" tIns="91425" rIns="91425" bIns="91425" anchor="b" anchorCtr="0">
            <a:noAutofit/>
          </a:bodyPr>
          <a:lstStyle/>
          <a:p>
            <a:pPr algn="l"/>
            <a:r>
              <a:rPr lang="es-MX"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1.- Los alumnos tienen mucha más información que con otros instrumentos (retroalimentación).</a:t>
            </a:r>
            <a:br>
              <a:rPr lang="es-MX"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br>
            <a:r>
              <a:rPr lang="es-MX"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2.-Fomentan el aprendizaje y la autoevaluación.</a:t>
            </a:r>
            <a:br>
              <a:rPr lang="es-MX"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br>
            <a:r>
              <a:rPr lang="es-MX"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3.-Conocen de antemano los criterios con los que serán evaluados,</a:t>
            </a:r>
            <a:br>
              <a:rPr lang="es-MX"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br>
            <a:r>
              <a:rPr lang="es-MX"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4.-Facilitan la comprensión global del tema y la relación de las diferentes capacidades.</a:t>
            </a:r>
            <a:br>
              <a:rPr lang="es-MX"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br>
            <a:r>
              <a:rPr lang="es-MX"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5.-Ayudan al alumnado a pensar en profundidad.</a:t>
            </a:r>
            <a:br>
              <a:rPr lang="es-MX"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br>
            <a:r>
              <a:rPr lang="es-MX"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6.-Promueven la responsabilidad del alumnado, que en función de los criterios expuestos pueden revisar sus trabajos antes de entregarlos al docente</a:t>
            </a:r>
            <a:r>
              <a:rPr lang="es-MX" b="0" i="0" dirty="0" smtClean="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a:t>
            </a:r>
            <a:endParaRPr dirty="0">
              <a:solidFill>
                <a:schemeClr val="tx1">
                  <a:lumMod val="50000"/>
                </a:schemeClr>
              </a:solidFill>
              <a:latin typeface="Brush Script MT" panose="03060802040406070304" pitchFamily="66" charset="0"/>
            </a:endParaRPr>
          </a:p>
        </p:txBody>
      </p:sp>
      <p:sp>
        <p:nvSpPr>
          <p:cNvPr id="201" name="Google Shape;201;p31"/>
          <p:cNvSpPr txBox="1">
            <a:spLocks noGrp="1"/>
          </p:cNvSpPr>
          <p:nvPr>
            <p:ph type="title" idx="4"/>
          </p:nvPr>
        </p:nvSpPr>
        <p:spPr>
          <a:xfrm>
            <a:off x="457202" y="-2407827"/>
            <a:ext cx="3724855" cy="5836827"/>
          </a:xfrm>
          <a:prstGeom prst="rect">
            <a:avLst/>
          </a:prstGeom>
        </p:spPr>
        <p:txBody>
          <a:bodyPr spcFirstLastPara="1" wrap="square" lIns="91425" tIns="91425" rIns="91425" bIns="91425" anchor="b" anchorCtr="0">
            <a:noAutofit/>
          </a:bodyPr>
          <a:lstStyle/>
          <a:p>
            <a:pPr fontAlgn="base"/>
            <a:r>
              <a:rPr lang="es-MX" sz="5000" b="1" i="0" dirty="0">
                <a:solidFill>
                  <a:schemeClr val="accent4">
                    <a:lumMod val="50000"/>
                  </a:schemeClr>
                </a:solidFill>
                <a:effectLst/>
                <a:latin typeface="Forte" panose="03060902040502070203" pitchFamily="66" charset="0"/>
              </a:rPr>
              <a:t>¿Ventajas de  las rúbricas?</a:t>
            </a:r>
          </a:p>
        </p:txBody>
      </p:sp>
      <p:pic>
        <p:nvPicPr>
          <p:cNvPr id="205" name="Google Shape;205;p31"/>
          <p:cNvPicPr preferRelativeResize="0"/>
          <p:nvPr/>
        </p:nvPicPr>
        <p:blipFill>
          <a:blip r:embed="rId3">
            <a:alphaModFix amt="80000"/>
          </a:blip>
          <a:stretch>
            <a:fillRect/>
          </a:stretch>
        </p:blipFill>
        <p:spPr>
          <a:xfrm rot="11726278" flipH="1">
            <a:off x="4925200" y="862257"/>
            <a:ext cx="1252260" cy="514095"/>
          </a:xfrm>
          <a:prstGeom prst="rect">
            <a:avLst/>
          </a:prstGeom>
          <a:noFill/>
          <a:ln>
            <a:noFill/>
          </a:ln>
        </p:spPr>
      </p:pic>
      <p:sp>
        <p:nvSpPr>
          <p:cNvPr id="8" name="Google Shape;187;p30">
            <a:extLst>
              <a:ext uri="{FF2B5EF4-FFF2-40B4-BE49-F238E27FC236}">
                <a16:creationId xmlns:a16="http://schemas.microsoft.com/office/drawing/2014/main" xmlns="" id="{BE86AD37-5529-48D3-A6E9-81C2C8E6DA90}"/>
              </a:ext>
            </a:extLst>
          </p:cNvPr>
          <p:cNvSpPr txBox="1">
            <a:spLocks noGrp="1"/>
          </p:cNvSpPr>
          <p:nvPr>
            <p:ph type="title"/>
          </p:nvPr>
        </p:nvSpPr>
        <p:spPr>
          <a:xfrm>
            <a:off x="-411517" y="5409855"/>
            <a:ext cx="54702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PE" sz="2600" i="0" dirty="0">
                <a:solidFill>
                  <a:srgbClr val="000000"/>
                </a:solidFill>
                <a:effectLst/>
                <a:latin typeface="Concert One" panose="020B0604020202020204" charset="0"/>
              </a:rPr>
              <a:t>PARA EL ESTUDIANTE:</a:t>
            </a:r>
            <a:endParaRPr sz="2600" dirty="0">
              <a:latin typeface="Concert One" panose="020B0604020202020204" charset="0"/>
            </a:endParaRPr>
          </a:p>
        </p:txBody>
      </p:sp>
      <p:pic>
        <p:nvPicPr>
          <p:cNvPr id="9" name="Picture 8" descr="Resultado de imagen para evidencias de aprendizaje animadas">
            <a:extLst>
              <a:ext uri="{FF2B5EF4-FFF2-40B4-BE49-F238E27FC236}">
                <a16:creationId xmlns:a16="http://schemas.microsoft.com/office/drawing/2014/main" xmlns="" id="{972AE1EE-478C-4D85-9DC0-8CF757CE0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409" y="3429000"/>
            <a:ext cx="1314439" cy="1829533"/>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1027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31"/>
          <p:cNvSpPr/>
          <p:nvPr/>
        </p:nvSpPr>
        <p:spPr>
          <a:xfrm>
            <a:off x="7753876" y="649301"/>
            <a:ext cx="674863" cy="651232"/>
          </a:xfrm>
          <a:custGeom>
            <a:avLst/>
            <a:gdLst/>
            <a:ahLst/>
            <a:cxnLst/>
            <a:rect l="l" t="t"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lnTo>
                  <a:pt x="21690" y="20830"/>
                </a:ln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lnTo>
                  <a:pt x="23183" y="22963"/>
                </a:ln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txBox="1">
            <a:spLocks noGrp="1"/>
          </p:cNvSpPr>
          <p:nvPr>
            <p:ph type="title" idx="2"/>
          </p:nvPr>
        </p:nvSpPr>
        <p:spPr>
          <a:xfrm>
            <a:off x="4825298" y="510587"/>
            <a:ext cx="3952943" cy="5366685"/>
          </a:xfrm>
          <a:prstGeom prst="rect">
            <a:avLst/>
          </a:prstGeom>
        </p:spPr>
        <p:txBody>
          <a:bodyPr spcFirstLastPara="1" wrap="square" lIns="91425" tIns="91425" rIns="91425" bIns="91425" anchor="b" anchorCtr="0">
            <a:noAutofit/>
          </a:bodyPr>
          <a:lstStyle/>
          <a:p>
            <a:pPr algn="l"/>
            <a:r>
              <a:rPr lang="es-MX" sz="2500"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1.- Son fáciles de usar y de explicar a los alumnos. Incrementa la objetividad del proceso evaluador.</a:t>
            </a:r>
            <a:br>
              <a:rPr lang="es-MX" sz="2500"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br>
            <a:r>
              <a:rPr lang="es-MX" sz="2500"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2.-Ofrecen una retroalimentación sobre la eficacia de los métodos de enseñanza que se han empleado.</a:t>
            </a:r>
            <a:br>
              <a:rPr lang="es-MX" sz="2500"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br>
            <a:r>
              <a:rPr lang="es-MX" sz="2500"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3.-Son versátiles y se ajustan a las exigencias del proceso de evaluación por competencias.</a:t>
            </a:r>
            <a:r>
              <a:rPr lang="es-MX" sz="1600" b="0" i="0" dirty="0">
                <a:solidFill>
                  <a:srgbClr val="666666"/>
                </a:solidFill>
                <a:effectLst/>
                <a:latin typeface="Arial" panose="020B0604020202020204" pitchFamily="34" charset="0"/>
              </a:rPr>
              <a:t/>
            </a:r>
            <a:br>
              <a:rPr lang="es-MX" sz="1600" b="0" i="0" dirty="0">
                <a:solidFill>
                  <a:srgbClr val="666666"/>
                </a:solidFill>
                <a:effectLst/>
                <a:latin typeface="Arial" panose="020B0604020202020204" pitchFamily="34" charset="0"/>
              </a:rPr>
            </a:br>
            <a:r>
              <a:rPr lang="es-MX" sz="1800" b="0" i="0" dirty="0">
                <a:solidFill>
                  <a:srgbClr val="666666"/>
                </a:solidFill>
                <a:effectLst/>
                <a:latin typeface="Arial" panose="020B0604020202020204" pitchFamily="34" charset="0"/>
              </a:rPr>
              <a:t/>
            </a:r>
            <a:br>
              <a:rPr lang="es-MX" sz="1800" b="0" i="0" dirty="0">
                <a:solidFill>
                  <a:srgbClr val="666666"/>
                </a:solidFill>
                <a:effectLst/>
                <a:latin typeface="Arial" panose="020B0604020202020204" pitchFamily="34" charset="0"/>
              </a:rPr>
            </a:br>
            <a:r>
              <a:rPr lang="es-MX" sz="2400" dirty="0">
                <a:solidFill>
                  <a:schemeClr val="tx1">
                    <a:lumMod val="50000"/>
                  </a:schemeClr>
                </a:solidFill>
                <a:latin typeface="Brush Script MT" panose="03060802040406070304" pitchFamily="66" charset="0"/>
              </a:rPr>
              <a:t/>
            </a:r>
            <a:br>
              <a:rPr lang="es-MX" sz="2400" dirty="0">
                <a:solidFill>
                  <a:schemeClr val="tx1">
                    <a:lumMod val="50000"/>
                  </a:schemeClr>
                </a:solidFill>
                <a:latin typeface="Brush Script MT" panose="03060802040406070304" pitchFamily="66" charset="0"/>
              </a:rPr>
            </a:br>
            <a:endParaRPr sz="2400" dirty="0">
              <a:solidFill>
                <a:schemeClr val="tx1">
                  <a:lumMod val="50000"/>
                </a:schemeClr>
              </a:solidFill>
              <a:latin typeface="Brush Script MT" panose="03060802040406070304" pitchFamily="66" charset="0"/>
            </a:endParaRPr>
          </a:p>
        </p:txBody>
      </p:sp>
      <p:sp>
        <p:nvSpPr>
          <p:cNvPr id="201" name="Google Shape;201;p31"/>
          <p:cNvSpPr txBox="1">
            <a:spLocks noGrp="1"/>
          </p:cNvSpPr>
          <p:nvPr>
            <p:ph type="title" idx="4"/>
          </p:nvPr>
        </p:nvSpPr>
        <p:spPr>
          <a:xfrm>
            <a:off x="457202" y="-2407827"/>
            <a:ext cx="3724855" cy="5836827"/>
          </a:xfrm>
          <a:prstGeom prst="rect">
            <a:avLst/>
          </a:prstGeom>
        </p:spPr>
        <p:txBody>
          <a:bodyPr spcFirstLastPara="1" wrap="square" lIns="91425" tIns="91425" rIns="91425" bIns="91425" anchor="b" anchorCtr="0">
            <a:noAutofit/>
          </a:bodyPr>
          <a:lstStyle/>
          <a:p>
            <a:pPr fontAlgn="base"/>
            <a:r>
              <a:rPr lang="es-MX" sz="5000" b="1" i="0" dirty="0">
                <a:solidFill>
                  <a:schemeClr val="accent4">
                    <a:lumMod val="50000"/>
                  </a:schemeClr>
                </a:solidFill>
                <a:effectLst/>
                <a:latin typeface="Forte" panose="03060902040502070203" pitchFamily="66" charset="0"/>
              </a:rPr>
              <a:t>¿Ventajas de  las rúbricas?</a:t>
            </a:r>
          </a:p>
        </p:txBody>
      </p:sp>
      <p:pic>
        <p:nvPicPr>
          <p:cNvPr id="205" name="Google Shape;205;p31"/>
          <p:cNvPicPr preferRelativeResize="0"/>
          <p:nvPr/>
        </p:nvPicPr>
        <p:blipFill>
          <a:blip r:embed="rId3">
            <a:alphaModFix amt="80000"/>
          </a:blip>
          <a:stretch>
            <a:fillRect/>
          </a:stretch>
        </p:blipFill>
        <p:spPr>
          <a:xfrm rot="11726278" flipH="1">
            <a:off x="4925200" y="862257"/>
            <a:ext cx="1252260" cy="514095"/>
          </a:xfrm>
          <a:prstGeom prst="rect">
            <a:avLst/>
          </a:prstGeom>
          <a:noFill/>
          <a:ln>
            <a:noFill/>
          </a:ln>
        </p:spPr>
      </p:pic>
      <p:sp>
        <p:nvSpPr>
          <p:cNvPr id="8" name="Google Shape;187;p30">
            <a:extLst>
              <a:ext uri="{FF2B5EF4-FFF2-40B4-BE49-F238E27FC236}">
                <a16:creationId xmlns:a16="http://schemas.microsoft.com/office/drawing/2014/main" xmlns="" id="{BE86AD37-5529-48D3-A6E9-81C2C8E6DA90}"/>
              </a:ext>
            </a:extLst>
          </p:cNvPr>
          <p:cNvSpPr txBox="1">
            <a:spLocks noGrp="1"/>
          </p:cNvSpPr>
          <p:nvPr>
            <p:ph type="title"/>
          </p:nvPr>
        </p:nvSpPr>
        <p:spPr>
          <a:xfrm>
            <a:off x="-411517" y="5409855"/>
            <a:ext cx="54702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PE" sz="2600" i="0" dirty="0">
                <a:solidFill>
                  <a:srgbClr val="000000"/>
                </a:solidFill>
                <a:effectLst/>
                <a:latin typeface="Concert One" panose="020B0604020202020204" charset="0"/>
              </a:rPr>
              <a:t>PARA EL DOCENTE:</a:t>
            </a:r>
            <a:endParaRPr sz="2600" dirty="0">
              <a:latin typeface="Concert One" panose="020B0604020202020204" charset="0"/>
            </a:endParaRPr>
          </a:p>
        </p:txBody>
      </p:sp>
      <p:pic>
        <p:nvPicPr>
          <p:cNvPr id="9" name="Picture 8" descr="Resultado de imagen para evidencias de aprendizaje animadas">
            <a:extLst>
              <a:ext uri="{FF2B5EF4-FFF2-40B4-BE49-F238E27FC236}">
                <a16:creationId xmlns:a16="http://schemas.microsoft.com/office/drawing/2014/main" xmlns="" id="{972AE1EE-478C-4D85-9DC0-8CF757CE0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409" y="3429000"/>
            <a:ext cx="1314439" cy="1829533"/>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8627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31"/>
          <p:cNvSpPr/>
          <p:nvPr/>
        </p:nvSpPr>
        <p:spPr>
          <a:xfrm>
            <a:off x="7753876" y="649301"/>
            <a:ext cx="674863" cy="651232"/>
          </a:xfrm>
          <a:custGeom>
            <a:avLst/>
            <a:gdLst/>
            <a:ahLst/>
            <a:cxnLst/>
            <a:rect l="l" t="t"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lnTo>
                  <a:pt x="21690" y="20830"/>
                </a:ln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lnTo>
                  <a:pt x="23183" y="22963"/>
                </a:ln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txBox="1">
            <a:spLocks noGrp="1"/>
          </p:cNvSpPr>
          <p:nvPr>
            <p:ph type="title" idx="2"/>
          </p:nvPr>
        </p:nvSpPr>
        <p:spPr>
          <a:xfrm>
            <a:off x="4716016" y="1957163"/>
            <a:ext cx="3858908" cy="4110817"/>
          </a:xfrm>
          <a:prstGeom prst="rect">
            <a:avLst/>
          </a:prstGeom>
        </p:spPr>
        <p:txBody>
          <a:bodyPr spcFirstLastPara="1" wrap="square" lIns="91425" tIns="91425" rIns="91425" bIns="91425" anchor="b" anchorCtr="0">
            <a:noAutofit/>
          </a:bodyPr>
          <a:lstStyle/>
          <a:p>
            <a:pPr algn="l"/>
            <a:r>
              <a:rPr lang="es-MX" sz="2400"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1.- El diseño de una rúbrica supone tiempo por parte del docente y conocimiento de cómo se hace.</a:t>
            </a:r>
            <a:br>
              <a:rPr lang="es-MX" sz="2400"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br>
            <a:r>
              <a:rPr lang="es-MX" sz="2400"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2.- Un mal diseño de la rúbrica puede hacer que no se identifique el criterio de evaluación con la tarea en sí o por el contrario criterios demasiado generales hace inviable su evaluación.</a:t>
            </a:r>
            <a:br>
              <a:rPr lang="es-MX" sz="2400"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br>
            <a:r>
              <a:rPr lang="es-MX" sz="2400" b="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3.-</a:t>
            </a:r>
            <a:r>
              <a:rPr lang="es-MX" sz="2400" b="0" i="0" dirty="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Riesgo de convertir la evaluación en algo extenuante</a:t>
            </a:r>
            <a:r>
              <a:rPr lang="es-MX" sz="2400" b="0" i="0" dirty="0" smtClean="0">
                <a:solidFill>
                  <a:schemeClr val="tx1">
                    <a:lumMod val="50000"/>
                  </a:schemeClr>
                </a:solidFill>
                <a:effectLst>
                  <a:outerShdw blurRad="38100" dist="38100" dir="2700000" algn="tl">
                    <a:srgbClr val="000000">
                      <a:alpha val="43137"/>
                    </a:srgbClr>
                  </a:outerShdw>
                </a:effectLst>
                <a:latin typeface="Brush Script MT" panose="03060802040406070304" pitchFamily="66" charset="0"/>
              </a:rPr>
              <a:t>.</a:t>
            </a:r>
            <a:endParaRPr sz="2800" dirty="0">
              <a:solidFill>
                <a:schemeClr val="tx1">
                  <a:lumMod val="50000"/>
                </a:schemeClr>
              </a:solidFill>
              <a:latin typeface="Brush Script MT" panose="03060802040406070304" pitchFamily="66" charset="0"/>
            </a:endParaRPr>
          </a:p>
        </p:txBody>
      </p:sp>
      <p:sp>
        <p:nvSpPr>
          <p:cNvPr id="201" name="Google Shape;201;p31"/>
          <p:cNvSpPr txBox="1">
            <a:spLocks noGrp="1"/>
          </p:cNvSpPr>
          <p:nvPr>
            <p:ph type="title" idx="4"/>
          </p:nvPr>
        </p:nvSpPr>
        <p:spPr>
          <a:xfrm>
            <a:off x="203904" y="-2143667"/>
            <a:ext cx="4114801" cy="5836827"/>
          </a:xfrm>
          <a:prstGeom prst="rect">
            <a:avLst/>
          </a:prstGeom>
        </p:spPr>
        <p:txBody>
          <a:bodyPr spcFirstLastPara="1" wrap="square" lIns="91425" tIns="91425" rIns="91425" bIns="91425" anchor="b" anchorCtr="0">
            <a:noAutofit/>
          </a:bodyPr>
          <a:lstStyle/>
          <a:p>
            <a:pPr fontAlgn="base"/>
            <a:r>
              <a:rPr lang="es-MX" sz="4500" b="1" i="0" dirty="0">
                <a:solidFill>
                  <a:schemeClr val="accent4">
                    <a:lumMod val="50000"/>
                  </a:schemeClr>
                </a:solidFill>
                <a:effectLst/>
                <a:latin typeface="Forte" panose="03060902040502070203" pitchFamily="66" charset="0"/>
              </a:rPr>
              <a:t>Inconvenientes </a:t>
            </a:r>
            <a:br>
              <a:rPr lang="es-MX" sz="4500" b="1" i="0" dirty="0">
                <a:solidFill>
                  <a:schemeClr val="accent4">
                    <a:lumMod val="50000"/>
                  </a:schemeClr>
                </a:solidFill>
                <a:effectLst/>
                <a:latin typeface="Forte" panose="03060902040502070203" pitchFamily="66" charset="0"/>
              </a:rPr>
            </a:br>
            <a:r>
              <a:rPr lang="es-MX" sz="4500" b="1" i="0" dirty="0">
                <a:solidFill>
                  <a:schemeClr val="accent4">
                    <a:lumMod val="50000"/>
                  </a:schemeClr>
                </a:solidFill>
                <a:effectLst/>
                <a:latin typeface="Forte" panose="03060902040502070203" pitchFamily="66" charset="0"/>
              </a:rPr>
              <a:t>de  las </a:t>
            </a:r>
            <a:br>
              <a:rPr lang="es-MX" sz="4500" b="1" i="0" dirty="0">
                <a:solidFill>
                  <a:schemeClr val="accent4">
                    <a:lumMod val="50000"/>
                  </a:schemeClr>
                </a:solidFill>
                <a:effectLst/>
                <a:latin typeface="Forte" panose="03060902040502070203" pitchFamily="66" charset="0"/>
              </a:rPr>
            </a:br>
            <a:r>
              <a:rPr lang="es-MX" sz="4500" b="1" i="0" dirty="0">
                <a:solidFill>
                  <a:schemeClr val="accent4">
                    <a:lumMod val="50000"/>
                  </a:schemeClr>
                </a:solidFill>
                <a:effectLst/>
                <a:latin typeface="Forte" panose="03060902040502070203" pitchFamily="66" charset="0"/>
              </a:rPr>
              <a:t>rúbricas</a:t>
            </a:r>
          </a:p>
        </p:txBody>
      </p:sp>
      <p:pic>
        <p:nvPicPr>
          <p:cNvPr id="205" name="Google Shape;205;p31"/>
          <p:cNvPicPr preferRelativeResize="0"/>
          <p:nvPr/>
        </p:nvPicPr>
        <p:blipFill>
          <a:blip r:embed="rId3">
            <a:alphaModFix amt="80000"/>
          </a:blip>
          <a:stretch>
            <a:fillRect/>
          </a:stretch>
        </p:blipFill>
        <p:spPr>
          <a:xfrm rot="11726278" flipH="1">
            <a:off x="4595892" y="610954"/>
            <a:ext cx="1520359" cy="514095"/>
          </a:xfrm>
          <a:prstGeom prst="rect">
            <a:avLst/>
          </a:prstGeom>
          <a:noFill/>
          <a:ln>
            <a:noFill/>
          </a:ln>
        </p:spPr>
      </p:pic>
      <p:pic>
        <p:nvPicPr>
          <p:cNvPr id="9" name="Picture 8" descr="Resultado de imagen para evidencias de aprendizaje animadas">
            <a:extLst>
              <a:ext uri="{FF2B5EF4-FFF2-40B4-BE49-F238E27FC236}">
                <a16:creationId xmlns:a16="http://schemas.microsoft.com/office/drawing/2014/main" xmlns="" id="{972AE1EE-478C-4D85-9DC0-8CF757CE0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409" y="4012572"/>
            <a:ext cx="1314439" cy="1829533"/>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2778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31"/>
          <p:cNvSpPr/>
          <p:nvPr/>
        </p:nvSpPr>
        <p:spPr>
          <a:xfrm>
            <a:off x="7753876" y="649301"/>
            <a:ext cx="674863" cy="651232"/>
          </a:xfrm>
          <a:custGeom>
            <a:avLst/>
            <a:gdLst/>
            <a:ahLst/>
            <a:cxnLst/>
            <a:rect l="l" t="t"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lnTo>
                  <a:pt x="21690" y="20830"/>
                </a:ln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lnTo>
                  <a:pt x="23183" y="22963"/>
                </a:ln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1"/>
          <p:cNvSpPr txBox="1">
            <a:spLocks noGrp="1"/>
          </p:cNvSpPr>
          <p:nvPr>
            <p:ph type="title" idx="4"/>
          </p:nvPr>
        </p:nvSpPr>
        <p:spPr>
          <a:xfrm>
            <a:off x="203904" y="-2143667"/>
            <a:ext cx="4114801" cy="5836827"/>
          </a:xfrm>
          <a:prstGeom prst="rect">
            <a:avLst/>
          </a:prstGeom>
        </p:spPr>
        <p:txBody>
          <a:bodyPr spcFirstLastPara="1" wrap="square" lIns="91425" tIns="91425" rIns="91425" bIns="91425" anchor="b" anchorCtr="0">
            <a:noAutofit/>
          </a:bodyPr>
          <a:lstStyle/>
          <a:p>
            <a:pPr fontAlgn="base"/>
            <a:r>
              <a:rPr lang="es-MX" sz="4500" b="1" i="0" dirty="0">
                <a:solidFill>
                  <a:schemeClr val="accent4">
                    <a:lumMod val="50000"/>
                  </a:schemeClr>
                </a:solidFill>
                <a:effectLst/>
                <a:latin typeface="Forte" panose="03060902040502070203" pitchFamily="66" charset="0"/>
              </a:rPr>
              <a:t>Elementos </a:t>
            </a:r>
            <a:br>
              <a:rPr lang="es-MX" sz="4500" b="1" i="0" dirty="0">
                <a:solidFill>
                  <a:schemeClr val="accent4">
                    <a:lumMod val="50000"/>
                  </a:schemeClr>
                </a:solidFill>
                <a:effectLst/>
                <a:latin typeface="Forte" panose="03060902040502070203" pitchFamily="66" charset="0"/>
              </a:rPr>
            </a:br>
            <a:r>
              <a:rPr lang="es-MX" sz="4500" b="1" i="0" dirty="0">
                <a:solidFill>
                  <a:schemeClr val="accent4">
                    <a:lumMod val="50000"/>
                  </a:schemeClr>
                </a:solidFill>
                <a:effectLst/>
                <a:latin typeface="Forte" panose="03060902040502070203" pitchFamily="66" charset="0"/>
              </a:rPr>
              <a:t>de  las </a:t>
            </a:r>
            <a:br>
              <a:rPr lang="es-MX" sz="4500" b="1" i="0" dirty="0">
                <a:solidFill>
                  <a:schemeClr val="accent4">
                    <a:lumMod val="50000"/>
                  </a:schemeClr>
                </a:solidFill>
                <a:effectLst/>
                <a:latin typeface="Forte" panose="03060902040502070203" pitchFamily="66" charset="0"/>
              </a:rPr>
            </a:br>
            <a:r>
              <a:rPr lang="es-MX" sz="4500" b="1" i="0" dirty="0">
                <a:solidFill>
                  <a:schemeClr val="accent4">
                    <a:lumMod val="50000"/>
                  </a:schemeClr>
                </a:solidFill>
                <a:effectLst/>
                <a:latin typeface="Forte" panose="03060902040502070203" pitchFamily="66" charset="0"/>
              </a:rPr>
              <a:t>rúbricas</a:t>
            </a:r>
          </a:p>
        </p:txBody>
      </p:sp>
      <p:pic>
        <p:nvPicPr>
          <p:cNvPr id="205" name="Google Shape;205;p31"/>
          <p:cNvPicPr preferRelativeResize="0"/>
          <p:nvPr/>
        </p:nvPicPr>
        <p:blipFill>
          <a:blip r:embed="rId3">
            <a:alphaModFix amt="80000"/>
          </a:blip>
          <a:stretch>
            <a:fillRect/>
          </a:stretch>
        </p:blipFill>
        <p:spPr>
          <a:xfrm rot="11726278" flipH="1">
            <a:off x="4595892" y="610954"/>
            <a:ext cx="1520359" cy="514095"/>
          </a:xfrm>
          <a:prstGeom prst="rect">
            <a:avLst/>
          </a:prstGeom>
          <a:noFill/>
          <a:ln>
            <a:noFill/>
          </a:ln>
        </p:spPr>
      </p:pic>
      <p:pic>
        <p:nvPicPr>
          <p:cNvPr id="9" name="Picture 8" descr="Resultado de imagen para evidencias de aprendizaje animadas">
            <a:extLst>
              <a:ext uri="{FF2B5EF4-FFF2-40B4-BE49-F238E27FC236}">
                <a16:creationId xmlns:a16="http://schemas.microsoft.com/office/drawing/2014/main" xmlns="" id="{972AE1EE-478C-4D85-9DC0-8CF757CE0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409" y="4012572"/>
            <a:ext cx="1314439" cy="1829533"/>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xmlns="" id="{86F99CBA-3F0A-4B15-918E-8C088AC63147}"/>
              </a:ext>
            </a:extLst>
          </p:cNvPr>
          <p:cNvPicPr>
            <a:picLocks noChangeAspect="1"/>
          </p:cNvPicPr>
          <p:nvPr/>
        </p:nvPicPr>
        <p:blipFill>
          <a:blip r:embed="rId5"/>
          <a:stretch>
            <a:fillRect/>
          </a:stretch>
        </p:blipFill>
        <p:spPr>
          <a:xfrm>
            <a:off x="4554895" y="1715891"/>
            <a:ext cx="4265577" cy="4126215"/>
          </a:xfrm>
          <a:prstGeom prst="rect">
            <a:avLst/>
          </a:prstGeom>
        </p:spPr>
      </p:pic>
    </p:spTree>
    <p:extLst>
      <p:ext uri="{BB962C8B-B14F-4D97-AF65-F5344CB8AC3E}">
        <p14:creationId xmlns:p14="http://schemas.microsoft.com/office/powerpoint/2010/main" val="2967436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31"/>
          <p:cNvSpPr/>
          <p:nvPr/>
        </p:nvSpPr>
        <p:spPr>
          <a:xfrm>
            <a:off x="7753876" y="649301"/>
            <a:ext cx="674863" cy="651232"/>
          </a:xfrm>
          <a:custGeom>
            <a:avLst/>
            <a:gdLst/>
            <a:ahLst/>
            <a:cxnLst/>
            <a:rect l="l" t="t"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lnTo>
                  <a:pt x="21690" y="20830"/>
                </a:ln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lnTo>
                  <a:pt x="23183" y="22963"/>
                </a:ln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1"/>
          <p:cNvSpPr txBox="1">
            <a:spLocks noGrp="1"/>
          </p:cNvSpPr>
          <p:nvPr>
            <p:ph type="title" idx="4"/>
          </p:nvPr>
        </p:nvSpPr>
        <p:spPr>
          <a:xfrm>
            <a:off x="203904" y="-2143667"/>
            <a:ext cx="4114801" cy="5836827"/>
          </a:xfrm>
          <a:prstGeom prst="rect">
            <a:avLst/>
          </a:prstGeom>
        </p:spPr>
        <p:txBody>
          <a:bodyPr spcFirstLastPara="1" wrap="square" lIns="91425" tIns="91425" rIns="91425" bIns="91425" anchor="b" anchorCtr="0">
            <a:noAutofit/>
          </a:bodyPr>
          <a:lstStyle/>
          <a:p>
            <a:pPr fontAlgn="base"/>
            <a:r>
              <a:rPr lang="es-MX" sz="4500" b="1" i="0" dirty="0">
                <a:solidFill>
                  <a:schemeClr val="accent4">
                    <a:lumMod val="50000"/>
                  </a:schemeClr>
                </a:solidFill>
                <a:effectLst/>
                <a:latin typeface="Forte" panose="03060902040502070203" pitchFamily="66" charset="0"/>
              </a:rPr>
              <a:t>¿Cómo</a:t>
            </a:r>
            <a:br>
              <a:rPr lang="es-MX" sz="4500" b="1" i="0" dirty="0">
                <a:solidFill>
                  <a:schemeClr val="accent4">
                    <a:lumMod val="50000"/>
                  </a:schemeClr>
                </a:solidFill>
                <a:effectLst/>
                <a:latin typeface="Forte" panose="03060902040502070203" pitchFamily="66" charset="0"/>
              </a:rPr>
            </a:br>
            <a:r>
              <a:rPr lang="es-MX" sz="4500" b="1" i="0" dirty="0">
                <a:solidFill>
                  <a:schemeClr val="accent4">
                    <a:lumMod val="50000"/>
                  </a:schemeClr>
                </a:solidFill>
                <a:effectLst/>
                <a:latin typeface="Forte" panose="03060902040502070203" pitchFamily="66" charset="0"/>
              </a:rPr>
              <a:t> elaborar una rúbrica?</a:t>
            </a:r>
          </a:p>
        </p:txBody>
      </p:sp>
      <p:pic>
        <p:nvPicPr>
          <p:cNvPr id="205" name="Google Shape;205;p31"/>
          <p:cNvPicPr preferRelativeResize="0"/>
          <p:nvPr/>
        </p:nvPicPr>
        <p:blipFill>
          <a:blip r:embed="rId3">
            <a:alphaModFix amt="80000"/>
          </a:blip>
          <a:stretch>
            <a:fillRect/>
          </a:stretch>
        </p:blipFill>
        <p:spPr>
          <a:xfrm rot="11276720" flipH="1">
            <a:off x="4952113" y="803045"/>
            <a:ext cx="1692866" cy="470204"/>
          </a:xfrm>
          <a:prstGeom prst="rect">
            <a:avLst/>
          </a:prstGeom>
          <a:noFill/>
          <a:ln>
            <a:noFill/>
          </a:ln>
        </p:spPr>
      </p:pic>
      <p:pic>
        <p:nvPicPr>
          <p:cNvPr id="5" name="Imagen 4">
            <a:extLst>
              <a:ext uri="{FF2B5EF4-FFF2-40B4-BE49-F238E27FC236}">
                <a16:creationId xmlns:a16="http://schemas.microsoft.com/office/drawing/2014/main" xmlns="" id="{86F99CBA-3F0A-4B15-918E-8C088AC63147}"/>
              </a:ext>
            </a:extLst>
          </p:cNvPr>
          <p:cNvPicPr>
            <a:picLocks noChangeAspect="1"/>
          </p:cNvPicPr>
          <p:nvPr/>
        </p:nvPicPr>
        <p:blipFill>
          <a:blip r:embed="rId4"/>
          <a:stretch>
            <a:fillRect/>
          </a:stretch>
        </p:blipFill>
        <p:spPr>
          <a:xfrm>
            <a:off x="1425896" y="3693161"/>
            <a:ext cx="1957384" cy="2164676"/>
          </a:xfrm>
          <a:prstGeom prst="rect">
            <a:avLst/>
          </a:prstGeom>
          <a:ln w="57150">
            <a:solidFill>
              <a:schemeClr val="accent3">
                <a:lumMod val="75000"/>
              </a:schemeClr>
            </a:solidFill>
          </a:ln>
        </p:spPr>
      </p:pic>
      <p:sp>
        <p:nvSpPr>
          <p:cNvPr id="7" name="Google Shape;199;p31">
            <a:extLst>
              <a:ext uri="{FF2B5EF4-FFF2-40B4-BE49-F238E27FC236}">
                <a16:creationId xmlns:a16="http://schemas.microsoft.com/office/drawing/2014/main" xmlns="" id="{9636C62C-4896-44F2-8414-8ED7A53D0A98}"/>
              </a:ext>
            </a:extLst>
          </p:cNvPr>
          <p:cNvSpPr txBox="1">
            <a:spLocks/>
          </p:cNvSpPr>
          <p:nvPr/>
        </p:nvSpPr>
        <p:spPr>
          <a:xfrm>
            <a:off x="4825298" y="1040015"/>
            <a:ext cx="3894753" cy="496601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100"/>
              <a:buFont typeface="Concert One"/>
              <a:buNone/>
              <a:defRPr sz="21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9pPr>
          </a:lstStyle>
          <a:p>
            <a:pPr algn="l"/>
            <a:r>
              <a:rPr lang="es-MX" sz="2400" b="0" dirty="0">
                <a:solidFill>
                  <a:schemeClr val="tx1"/>
                </a:solidFill>
                <a:effectLst>
                  <a:outerShdw blurRad="38100" dist="38100" dir="2700000" algn="tl">
                    <a:srgbClr val="000000">
                      <a:alpha val="43137"/>
                    </a:srgbClr>
                  </a:outerShdw>
                </a:effectLst>
                <a:latin typeface="Brush Script MT" panose="03060802040406070304" pitchFamily="66" charset="0"/>
              </a:rPr>
              <a:t>Eda N° 07: </a:t>
            </a:r>
            <a:r>
              <a:rPr lang="es-MX" sz="2400" dirty="0">
                <a:solidFill>
                  <a:schemeClr val="tx1"/>
                </a:solidFill>
                <a:latin typeface="Brush Script MT" panose="03060802040406070304" pitchFamily="66" charset="0"/>
              </a:rPr>
              <a:t>Cuidamos nuestra salud aprovechando los nutrientes de los alimentos.</a:t>
            </a:r>
          </a:p>
          <a:p>
            <a:pPr algn="l"/>
            <a:r>
              <a:rPr lang="es-MX" sz="2400" b="0" dirty="0">
                <a:solidFill>
                  <a:schemeClr val="tx1"/>
                </a:solidFill>
                <a:effectLst>
                  <a:outerShdw blurRad="38100" dist="38100" dir="2700000" algn="tl">
                    <a:srgbClr val="000000">
                      <a:alpha val="43137"/>
                    </a:srgbClr>
                  </a:outerShdw>
                </a:effectLst>
                <a:latin typeface="Brush Script MT" panose="03060802040406070304" pitchFamily="66" charset="0"/>
              </a:rPr>
              <a:t>Área: </a:t>
            </a:r>
            <a:r>
              <a:rPr lang="es-MX" sz="2400" dirty="0">
                <a:solidFill>
                  <a:schemeClr val="tx1"/>
                </a:solidFill>
                <a:effectLst>
                  <a:outerShdw blurRad="38100" dist="38100" dir="2700000" algn="tl">
                    <a:srgbClr val="000000">
                      <a:alpha val="43137"/>
                    </a:srgbClr>
                  </a:outerShdw>
                </a:effectLst>
                <a:latin typeface="Brush Script MT" panose="03060802040406070304" pitchFamily="66" charset="0"/>
              </a:rPr>
              <a:t>comunicación </a:t>
            </a:r>
          </a:p>
          <a:p>
            <a:pPr algn="l"/>
            <a:r>
              <a:rPr lang="es-MX" sz="2400" b="0" dirty="0">
                <a:solidFill>
                  <a:schemeClr val="tx1"/>
                </a:solidFill>
                <a:effectLst>
                  <a:outerShdw blurRad="38100" dist="38100" dir="2700000" algn="tl">
                    <a:srgbClr val="000000">
                      <a:alpha val="43137"/>
                    </a:srgbClr>
                  </a:outerShdw>
                </a:effectLst>
                <a:latin typeface="Brush Script MT" panose="03060802040406070304" pitchFamily="66" charset="0"/>
              </a:rPr>
              <a:t>Ciclo: </a:t>
            </a:r>
            <a:r>
              <a:rPr lang="es-MX" sz="2400" b="0" dirty="0">
                <a:solidFill>
                  <a:schemeClr val="tx1"/>
                </a:solidFill>
                <a:effectLst>
                  <a:outerShdw blurRad="38100" dist="38100" dir="2700000" algn="tl">
                    <a:srgbClr val="000000">
                      <a:alpha val="43137"/>
                    </a:srgbClr>
                  </a:outerShdw>
                </a:effectLst>
                <a:latin typeface="Bell MT" panose="02020503060305020303" pitchFamily="18" charset="0"/>
              </a:rPr>
              <a:t>III</a:t>
            </a:r>
            <a:r>
              <a:rPr lang="es-MX" sz="2400" b="0" dirty="0">
                <a:solidFill>
                  <a:schemeClr val="tx1"/>
                </a:solidFill>
                <a:effectLst>
                  <a:outerShdw blurRad="38100" dist="38100" dir="2700000" algn="tl">
                    <a:srgbClr val="000000">
                      <a:alpha val="43137"/>
                    </a:srgbClr>
                  </a:outerShdw>
                </a:effectLst>
                <a:latin typeface="Brush Script MT" panose="03060802040406070304" pitchFamily="66" charset="0"/>
              </a:rPr>
              <a:t>   Grado : </a:t>
            </a:r>
            <a:r>
              <a:rPr lang="es-MX" sz="2400" dirty="0">
                <a:solidFill>
                  <a:schemeClr val="tx1"/>
                </a:solidFill>
                <a:latin typeface="Brush Script MT" panose="03060802040406070304" pitchFamily="66" charset="0"/>
              </a:rPr>
              <a:t>segundo</a:t>
            </a:r>
          </a:p>
          <a:p>
            <a:pPr algn="l"/>
            <a:r>
              <a:rPr lang="es-MX" sz="2400" b="0" dirty="0">
                <a:solidFill>
                  <a:schemeClr val="tx1"/>
                </a:solidFill>
                <a:effectLst>
                  <a:outerShdw blurRad="38100" dist="38100" dir="2700000" algn="tl">
                    <a:srgbClr val="000000">
                      <a:alpha val="43137"/>
                    </a:srgbClr>
                  </a:outerShdw>
                </a:effectLst>
                <a:latin typeface="Brush Script MT" panose="03060802040406070304" pitchFamily="66" charset="0"/>
              </a:rPr>
              <a:t>Competencia: </a:t>
            </a:r>
            <a:r>
              <a:rPr lang="es-MX" sz="2400" dirty="0">
                <a:solidFill>
                  <a:schemeClr val="tx1"/>
                </a:solidFill>
                <a:latin typeface="Brush Script MT" panose="03060802040406070304" pitchFamily="66" charset="0"/>
              </a:rPr>
              <a:t>Escribe diversos tipos de textos en su lengua materna.</a:t>
            </a:r>
            <a:endParaRPr lang="es-MX" sz="2400" b="0" dirty="0">
              <a:solidFill>
                <a:schemeClr val="tx1"/>
              </a:solidFill>
              <a:effectLst>
                <a:outerShdw blurRad="38100" dist="38100" dir="2700000" algn="tl">
                  <a:srgbClr val="000000">
                    <a:alpha val="43137"/>
                  </a:srgbClr>
                </a:outerShdw>
              </a:effectLst>
              <a:latin typeface="Brush Script MT" panose="03060802040406070304" pitchFamily="66" charset="0"/>
            </a:endParaRPr>
          </a:p>
          <a:p>
            <a:pPr algn="l"/>
            <a:r>
              <a:rPr lang="es-MX" sz="2400" dirty="0">
                <a:solidFill>
                  <a:schemeClr val="tx1"/>
                </a:solidFill>
                <a:latin typeface="Brush Script MT" panose="03060802040406070304" pitchFamily="66" charset="0"/>
              </a:rPr>
              <a:t>Evidencia de aprendizaje: Fichas con recomendaciones que expliquen las formas de aprovechar mejor los nutrientes de los alimentos.</a:t>
            </a:r>
          </a:p>
          <a:p>
            <a:pPr algn="l"/>
            <a:r>
              <a:rPr lang="es-MX" sz="2400" dirty="0">
                <a:solidFill>
                  <a:schemeClr val="tx1"/>
                </a:solidFill>
                <a:latin typeface="Brush Script MT" panose="03060802040406070304" pitchFamily="66" charset="0"/>
              </a:rPr>
              <a:t>Situación significativa</a:t>
            </a:r>
            <a:r>
              <a:rPr lang="es-MX" sz="2400" dirty="0" smtClean="0">
                <a:solidFill>
                  <a:schemeClr val="tx1"/>
                </a:solidFill>
                <a:latin typeface="Brush Script MT" panose="03060802040406070304" pitchFamily="66" charset="0"/>
              </a:rPr>
              <a:t>:</a:t>
            </a:r>
            <a:endParaRPr lang="es-MX" sz="2400" dirty="0">
              <a:solidFill>
                <a:schemeClr val="tx1"/>
              </a:solidFill>
              <a:latin typeface="Brush Script MT" panose="03060802040406070304" pitchFamily="66" charset="0"/>
            </a:endParaRPr>
          </a:p>
        </p:txBody>
      </p:sp>
    </p:spTree>
    <p:extLst>
      <p:ext uri="{BB962C8B-B14F-4D97-AF65-F5344CB8AC3E}">
        <p14:creationId xmlns:p14="http://schemas.microsoft.com/office/powerpoint/2010/main" val="23502095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201" name="Google Shape;201;p31"/>
          <p:cNvSpPr txBox="1">
            <a:spLocks noGrp="1"/>
          </p:cNvSpPr>
          <p:nvPr>
            <p:ph type="title" idx="4"/>
          </p:nvPr>
        </p:nvSpPr>
        <p:spPr>
          <a:xfrm>
            <a:off x="203904" y="-2143667"/>
            <a:ext cx="4114801" cy="5836827"/>
          </a:xfrm>
          <a:prstGeom prst="rect">
            <a:avLst/>
          </a:prstGeom>
        </p:spPr>
        <p:txBody>
          <a:bodyPr spcFirstLastPara="1" wrap="square" lIns="91425" tIns="91425" rIns="91425" bIns="91425" anchor="b" anchorCtr="0">
            <a:noAutofit/>
          </a:bodyPr>
          <a:lstStyle/>
          <a:p>
            <a:pPr fontAlgn="base"/>
            <a:r>
              <a:rPr lang="es-MX" sz="4500" b="1" i="0" dirty="0">
                <a:solidFill>
                  <a:schemeClr val="accent4">
                    <a:lumMod val="50000"/>
                  </a:schemeClr>
                </a:solidFill>
                <a:effectLst/>
                <a:latin typeface="Forte" panose="03060902040502070203" pitchFamily="66" charset="0"/>
              </a:rPr>
              <a:t>¿Cómo</a:t>
            </a:r>
            <a:br>
              <a:rPr lang="es-MX" sz="4500" b="1" i="0" dirty="0">
                <a:solidFill>
                  <a:schemeClr val="accent4">
                    <a:lumMod val="50000"/>
                  </a:schemeClr>
                </a:solidFill>
                <a:effectLst/>
                <a:latin typeface="Forte" panose="03060902040502070203" pitchFamily="66" charset="0"/>
              </a:rPr>
            </a:br>
            <a:r>
              <a:rPr lang="es-MX" sz="4500" b="1" i="0" dirty="0">
                <a:solidFill>
                  <a:schemeClr val="accent4">
                    <a:lumMod val="50000"/>
                  </a:schemeClr>
                </a:solidFill>
                <a:effectLst/>
                <a:latin typeface="Forte" panose="03060902040502070203" pitchFamily="66" charset="0"/>
              </a:rPr>
              <a:t> elaborar una rúbrica?</a:t>
            </a:r>
          </a:p>
        </p:txBody>
      </p:sp>
      <p:pic>
        <p:nvPicPr>
          <p:cNvPr id="205" name="Google Shape;205;p31"/>
          <p:cNvPicPr preferRelativeResize="0"/>
          <p:nvPr/>
        </p:nvPicPr>
        <p:blipFill>
          <a:blip r:embed="rId3">
            <a:alphaModFix amt="80000"/>
          </a:blip>
          <a:stretch>
            <a:fillRect/>
          </a:stretch>
        </p:blipFill>
        <p:spPr>
          <a:xfrm rot="9529442" flipH="1">
            <a:off x="2862639" y="539645"/>
            <a:ext cx="1692866" cy="470204"/>
          </a:xfrm>
          <a:prstGeom prst="rect">
            <a:avLst/>
          </a:prstGeom>
          <a:noFill/>
          <a:ln>
            <a:noFill/>
          </a:ln>
        </p:spPr>
      </p:pic>
      <p:pic>
        <p:nvPicPr>
          <p:cNvPr id="5" name="Imagen 4">
            <a:extLst>
              <a:ext uri="{FF2B5EF4-FFF2-40B4-BE49-F238E27FC236}">
                <a16:creationId xmlns:a16="http://schemas.microsoft.com/office/drawing/2014/main" xmlns="" id="{86F99CBA-3F0A-4B15-918E-8C088AC63147}"/>
              </a:ext>
            </a:extLst>
          </p:cNvPr>
          <p:cNvPicPr>
            <a:picLocks noChangeAspect="1"/>
          </p:cNvPicPr>
          <p:nvPr/>
        </p:nvPicPr>
        <p:blipFill>
          <a:blip r:embed="rId4"/>
          <a:stretch>
            <a:fillRect/>
          </a:stretch>
        </p:blipFill>
        <p:spPr>
          <a:xfrm>
            <a:off x="1425896" y="3693161"/>
            <a:ext cx="1957384" cy="2164676"/>
          </a:xfrm>
          <a:prstGeom prst="rect">
            <a:avLst/>
          </a:prstGeom>
          <a:ln w="57150">
            <a:solidFill>
              <a:schemeClr val="accent3">
                <a:lumMod val="75000"/>
              </a:schemeClr>
            </a:solidFill>
          </a:ln>
        </p:spPr>
      </p:pic>
      <p:sp>
        <p:nvSpPr>
          <p:cNvPr id="7" name="Google Shape;199;p31">
            <a:extLst>
              <a:ext uri="{FF2B5EF4-FFF2-40B4-BE49-F238E27FC236}">
                <a16:creationId xmlns:a16="http://schemas.microsoft.com/office/drawing/2014/main" xmlns="" id="{9636C62C-4896-44F2-8414-8ED7A53D0A98}"/>
              </a:ext>
            </a:extLst>
          </p:cNvPr>
          <p:cNvSpPr txBox="1">
            <a:spLocks/>
          </p:cNvSpPr>
          <p:nvPr/>
        </p:nvSpPr>
        <p:spPr>
          <a:xfrm>
            <a:off x="4788024" y="548680"/>
            <a:ext cx="3894753" cy="58518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100"/>
              <a:buFont typeface="Concert One"/>
              <a:buNone/>
              <a:defRPr sz="21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9pPr>
          </a:lstStyle>
          <a:p>
            <a:pPr algn="l"/>
            <a:r>
              <a:rPr lang="es-MX" sz="2000" dirty="0">
                <a:solidFill>
                  <a:schemeClr val="tx1"/>
                </a:solidFill>
                <a:latin typeface="+mn-lt"/>
              </a:rPr>
              <a:t>Situación significativa:</a:t>
            </a:r>
          </a:p>
          <a:p>
            <a:pPr algn="just"/>
            <a:r>
              <a:rPr lang="es-PE" sz="1500" dirty="0">
                <a:solidFill>
                  <a:schemeClr val="tx1"/>
                </a:solidFill>
                <a:effectLst/>
                <a:latin typeface="+mn-lt"/>
                <a:ea typeface="Times New Roman" panose="02020603050405020304" pitchFamily="18" charset="0"/>
              </a:rPr>
              <a:t>Luisito, alumno de la I.E. N° 11524 “G.R.F.” del distrito de Cayaltí, escuchó en la radio local la entrevista a una nutricionista que habló sobre cómo aprovechar mejor los nutrientes de los alimentos. Esto es parte de lo que dijo: “Debemos tomar los jugos recién exprimidos, porque el jugo natural pierde ciertos nutrientes y se oxida o cambia de sabor si dejamos pasar mucho tiempo”</a:t>
            </a:r>
          </a:p>
          <a:p>
            <a:pPr algn="just"/>
            <a:r>
              <a:rPr lang="es-PE" sz="1500" dirty="0">
                <a:solidFill>
                  <a:schemeClr val="tx1"/>
                </a:solidFill>
                <a:effectLst/>
                <a:latin typeface="+mn-lt"/>
                <a:ea typeface="Times New Roman" panose="02020603050405020304" pitchFamily="18" charset="0"/>
              </a:rPr>
              <a:t>En ese momento, Luisito vio el jugo que su mamá le había dicho que tome y que por jugar había guardado y que pensaba tomar al terminar de jugar con sus amigos.</a:t>
            </a:r>
          </a:p>
          <a:p>
            <a:pPr algn="just"/>
            <a:r>
              <a:rPr lang="es-PE" sz="1500" dirty="0">
                <a:solidFill>
                  <a:schemeClr val="tx1"/>
                </a:solidFill>
                <a:effectLst/>
                <a:latin typeface="+mn-lt"/>
                <a:ea typeface="Times New Roman" panose="02020603050405020304" pitchFamily="18" charset="0"/>
              </a:rPr>
              <a:t>Entonces pensó en lo que acababa de decir la nutricionista. Además, recordó que su mamá a veces sancocha demasiado las verduras.  Así, se preguntó: ¿Por qué dice la nutricionista que si pasa mucho tiempo el jugo de frutas pierde sus nutrientes, ya no alimenta igual? ¿Pasará lo mismo con otros alimentos? Frente a esta situación, nos preguntamos: ¿Cómo podemos aprovechar mejor los nutrientes de los alimentos para una alimentación saludable</a:t>
            </a:r>
            <a:r>
              <a:rPr lang="es-PE" sz="1500" dirty="0" smtClean="0">
                <a:solidFill>
                  <a:schemeClr val="tx1"/>
                </a:solidFill>
                <a:effectLst/>
                <a:latin typeface="+mn-lt"/>
                <a:ea typeface="Times New Roman" panose="02020603050405020304" pitchFamily="18" charset="0"/>
              </a:rPr>
              <a:t>?</a:t>
            </a:r>
            <a:endParaRPr lang="es-PE" sz="1500" dirty="0">
              <a:solidFill>
                <a:schemeClr val="tx1"/>
              </a:solidFill>
              <a:effectLst/>
              <a:latin typeface="+mn-lt"/>
              <a:ea typeface="Times New Roman" panose="02020603050405020304" pitchFamily="18" charset="0"/>
            </a:endParaRPr>
          </a:p>
        </p:txBody>
      </p:sp>
    </p:spTree>
    <p:extLst>
      <p:ext uri="{BB962C8B-B14F-4D97-AF65-F5344CB8AC3E}">
        <p14:creationId xmlns:p14="http://schemas.microsoft.com/office/powerpoint/2010/main" val="6819891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xmlns="" id="{D50D3535-926B-4D4B-9069-F459E5BE7558}"/>
              </a:ext>
            </a:extLst>
          </p:cNvPr>
          <p:cNvGraphicFramePr>
            <a:graphicFrameLocks noGrp="1"/>
          </p:cNvGraphicFramePr>
          <p:nvPr>
            <p:extLst>
              <p:ext uri="{D42A27DB-BD31-4B8C-83A1-F6EECF244321}">
                <p14:modId xmlns:p14="http://schemas.microsoft.com/office/powerpoint/2010/main" val="1287053763"/>
              </p:ext>
            </p:extLst>
          </p:nvPr>
        </p:nvGraphicFramePr>
        <p:xfrm>
          <a:off x="539551" y="1147050"/>
          <a:ext cx="8208913" cy="4601125"/>
        </p:xfrm>
        <a:graphic>
          <a:graphicData uri="http://schemas.openxmlformats.org/drawingml/2006/table">
            <a:tbl>
              <a:tblPr firstRow="1" firstCol="1" bandRow="1">
                <a:tableStyleId>{616DA210-FB5B-4158-B5E0-FEB733F419BA}</a:tableStyleId>
              </a:tblPr>
              <a:tblGrid>
                <a:gridCol w="1508034">
                  <a:extLst>
                    <a:ext uri="{9D8B030D-6E8A-4147-A177-3AD203B41FA5}">
                      <a16:colId xmlns:a16="http://schemas.microsoft.com/office/drawing/2014/main" xmlns="" val="273361197"/>
                    </a:ext>
                  </a:extLst>
                </a:gridCol>
                <a:gridCol w="1765853">
                  <a:extLst>
                    <a:ext uri="{9D8B030D-6E8A-4147-A177-3AD203B41FA5}">
                      <a16:colId xmlns:a16="http://schemas.microsoft.com/office/drawing/2014/main" xmlns="" val="1324994964"/>
                    </a:ext>
                  </a:extLst>
                </a:gridCol>
                <a:gridCol w="1417600">
                  <a:extLst>
                    <a:ext uri="{9D8B030D-6E8A-4147-A177-3AD203B41FA5}">
                      <a16:colId xmlns:a16="http://schemas.microsoft.com/office/drawing/2014/main" xmlns="" val="874844056"/>
                    </a:ext>
                  </a:extLst>
                </a:gridCol>
                <a:gridCol w="1765853">
                  <a:extLst>
                    <a:ext uri="{9D8B030D-6E8A-4147-A177-3AD203B41FA5}">
                      <a16:colId xmlns:a16="http://schemas.microsoft.com/office/drawing/2014/main" xmlns="" val="2736844654"/>
                    </a:ext>
                  </a:extLst>
                </a:gridCol>
                <a:gridCol w="1751573">
                  <a:extLst>
                    <a:ext uri="{9D8B030D-6E8A-4147-A177-3AD203B41FA5}">
                      <a16:colId xmlns:a16="http://schemas.microsoft.com/office/drawing/2014/main" xmlns="" val="1931600722"/>
                    </a:ext>
                  </a:extLst>
                </a:gridCol>
              </a:tblGrid>
              <a:tr h="1126405">
                <a:tc>
                  <a:txBody>
                    <a:bodyPr/>
                    <a:lstStyle/>
                    <a:p>
                      <a:pPr marR="88900" algn="ctr">
                        <a:lnSpc>
                          <a:spcPct val="107000"/>
                        </a:lnSpc>
                        <a:spcBef>
                          <a:spcPts val="605"/>
                        </a:spcBef>
                        <a:spcAft>
                          <a:spcPts val="800"/>
                        </a:spcAft>
                        <a:tabLst>
                          <a:tab pos="358140" algn="l"/>
                        </a:tabLst>
                      </a:pPr>
                      <a:r>
                        <a:rPr lang="es-PE" sz="1300" b="1" dirty="0">
                          <a:effectLst/>
                          <a:latin typeface="Century" panose="02040604050505020304" pitchFamily="18" charset="0"/>
                        </a:rPr>
                        <a:t>          ESCALA</a:t>
                      </a:r>
                      <a:endParaRPr lang="es-PE" sz="1500" b="1" dirty="0">
                        <a:effectLst/>
                        <a:latin typeface="Century" panose="02040604050505020304" pitchFamily="18" charset="0"/>
                      </a:endParaRPr>
                    </a:p>
                    <a:p>
                      <a:pPr marR="88900" algn="ctr">
                        <a:lnSpc>
                          <a:spcPct val="107000"/>
                        </a:lnSpc>
                        <a:spcBef>
                          <a:spcPts val="605"/>
                        </a:spcBef>
                        <a:spcAft>
                          <a:spcPts val="800"/>
                        </a:spcAft>
                        <a:tabLst>
                          <a:tab pos="358140" algn="l"/>
                        </a:tabLst>
                      </a:pPr>
                      <a:r>
                        <a:rPr lang="es-PE" sz="1300" b="1" dirty="0">
                          <a:effectLst/>
                          <a:latin typeface="Century" panose="02040604050505020304" pitchFamily="18" charset="0"/>
                        </a:rPr>
                        <a:t> </a:t>
                      </a:r>
                      <a:endParaRPr lang="es-PE" sz="1500" b="1" dirty="0">
                        <a:effectLst/>
                        <a:latin typeface="Century" panose="02040604050505020304" pitchFamily="18" charset="0"/>
                      </a:endParaRPr>
                    </a:p>
                    <a:p>
                      <a:pPr marR="278765">
                        <a:lnSpc>
                          <a:spcPct val="107000"/>
                        </a:lnSpc>
                        <a:spcBef>
                          <a:spcPts val="605"/>
                        </a:spcBef>
                        <a:spcAft>
                          <a:spcPts val="800"/>
                        </a:spcAft>
                        <a:tabLst>
                          <a:tab pos="358140" algn="l"/>
                        </a:tabLst>
                      </a:pPr>
                      <a:r>
                        <a:rPr lang="es-PE" sz="1300" b="1" dirty="0">
                          <a:effectLst/>
                          <a:latin typeface="Century" panose="02040604050505020304" pitchFamily="18" charset="0"/>
                        </a:rPr>
                        <a:t>CRTERIOS</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marR="278765" algn="ctr">
                        <a:lnSpc>
                          <a:spcPct val="107000"/>
                        </a:lnSpc>
                        <a:spcBef>
                          <a:spcPts val="605"/>
                        </a:spcBef>
                        <a:spcAft>
                          <a:spcPts val="800"/>
                        </a:spcAft>
                        <a:tabLst>
                          <a:tab pos="358140" algn="l"/>
                        </a:tabLst>
                      </a:pPr>
                      <a:r>
                        <a:rPr lang="es-PE" sz="2700" b="1" dirty="0">
                          <a:effectLst/>
                          <a:latin typeface="Century" panose="02040604050505020304" pitchFamily="18" charset="0"/>
                        </a:rPr>
                        <a:t>C</a:t>
                      </a:r>
                      <a:endParaRPr lang="es-PE" sz="1500" b="1" dirty="0">
                        <a:effectLst/>
                        <a:latin typeface="Century" panose="02040604050505020304" pitchFamily="18" charset="0"/>
                      </a:endParaRPr>
                    </a:p>
                    <a:p>
                      <a:pPr marR="278765" algn="ctr">
                        <a:lnSpc>
                          <a:spcPct val="107000"/>
                        </a:lnSpc>
                        <a:spcBef>
                          <a:spcPts val="605"/>
                        </a:spcBef>
                        <a:spcAft>
                          <a:spcPts val="800"/>
                        </a:spcAft>
                        <a:tabLst>
                          <a:tab pos="358140" algn="l"/>
                        </a:tabLst>
                      </a:pPr>
                      <a:r>
                        <a:rPr lang="es-PE" sz="1300" b="1" dirty="0">
                          <a:effectLst/>
                          <a:latin typeface="Century" panose="02040604050505020304" pitchFamily="18" charset="0"/>
                        </a:rPr>
                        <a:t> </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marR="278765" algn="ctr">
                        <a:lnSpc>
                          <a:spcPct val="107000"/>
                        </a:lnSpc>
                        <a:spcBef>
                          <a:spcPts val="605"/>
                        </a:spcBef>
                        <a:spcAft>
                          <a:spcPts val="800"/>
                        </a:spcAft>
                        <a:tabLst>
                          <a:tab pos="358140" algn="l"/>
                        </a:tabLst>
                      </a:pPr>
                      <a:r>
                        <a:rPr lang="es-PE" sz="2700" b="1" dirty="0">
                          <a:effectLst/>
                          <a:latin typeface="Century" panose="02040604050505020304" pitchFamily="18" charset="0"/>
                        </a:rPr>
                        <a:t>B</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marR="278765" algn="ctr">
                        <a:lnSpc>
                          <a:spcPct val="107000"/>
                        </a:lnSpc>
                        <a:spcBef>
                          <a:spcPts val="605"/>
                        </a:spcBef>
                        <a:spcAft>
                          <a:spcPts val="800"/>
                        </a:spcAft>
                        <a:tabLst>
                          <a:tab pos="358140" algn="l"/>
                        </a:tabLst>
                      </a:pPr>
                      <a:r>
                        <a:rPr lang="es-PE" sz="2700" b="1">
                          <a:effectLst/>
                          <a:latin typeface="Century" panose="02040604050505020304" pitchFamily="18" charset="0"/>
                        </a:rPr>
                        <a:t>A</a:t>
                      </a:r>
                      <a:endParaRPr lang="es-PE" sz="1500" b="1">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marR="278765" algn="ctr">
                        <a:lnSpc>
                          <a:spcPct val="107000"/>
                        </a:lnSpc>
                        <a:spcBef>
                          <a:spcPts val="605"/>
                        </a:spcBef>
                        <a:spcAft>
                          <a:spcPts val="800"/>
                        </a:spcAft>
                        <a:tabLst>
                          <a:tab pos="358140" algn="l"/>
                        </a:tabLst>
                      </a:pPr>
                      <a:r>
                        <a:rPr lang="es-PE" sz="2700" b="1" dirty="0">
                          <a:effectLst/>
                          <a:latin typeface="Century" panose="02040604050505020304" pitchFamily="18" charset="0"/>
                        </a:rPr>
                        <a:t>AD</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extLst>
                  <a:ext uri="{0D108BD9-81ED-4DB2-BD59-A6C34878D82A}">
                    <a16:rowId xmlns:a16="http://schemas.microsoft.com/office/drawing/2014/main" xmlns="" val="1034029011"/>
                  </a:ext>
                </a:extLst>
              </a:tr>
              <a:tr h="3474720">
                <a:tc>
                  <a:txBody>
                    <a:bodyPr/>
                    <a:lstStyle/>
                    <a:p>
                      <a:pPr marR="274955">
                        <a:lnSpc>
                          <a:spcPct val="98000"/>
                        </a:lnSpc>
                        <a:spcBef>
                          <a:spcPts val="615"/>
                        </a:spcBef>
                        <a:spcAft>
                          <a:spcPts val="800"/>
                        </a:spcAft>
                        <a:tabLst>
                          <a:tab pos="354965" algn="l"/>
                        </a:tabLst>
                      </a:pPr>
                      <a:r>
                        <a:rPr lang="es-PE" sz="1600" b="1" spc="-15" dirty="0">
                          <a:effectLst/>
                          <a:latin typeface="Century" panose="02040604050505020304" pitchFamily="18" charset="0"/>
                        </a:rPr>
                        <a:t>Adecúa </a:t>
                      </a:r>
                      <a:r>
                        <a:rPr lang="es-PE" sz="1600" b="1" dirty="0">
                          <a:effectLst/>
                          <a:latin typeface="Century" panose="02040604050505020304" pitchFamily="18" charset="0"/>
                        </a:rPr>
                        <a:t>el texto a la </a:t>
                      </a:r>
                      <a:r>
                        <a:rPr lang="es-PE" sz="1600" b="1" spc="-10" dirty="0">
                          <a:effectLst/>
                          <a:latin typeface="Century" panose="02040604050505020304" pitchFamily="18" charset="0"/>
                        </a:rPr>
                        <a:t>situación </a:t>
                      </a:r>
                      <a:r>
                        <a:rPr lang="es-PE" sz="1600" b="1" spc="-15" dirty="0">
                          <a:effectLst/>
                          <a:latin typeface="Century" panose="02040604050505020304" pitchFamily="18" charset="0"/>
                        </a:rPr>
                        <a:t>comunicativa</a:t>
                      </a:r>
                      <a:r>
                        <a:rPr lang="es-PE" sz="1200" b="1" spc="-15" dirty="0">
                          <a:effectLst/>
                          <a:latin typeface="Century" panose="02040604050505020304" pitchFamily="18" charset="0"/>
                        </a:rPr>
                        <a:t>.</a:t>
                      </a:r>
                      <a:endParaRPr lang="es-PE" sz="1500" b="1" dirty="0">
                        <a:effectLst/>
                        <a:latin typeface="Century" panose="02040604050505020304" pitchFamily="18" charset="0"/>
                      </a:endParaRPr>
                    </a:p>
                    <a:p>
                      <a:pPr marR="278765">
                        <a:lnSpc>
                          <a:spcPct val="107000"/>
                        </a:lnSpc>
                        <a:spcBef>
                          <a:spcPts val="605"/>
                        </a:spcBef>
                        <a:spcAft>
                          <a:spcPts val="800"/>
                        </a:spcAft>
                        <a:tabLst>
                          <a:tab pos="358140" algn="l"/>
                        </a:tabLst>
                      </a:pPr>
                      <a:r>
                        <a:rPr lang="es-PE" sz="1200" b="1" dirty="0">
                          <a:effectLst/>
                          <a:latin typeface="Century" panose="02040604050505020304" pitchFamily="18" charset="0"/>
                        </a:rPr>
                        <a:t> </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marR="278765">
                        <a:lnSpc>
                          <a:spcPct val="107000"/>
                        </a:lnSpc>
                        <a:spcBef>
                          <a:spcPts val="605"/>
                        </a:spcBef>
                        <a:spcAft>
                          <a:spcPts val="800"/>
                        </a:spcAft>
                        <a:tabLst>
                          <a:tab pos="358140" algn="l"/>
                        </a:tabLst>
                      </a:pPr>
                      <a:r>
                        <a:rPr lang="es-PE" sz="1200" b="1" dirty="0">
                          <a:effectLst/>
                          <a:latin typeface="Century" panose="02040604050505020304" pitchFamily="18" charset="0"/>
                        </a:rPr>
                        <a:t>Las fichas de recomendaciones no se adecúan a la situación comunicativa. Respeta el destinatario, sin embargo; describe recomendaciones alejadas del propósito comunicativo.</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algn="just">
                        <a:lnSpc>
                          <a:spcPct val="107000"/>
                        </a:lnSpc>
                        <a:spcAft>
                          <a:spcPts val="220"/>
                        </a:spcAft>
                      </a:pPr>
                      <a:r>
                        <a:rPr lang="es-PE" sz="1200" b="1" dirty="0">
                          <a:effectLst/>
                          <a:latin typeface="Century" panose="02040604050505020304" pitchFamily="18" charset="0"/>
                        </a:rPr>
                        <a:t>Adecúa las fichas de recomendaciones a la situación comunicativa considerando el destinatario. Pero presenta ciertas dificultades al considerar el propósito. </a:t>
                      </a:r>
                      <a:endParaRPr lang="es-PE" sz="1500" b="1" dirty="0">
                        <a:effectLst/>
                        <a:latin typeface="Century" panose="02040604050505020304" pitchFamily="18" charset="0"/>
                      </a:endParaRPr>
                    </a:p>
                    <a:p>
                      <a:pPr algn="just">
                        <a:lnSpc>
                          <a:spcPct val="107000"/>
                        </a:lnSpc>
                        <a:spcAft>
                          <a:spcPts val="220"/>
                        </a:spcAft>
                      </a:pPr>
                      <a:r>
                        <a:rPr lang="es-PE" sz="1200" b="1" dirty="0">
                          <a:effectLst/>
                          <a:latin typeface="Century" panose="02040604050505020304" pitchFamily="18" charset="0"/>
                        </a:rPr>
                        <a:t>Recurre a su experiencia para escribir. </a:t>
                      </a:r>
                      <a:endParaRPr lang="es-PE" sz="1500" b="1" dirty="0">
                        <a:effectLst/>
                        <a:latin typeface="Century" panose="02040604050505020304" pitchFamily="18" charset="0"/>
                      </a:endParaRPr>
                    </a:p>
                    <a:p>
                      <a:pPr marR="278765">
                        <a:lnSpc>
                          <a:spcPct val="107000"/>
                        </a:lnSpc>
                        <a:spcBef>
                          <a:spcPts val="605"/>
                        </a:spcBef>
                        <a:spcAft>
                          <a:spcPts val="800"/>
                        </a:spcAft>
                        <a:tabLst>
                          <a:tab pos="358140" algn="l"/>
                        </a:tabLst>
                      </a:pPr>
                      <a:r>
                        <a:rPr lang="es-PE" sz="1200" b="1" dirty="0">
                          <a:effectLst/>
                          <a:latin typeface="Century" panose="02040604050505020304" pitchFamily="18" charset="0"/>
                        </a:rPr>
                        <a:t> </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a:lnSpc>
                          <a:spcPct val="107000"/>
                        </a:lnSpc>
                        <a:spcBef>
                          <a:spcPts val="605"/>
                        </a:spcBef>
                        <a:spcAft>
                          <a:spcPts val="800"/>
                        </a:spcAft>
                        <a:tabLst>
                          <a:tab pos="358140" algn="l"/>
                        </a:tabLst>
                      </a:pPr>
                      <a:r>
                        <a:rPr lang="es-PE" sz="1200" b="1" dirty="0">
                          <a:effectLst/>
                          <a:latin typeface="Century" panose="02040604050505020304" pitchFamily="18" charset="0"/>
                        </a:rPr>
                        <a:t>Adecúa las fichas de recomendaciones a la situación comunicativa considerando el propósito comunicativo y el destinatario. Recurriendo a su experiencia para escribir.</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marL="75565" algn="just">
                        <a:spcBef>
                          <a:spcPts val="10"/>
                        </a:spcBef>
                        <a:spcAft>
                          <a:spcPts val="0"/>
                        </a:spcAft>
                        <a:tabLst>
                          <a:tab pos="40640" algn="l"/>
                          <a:tab pos="916940" algn="l"/>
                        </a:tabLst>
                      </a:pPr>
                      <a:r>
                        <a:rPr lang="es-ES" sz="1200" b="1" dirty="0">
                          <a:effectLst/>
                          <a:latin typeface="Century" panose="02040604050505020304" pitchFamily="18" charset="0"/>
                        </a:rPr>
                        <a:t>Adecua las fichas de recomendaciones a la situación comunicativa considerando el propósito comunicativo, destinatario y las características más comunes que presenta la ficha textual.</a:t>
                      </a:r>
                      <a:endParaRPr lang="es-PE" sz="1500" b="1" dirty="0">
                        <a:effectLst/>
                        <a:latin typeface="Century" panose="02040604050505020304" pitchFamily="18" charset="0"/>
                      </a:endParaRPr>
                    </a:p>
                    <a:p>
                      <a:pPr marL="75565" algn="just">
                        <a:spcBef>
                          <a:spcPts val="10"/>
                        </a:spcBef>
                        <a:spcAft>
                          <a:spcPts val="0"/>
                        </a:spcAft>
                        <a:tabLst>
                          <a:tab pos="40640" algn="l"/>
                          <a:tab pos="916940" algn="l"/>
                        </a:tabLst>
                      </a:pPr>
                      <a:r>
                        <a:rPr lang="es-ES" sz="1200" b="1" dirty="0">
                          <a:effectLst/>
                          <a:latin typeface="Century" panose="02040604050505020304" pitchFamily="18" charset="0"/>
                        </a:rPr>
                        <a:t>Distingue y usa un registro informal; para ello, recurre a su experiencia y a algunas fuentes de información complementaria. </a:t>
                      </a:r>
                      <a:endParaRPr lang="es-PE" sz="1500" b="1" dirty="0">
                        <a:effectLst/>
                        <a:latin typeface="Century" panose="02040604050505020304" pitchFamily="18" charset="0"/>
                        <a:ea typeface="Calibri Light" panose="020F0302020204030204" pitchFamily="34" charset="0"/>
                        <a:cs typeface="Times New Roman" panose="02020603050405020304" pitchFamily="18" charset="0"/>
                      </a:endParaRPr>
                    </a:p>
                  </a:txBody>
                  <a:tcPr marL="68063" marR="68063" marT="0" marB="0"/>
                </a:tc>
                <a:extLst>
                  <a:ext uri="{0D108BD9-81ED-4DB2-BD59-A6C34878D82A}">
                    <a16:rowId xmlns:a16="http://schemas.microsoft.com/office/drawing/2014/main" xmlns="" val="2780588963"/>
                  </a:ext>
                </a:extLst>
              </a:tr>
            </a:tbl>
          </a:graphicData>
        </a:graphic>
      </p:graphicFrame>
      <p:cxnSp>
        <p:nvCxnSpPr>
          <p:cNvPr id="9" name="Conector recto 8">
            <a:extLst>
              <a:ext uri="{FF2B5EF4-FFF2-40B4-BE49-F238E27FC236}">
                <a16:creationId xmlns:a16="http://schemas.microsoft.com/office/drawing/2014/main" xmlns="" id="{6D6D1DC0-2AC2-4D72-94D4-74D93FE3D8BA}"/>
              </a:ext>
            </a:extLst>
          </p:cNvPr>
          <p:cNvCxnSpPr/>
          <p:nvPr/>
        </p:nvCxnSpPr>
        <p:spPr>
          <a:xfrm>
            <a:off x="569914" y="1246874"/>
            <a:ext cx="1338243" cy="936884"/>
          </a:xfrm>
          <a:prstGeom prst="line">
            <a:avLst/>
          </a:prstGeom>
        </p:spPr>
        <p:style>
          <a:lnRef idx="1">
            <a:schemeClr val="dk1"/>
          </a:lnRef>
          <a:fillRef idx="0">
            <a:schemeClr val="dk1"/>
          </a:fillRef>
          <a:effectRef idx="0">
            <a:schemeClr val="dk1"/>
          </a:effectRef>
          <a:fontRef idx="minor">
            <a:schemeClr val="tx1"/>
          </a:fontRef>
        </p:style>
      </p:cxnSp>
      <p:sp>
        <p:nvSpPr>
          <p:cNvPr id="11" name="Rectángulo 10">
            <a:extLst>
              <a:ext uri="{FF2B5EF4-FFF2-40B4-BE49-F238E27FC236}">
                <a16:creationId xmlns:a16="http://schemas.microsoft.com/office/drawing/2014/main" xmlns="" id="{92BCB285-41B0-485B-8D5A-0B899DBDF352}"/>
              </a:ext>
            </a:extLst>
          </p:cNvPr>
          <p:cNvSpPr/>
          <p:nvPr/>
        </p:nvSpPr>
        <p:spPr>
          <a:xfrm>
            <a:off x="4572000" y="4996924"/>
            <a:ext cx="284694"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400" b="1" cap="none" spc="0" dirty="0">
                <a:ln/>
                <a:solidFill>
                  <a:schemeClr val="accent3"/>
                </a:solidFill>
                <a:effectLst/>
              </a:rPr>
              <a:t>x</a:t>
            </a:r>
          </a:p>
        </p:txBody>
      </p:sp>
    </p:spTree>
    <p:extLst>
      <p:ext uri="{BB962C8B-B14F-4D97-AF65-F5344CB8AC3E}">
        <p14:creationId xmlns:p14="http://schemas.microsoft.com/office/powerpoint/2010/main" val="3196433913"/>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01039" y="836712"/>
            <a:ext cx="8208912" cy="646331"/>
          </a:xfrm>
          <a:prstGeom prst="rect">
            <a:avLst/>
          </a:prstGeom>
          <a:noFill/>
        </p:spPr>
        <p:txBody>
          <a:bodyPr wrap="square" rtlCol="0">
            <a:spAutoFit/>
          </a:bodyPr>
          <a:lstStyle/>
          <a:p>
            <a:pPr algn="ctr"/>
            <a:r>
              <a:rPr lang="es-ES" sz="3600" b="1" dirty="0" smtClean="0">
                <a:solidFill>
                  <a:srgbClr val="FF0000"/>
                </a:solidFill>
              </a:rPr>
              <a:t>¿QUÉ </a:t>
            </a:r>
            <a:r>
              <a:rPr lang="es-ES" sz="3600" b="1" dirty="0" smtClean="0">
                <a:solidFill>
                  <a:srgbClr val="FF0000"/>
                </a:solidFill>
              </a:rPr>
              <a:t>ES LA RETROALIMENTACIÓN?</a:t>
            </a:r>
            <a:endParaRPr lang="es-ES" sz="3600" b="1" dirty="0">
              <a:solidFill>
                <a:srgbClr val="FF0000"/>
              </a:solidFill>
            </a:endParaRPr>
          </a:p>
        </p:txBody>
      </p:sp>
    </p:spTree>
    <p:extLst>
      <p:ext uri="{BB962C8B-B14F-4D97-AF65-F5344CB8AC3E}">
        <p14:creationId xmlns:p14="http://schemas.microsoft.com/office/powerpoint/2010/main" val="3550661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xmlns="" id="{D50D3535-926B-4D4B-9069-F459E5BE7558}"/>
              </a:ext>
            </a:extLst>
          </p:cNvPr>
          <p:cNvGraphicFramePr>
            <a:graphicFrameLocks noGrp="1"/>
          </p:cNvGraphicFramePr>
          <p:nvPr>
            <p:extLst>
              <p:ext uri="{D42A27DB-BD31-4B8C-83A1-F6EECF244321}">
                <p14:modId xmlns:p14="http://schemas.microsoft.com/office/powerpoint/2010/main" val="1177284990"/>
              </p:ext>
            </p:extLst>
          </p:nvPr>
        </p:nvGraphicFramePr>
        <p:xfrm>
          <a:off x="-1" y="1147050"/>
          <a:ext cx="9144000" cy="4430606"/>
        </p:xfrm>
        <a:graphic>
          <a:graphicData uri="http://schemas.openxmlformats.org/drawingml/2006/table">
            <a:tbl>
              <a:tblPr firstRow="1" firstCol="1" bandRow="1">
                <a:tableStyleId>{616DA210-FB5B-4158-B5E0-FEB733F419BA}</a:tableStyleId>
              </a:tblPr>
              <a:tblGrid>
                <a:gridCol w="1832957">
                  <a:extLst>
                    <a:ext uri="{9D8B030D-6E8A-4147-A177-3AD203B41FA5}">
                      <a16:colId xmlns:a16="http://schemas.microsoft.com/office/drawing/2014/main" xmlns="" val="273361197"/>
                    </a:ext>
                  </a:extLst>
                </a:gridCol>
                <a:gridCol w="1813863">
                  <a:extLst>
                    <a:ext uri="{9D8B030D-6E8A-4147-A177-3AD203B41FA5}">
                      <a16:colId xmlns:a16="http://schemas.microsoft.com/office/drawing/2014/main" xmlns="" val="1324994964"/>
                    </a:ext>
                  </a:extLst>
                </a:gridCol>
                <a:gridCol w="1579080">
                  <a:extLst>
                    <a:ext uri="{9D8B030D-6E8A-4147-A177-3AD203B41FA5}">
                      <a16:colId xmlns:a16="http://schemas.microsoft.com/office/drawing/2014/main" xmlns="" val="874844056"/>
                    </a:ext>
                  </a:extLst>
                </a:gridCol>
                <a:gridCol w="1967003">
                  <a:extLst>
                    <a:ext uri="{9D8B030D-6E8A-4147-A177-3AD203B41FA5}">
                      <a16:colId xmlns:a16="http://schemas.microsoft.com/office/drawing/2014/main" xmlns="" val="2736844654"/>
                    </a:ext>
                  </a:extLst>
                </a:gridCol>
                <a:gridCol w="1951097">
                  <a:extLst>
                    <a:ext uri="{9D8B030D-6E8A-4147-A177-3AD203B41FA5}">
                      <a16:colId xmlns:a16="http://schemas.microsoft.com/office/drawing/2014/main" xmlns="" val="1931600722"/>
                    </a:ext>
                  </a:extLst>
                </a:gridCol>
              </a:tblGrid>
              <a:tr h="1126405">
                <a:tc>
                  <a:txBody>
                    <a:bodyPr/>
                    <a:lstStyle/>
                    <a:p>
                      <a:pPr marR="88900" algn="ctr">
                        <a:lnSpc>
                          <a:spcPct val="107000"/>
                        </a:lnSpc>
                        <a:spcBef>
                          <a:spcPts val="605"/>
                        </a:spcBef>
                        <a:spcAft>
                          <a:spcPts val="800"/>
                        </a:spcAft>
                        <a:tabLst>
                          <a:tab pos="358140" algn="l"/>
                        </a:tabLst>
                      </a:pPr>
                      <a:r>
                        <a:rPr lang="es-PE" sz="1300" b="1" dirty="0">
                          <a:effectLst/>
                          <a:latin typeface="Century" panose="02040604050505020304" pitchFamily="18" charset="0"/>
                        </a:rPr>
                        <a:t>          ESCALA</a:t>
                      </a:r>
                      <a:endParaRPr lang="es-PE" sz="1500" b="1" dirty="0">
                        <a:effectLst/>
                        <a:latin typeface="Century" panose="02040604050505020304" pitchFamily="18" charset="0"/>
                      </a:endParaRPr>
                    </a:p>
                    <a:p>
                      <a:pPr marR="88900" algn="ctr">
                        <a:lnSpc>
                          <a:spcPct val="107000"/>
                        </a:lnSpc>
                        <a:spcBef>
                          <a:spcPts val="605"/>
                        </a:spcBef>
                        <a:spcAft>
                          <a:spcPts val="800"/>
                        </a:spcAft>
                        <a:tabLst>
                          <a:tab pos="358140" algn="l"/>
                        </a:tabLst>
                      </a:pPr>
                      <a:r>
                        <a:rPr lang="es-PE" sz="1300" b="1" dirty="0">
                          <a:effectLst/>
                          <a:latin typeface="Century" panose="02040604050505020304" pitchFamily="18" charset="0"/>
                        </a:rPr>
                        <a:t> </a:t>
                      </a:r>
                      <a:endParaRPr lang="es-PE" sz="1500" b="1" dirty="0">
                        <a:effectLst/>
                        <a:latin typeface="Century" panose="02040604050505020304" pitchFamily="18" charset="0"/>
                      </a:endParaRPr>
                    </a:p>
                    <a:p>
                      <a:pPr marR="278765">
                        <a:lnSpc>
                          <a:spcPct val="107000"/>
                        </a:lnSpc>
                        <a:spcBef>
                          <a:spcPts val="605"/>
                        </a:spcBef>
                        <a:spcAft>
                          <a:spcPts val="800"/>
                        </a:spcAft>
                        <a:tabLst>
                          <a:tab pos="358140" algn="l"/>
                        </a:tabLst>
                      </a:pPr>
                      <a:r>
                        <a:rPr lang="es-PE" sz="1300" b="1" dirty="0">
                          <a:effectLst/>
                          <a:latin typeface="Century" panose="02040604050505020304" pitchFamily="18" charset="0"/>
                        </a:rPr>
                        <a:t>CRTERIOS</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marR="278765" algn="ctr">
                        <a:lnSpc>
                          <a:spcPct val="107000"/>
                        </a:lnSpc>
                        <a:spcBef>
                          <a:spcPts val="605"/>
                        </a:spcBef>
                        <a:spcAft>
                          <a:spcPts val="800"/>
                        </a:spcAft>
                        <a:tabLst>
                          <a:tab pos="358140" algn="l"/>
                        </a:tabLst>
                      </a:pPr>
                      <a:r>
                        <a:rPr lang="es-PE" sz="2700" b="1" dirty="0">
                          <a:effectLst/>
                          <a:latin typeface="Century" panose="02040604050505020304" pitchFamily="18" charset="0"/>
                        </a:rPr>
                        <a:t>C</a:t>
                      </a:r>
                      <a:endParaRPr lang="es-PE" sz="1500" b="1" dirty="0">
                        <a:effectLst/>
                        <a:latin typeface="Century" panose="02040604050505020304" pitchFamily="18" charset="0"/>
                      </a:endParaRPr>
                    </a:p>
                    <a:p>
                      <a:pPr marR="278765" algn="ctr">
                        <a:lnSpc>
                          <a:spcPct val="107000"/>
                        </a:lnSpc>
                        <a:spcBef>
                          <a:spcPts val="605"/>
                        </a:spcBef>
                        <a:spcAft>
                          <a:spcPts val="800"/>
                        </a:spcAft>
                        <a:tabLst>
                          <a:tab pos="358140" algn="l"/>
                        </a:tabLst>
                      </a:pPr>
                      <a:r>
                        <a:rPr lang="es-PE" sz="1300" b="1" dirty="0">
                          <a:effectLst/>
                          <a:latin typeface="Century" panose="02040604050505020304" pitchFamily="18" charset="0"/>
                        </a:rPr>
                        <a:t> </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marR="278765" algn="ctr">
                        <a:lnSpc>
                          <a:spcPct val="107000"/>
                        </a:lnSpc>
                        <a:spcBef>
                          <a:spcPts val="605"/>
                        </a:spcBef>
                        <a:spcAft>
                          <a:spcPts val="800"/>
                        </a:spcAft>
                        <a:tabLst>
                          <a:tab pos="358140" algn="l"/>
                        </a:tabLst>
                      </a:pPr>
                      <a:r>
                        <a:rPr lang="es-PE" sz="2700" b="1" dirty="0">
                          <a:effectLst/>
                          <a:latin typeface="Century" panose="02040604050505020304" pitchFamily="18" charset="0"/>
                        </a:rPr>
                        <a:t>B</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marR="278765" algn="ctr">
                        <a:lnSpc>
                          <a:spcPct val="107000"/>
                        </a:lnSpc>
                        <a:spcBef>
                          <a:spcPts val="605"/>
                        </a:spcBef>
                        <a:spcAft>
                          <a:spcPts val="800"/>
                        </a:spcAft>
                        <a:tabLst>
                          <a:tab pos="358140" algn="l"/>
                        </a:tabLst>
                      </a:pPr>
                      <a:r>
                        <a:rPr lang="es-PE" sz="2700" b="1">
                          <a:effectLst/>
                          <a:latin typeface="Century" panose="02040604050505020304" pitchFamily="18" charset="0"/>
                        </a:rPr>
                        <a:t>A</a:t>
                      </a:r>
                      <a:endParaRPr lang="es-PE" sz="1500" b="1">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marR="278765" algn="ctr">
                        <a:lnSpc>
                          <a:spcPct val="107000"/>
                        </a:lnSpc>
                        <a:spcBef>
                          <a:spcPts val="605"/>
                        </a:spcBef>
                        <a:spcAft>
                          <a:spcPts val="800"/>
                        </a:spcAft>
                        <a:tabLst>
                          <a:tab pos="358140" algn="l"/>
                        </a:tabLst>
                      </a:pPr>
                      <a:r>
                        <a:rPr lang="es-PE" sz="2700" b="1" dirty="0">
                          <a:effectLst/>
                          <a:latin typeface="Century" panose="02040604050505020304" pitchFamily="18" charset="0"/>
                        </a:rPr>
                        <a:t>AD</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extLst>
                  <a:ext uri="{0D108BD9-81ED-4DB2-BD59-A6C34878D82A}">
                    <a16:rowId xmlns:a16="http://schemas.microsoft.com/office/drawing/2014/main" xmlns="" val="1034029011"/>
                  </a:ext>
                </a:extLst>
              </a:tr>
              <a:tr h="3304201">
                <a:tc>
                  <a:txBody>
                    <a:bodyPr/>
                    <a:lstStyle/>
                    <a:p>
                      <a:r>
                        <a:rPr lang="es-PE" sz="1900" b="1" i="0" u="none" strike="noStrike" cap="none" dirty="0">
                          <a:solidFill>
                            <a:schemeClr val="tx1"/>
                          </a:solidFill>
                          <a:effectLst/>
                          <a:latin typeface="Century" panose="02040604050505020304" pitchFamily="18" charset="0"/>
                          <a:ea typeface="+mn-ea"/>
                          <a:cs typeface="+mn-cs"/>
                          <a:sym typeface="Arial"/>
                        </a:rPr>
                        <a:t>Utiliza convenciones del lenguaje escrito de forma pertinente.</a:t>
                      </a:r>
                    </a:p>
                    <a:p>
                      <a:pPr marR="278765">
                        <a:lnSpc>
                          <a:spcPct val="107000"/>
                        </a:lnSpc>
                        <a:spcBef>
                          <a:spcPts val="605"/>
                        </a:spcBef>
                        <a:spcAft>
                          <a:spcPts val="800"/>
                        </a:spcAft>
                        <a:tabLst>
                          <a:tab pos="358140" algn="l"/>
                        </a:tabLst>
                      </a:pPr>
                      <a:r>
                        <a:rPr lang="es-PE" sz="1200" b="1" dirty="0">
                          <a:effectLst/>
                          <a:latin typeface="Century" panose="02040604050505020304" pitchFamily="18" charset="0"/>
                        </a:rPr>
                        <a:t> </a:t>
                      </a:r>
                      <a:endParaRPr lang="es-PE" sz="1500" b="1" dirty="0">
                        <a:effectLst/>
                        <a:latin typeface="Century" panose="02040604050505020304" pitchFamily="18" charset="0"/>
                        <a:ea typeface="Calibri" panose="020F0502020204030204" pitchFamily="34" charset="0"/>
                        <a:cs typeface="Times New Roman" panose="02020603050405020304" pitchFamily="18" charset="0"/>
                      </a:endParaRPr>
                    </a:p>
                  </a:txBody>
                  <a:tcPr marL="68063" marR="68063" marT="0" marB="0"/>
                </a:tc>
                <a:tc>
                  <a:txBody>
                    <a:bodyPr/>
                    <a:lstStyle/>
                    <a:p>
                      <a:pPr algn="just">
                        <a:lnSpc>
                          <a:spcPct val="107000"/>
                        </a:lnSpc>
                        <a:spcBef>
                          <a:spcPts val="605"/>
                        </a:spcBef>
                        <a:spcAft>
                          <a:spcPts val="800"/>
                        </a:spcAft>
                        <a:tabLst>
                          <a:tab pos="358140" algn="l"/>
                        </a:tabLst>
                      </a:pPr>
                      <a:r>
                        <a:rPr lang="es-PE" sz="1100" dirty="0">
                          <a:solidFill>
                            <a:schemeClr val="tx1"/>
                          </a:solidFill>
                          <a:effectLst/>
                          <a:latin typeface="Century" panose="02040604050505020304" pitchFamily="18" charset="0"/>
                          <a:ea typeface="Times New Roman" panose="02020603050405020304" pitchFamily="18" charset="0"/>
                          <a:cs typeface="Arial" panose="020B0604020202020204" pitchFamily="34" charset="0"/>
                        </a:rPr>
                        <a:t>Utiliza pocos recursos gramaticales y ortográficos (muy pocas palabras están correctamente escritas). Aún no sabe colocar mayúsculas ni puntos (o lo hace muy pocas veces). Al escribir, presenta omisiones, separaciones o cambio de letras. </a:t>
                      </a:r>
                      <a:endParaRPr lang="es-PE" sz="1100" dirty="0">
                        <a:solidFill>
                          <a:schemeClr val="tx1"/>
                        </a:solidFill>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Bef>
                          <a:spcPts val="605"/>
                        </a:spcBef>
                        <a:spcAft>
                          <a:spcPts val="800"/>
                        </a:spcAft>
                        <a:tabLst>
                          <a:tab pos="358140" algn="l"/>
                        </a:tabLst>
                      </a:pPr>
                      <a:r>
                        <a:rPr lang="es-PE" sz="1100" dirty="0">
                          <a:solidFill>
                            <a:schemeClr val="tx1"/>
                          </a:solidFill>
                          <a:effectLst/>
                          <a:latin typeface="Century" panose="02040604050505020304" pitchFamily="18" charset="0"/>
                          <a:ea typeface="Times New Roman" panose="02020603050405020304" pitchFamily="18" charset="0"/>
                          <a:cs typeface="Arial" panose="020B0604020202020204" pitchFamily="34" charset="0"/>
                        </a:rPr>
                        <a:t>Utiliza algunos recursos gramaticales y ortográficos, sin embargo, le faltan algunas mayúsculas o las usa innecesariamente. Algunas recomendaciones no terminan en punto. Al escribir, presenta omisiones, separaciones o cambio de letras. El texto se lee con facilidad pero podría estar más ordenado.</a:t>
                      </a:r>
                      <a:endParaRPr lang="es-PE" sz="1100" dirty="0">
                        <a:solidFill>
                          <a:schemeClr val="tx1"/>
                        </a:solidFill>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Bef>
                          <a:spcPts val="605"/>
                        </a:spcBef>
                        <a:spcAft>
                          <a:spcPts val="800"/>
                        </a:spcAft>
                        <a:tabLst>
                          <a:tab pos="358140" algn="l"/>
                        </a:tabLst>
                      </a:pPr>
                      <a:r>
                        <a:rPr lang="es-PE" sz="1100" dirty="0">
                          <a:solidFill>
                            <a:schemeClr val="tx1"/>
                          </a:solidFill>
                          <a:effectLst/>
                          <a:latin typeface="Century" panose="02040604050505020304" pitchFamily="18" charset="0"/>
                          <a:ea typeface="Times New Roman" panose="02020603050405020304" pitchFamily="18" charset="0"/>
                          <a:cs typeface="Arial" panose="020B0604020202020204" pitchFamily="34" charset="0"/>
                        </a:rPr>
                        <a:t>Utiliza recursos gramaticales y ortográficos (Todas las palabras están correctamente escritas, usa mayúsculas en todos los nombres propios y al inicio de cada recomendación y emplea siempre el punto final) que contribuyen a dar sentido a su texto. </a:t>
                      </a:r>
                      <a:endParaRPr lang="es-PE" sz="1100" dirty="0">
                        <a:solidFill>
                          <a:schemeClr val="tx1"/>
                        </a:solidFill>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75565" marR="55880" algn="just">
                        <a:spcAft>
                          <a:spcPts val="0"/>
                        </a:spcAft>
                        <a:tabLst>
                          <a:tab pos="76200" algn="l"/>
                          <a:tab pos="1004570" algn="l"/>
                        </a:tabLst>
                      </a:pPr>
                      <a:r>
                        <a:rPr lang="es-ES" sz="1100" dirty="0">
                          <a:solidFill>
                            <a:schemeClr val="tx1"/>
                          </a:solidFill>
                          <a:effectLst/>
                          <a:latin typeface="Century" panose="02040604050505020304" pitchFamily="18" charset="0"/>
                          <a:ea typeface="Calibri Light" panose="020F0302020204030204" pitchFamily="34" charset="0"/>
                          <a:cs typeface="Times New Roman" panose="02020603050405020304" pitchFamily="18" charset="0"/>
                        </a:rPr>
                        <a:t>Utiliza recursos gramaticales y ortográficos </a:t>
                      </a:r>
                      <a:r>
                        <a:rPr lang="es-ES" sz="1100" dirty="0">
                          <a:solidFill>
                            <a:schemeClr val="tx1"/>
                          </a:solidFill>
                          <a:effectLst/>
                          <a:latin typeface="Century" panose="02040604050505020304" pitchFamily="18" charset="0"/>
                          <a:ea typeface="Times New Roman" panose="02020603050405020304" pitchFamily="18" charset="0"/>
                          <a:cs typeface="Arial" panose="020B0604020202020204" pitchFamily="34" charset="0"/>
                        </a:rPr>
                        <a:t>(Todas las palabras están correctamente escritas, usa mayúsculas en nombres propios y al inicio de cada recomendación y emplea siempre el punto final. Asimismo, utiliza el punto seguido y la coma para separar sus ideas con sentido completo)</a:t>
                      </a:r>
                      <a:endParaRPr lang="es-PE" sz="1100" dirty="0">
                        <a:solidFill>
                          <a:schemeClr val="tx1"/>
                        </a:solidFill>
                        <a:effectLst/>
                        <a:latin typeface="Century" panose="02040604050505020304" pitchFamily="18" charset="0"/>
                        <a:ea typeface="Calibri Light" panose="020F0302020204030204" pitchFamily="34" charset="0"/>
                        <a:cs typeface="Times New Roman" panose="02020603050405020304" pitchFamily="18" charset="0"/>
                      </a:endParaRPr>
                    </a:p>
                    <a:p>
                      <a:pPr marL="75565" marR="55880" algn="just">
                        <a:spcAft>
                          <a:spcPts val="0"/>
                        </a:spcAft>
                        <a:tabLst>
                          <a:tab pos="76200" algn="l"/>
                          <a:tab pos="1004570" algn="l"/>
                        </a:tabLst>
                      </a:pPr>
                      <a:r>
                        <a:rPr lang="es-ES" sz="1100" dirty="0">
                          <a:solidFill>
                            <a:schemeClr val="tx1"/>
                          </a:solidFill>
                          <a:effectLst/>
                          <a:latin typeface="Century" panose="02040604050505020304" pitchFamily="18" charset="0"/>
                          <a:ea typeface="Calibri Light" panose="020F0302020204030204" pitchFamily="34" charset="0"/>
                          <a:cs typeface="Times New Roman" panose="02020603050405020304" pitchFamily="18" charset="0"/>
                        </a:rPr>
                        <a:t>que contribuyen</a:t>
                      </a:r>
                      <a:r>
                        <a:rPr lang="es-ES" sz="1100" spc="-125" dirty="0">
                          <a:solidFill>
                            <a:schemeClr val="tx1"/>
                          </a:solidFill>
                          <a:effectLst/>
                          <a:latin typeface="Century" panose="02040604050505020304" pitchFamily="18" charset="0"/>
                          <a:ea typeface="Calibri Light" panose="020F0302020204030204" pitchFamily="34" charset="0"/>
                          <a:cs typeface="Times New Roman" panose="02020603050405020304" pitchFamily="18" charset="0"/>
                        </a:rPr>
                        <a:t> </a:t>
                      </a:r>
                      <a:r>
                        <a:rPr lang="es-ES" sz="1100" dirty="0">
                          <a:solidFill>
                            <a:schemeClr val="tx1"/>
                          </a:solidFill>
                          <a:effectLst/>
                          <a:latin typeface="Century" panose="02040604050505020304" pitchFamily="18" charset="0"/>
                          <a:ea typeface="Calibri Light" panose="020F0302020204030204" pitchFamily="34" charset="0"/>
                          <a:cs typeface="Times New Roman" panose="02020603050405020304" pitchFamily="18" charset="0"/>
                        </a:rPr>
                        <a:t>a dar sentido global a su texto. </a:t>
                      </a:r>
                      <a:endParaRPr lang="es-PE" sz="1100" dirty="0">
                        <a:solidFill>
                          <a:schemeClr val="tx1"/>
                        </a:solidFill>
                        <a:effectLst/>
                        <a:latin typeface="Century" panose="02040604050505020304" pitchFamily="18" charset="0"/>
                        <a:ea typeface="Calibri Light" panose="020F03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80588963"/>
                  </a:ext>
                </a:extLst>
              </a:tr>
            </a:tbl>
          </a:graphicData>
        </a:graphic>
      </p:graphicFrame>
      <p:cxnSp>
        <p:nvCxnSpPr>
          <p:cNvPr id="9" name="Conector recto 8">
            <a:extLst>
              <a:ext uri="{FF2B5EF4-FFF2-40B4-BE49-F238E27FC236}">
                <a16:creationId xmlns:a16="http://schemas.microsoft.com/office/drawing/2014/main" xmlns="" id="{6D6D1DC0-2AC2-4D72-94D4-74D93FE3D8BA}"/>
              </a:ext>
            </a:extLst>
          </p:cNvPr>
          <p:cNvCxnSpPr/>
          <p:nvPr/>
        </p:nvCxnSpPr>
        <p:spPr>
          <a:xfrm>
            <a:off x="0" y="1141615"/>
            <a:ext cx="1835696" cy="1064029"/>
          </a:xfrm>
          <a:prstGeom prst="line">
            <a:avLst/>
          </a:prstGeom>
        </p:spPr>
        <p:style>
          <a:lnRef idx="1">
            <a:schemeClr val="dk1"/>
          </a:lnRef>
          <a:fillRef idx="0">
            <a:schemeClr val="dk1"/>
          </a:fillRef>
          <a:effectRef idx="0">
            <a:schemeClr val="dk1"/>
          </a:effectRef>
          <a:fontRef idx="minor">
            <a:schemeClr val="tx1"/>
          </a:fontRef>
        </p:style>
      </p:cxnSp>
      <p:sp>
        <p:nvSpPr>
          <p:cNvPr id="11" name="Rectángulo 10">
            <a:extLst>
              <a:ext uri="{FF2B5EF4-FFF2-40B4-BE49-F238E27FC236}">
                <a16:creationId xmlns:a16="http://schemas.microsoft.com/office/drawing/2014/main" xmlns="" id="{92BCB285-41B0-485B-8D5A-0B899DBDF352}"/>
              </a:ext>
            </a:extLst>
          </p:cNvPr>
          <p:cNvSpPr/>
          <p:nvPr/>
        </p:nvSpPr>
        <p:spPr>
          <a:xfrm>
            <a:off x="5694218" y="4487077"/>
            <a:ext cx="284694"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400" b="1" cap="none" spc="0" dirty="0">
                <a:ln/>
                <a:solidFill>
                  <a:schemeClr val="accent3"/>
                </a:solidFill>
                <a:effectLst/>
              </a:rPr>
              <a:t>x</a:t>
            </a:r>
          </a:p>
        </p:txBody>
      </p:sp>
    </p:spTree>
    <p:extLst>
      <p:ext uri="{BB962C8B-B14F-4D97-AF65-F5344CB8AC3E}">
        <p14:creationId xmlns:p14="http://schemas.microsoft.com/office/powerpoint/2010/main" val="26349620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2"/>
        <p:cNvGrpSpPr/>
        <p:nvPr/>
      </p:nvGrpSpPr>
      <p:grpSpPr>
        <a:xfrm>
          <a:off x="0" y="0"/>
          <a:ext cx="0" cy="0"/>
          <a:chOff x="0" y="0"/>
          <a:chExt cx="0" cy="0"/>
        </a:xfrm>
      </p:grpSpPr>
      <p:pic>
        <p:nvPicPr>
          <p:cNvPr id="85" name="Google Shape;85;p11"/>
          <p:cNvPicPr preferRelativeResize="0"/>
          <p:nvPr/>
        </p:nvPicPr>
        <p:blipFill rotWithShape="1">
          <a:blip r:embed="rId3">
            <a:alphaModFix/>
          </a:blip>
          <a:srcRect/>
          <a:stretch/>
        </p:blipFill>
        <p:spPr>
          <a:xfrm>
            <a:off x="6516216" y="180440"/>
            <a:ext cx="2443586" cy="600943"/>
          </a:xfrm>
          <a:prstGeom prst="rect">
            <a:avLst/>
          </a:prstGeom>
          <a:noFill/>
          <a:ln>
            <a:noFill/>
          </a:ln>
        </p:spPr>
      </p:pic>
      <p:pic>
        <p:nvPicPr>
          <p:cNvPr id="3" name="Imagen 2"/>
          <p:cNvPicPr>
            <a:picLocks noChangeAspect="1"/>
          </p:cNvPicPr>
          <p:nvPr/>
        </p:nvPicPr>
        <p:blipFill>
          <a:blip r:embed="rId4"/>
          <a:stretch>
            <a:fillRect/>
          </a:stretch>
        </p:blipFill>
        <p:spPr>
          <a:xfrm>
            <a:off x="2321528" y="3938160"/>
            <a:ext cx="4572952" cy="2758085"/>
          </a:xfrm>
          <a:prstGeom prst="rect">
            <a:avLst/>
          </a:prstGeom>
        </p:spPr>
      </p:pic>
      <p:sp>
        <p:nvSpPr>
          <p:cNvPr id="6" name="5 Rectángulo"/>
          <p:cNvSpPr/>
          <p:nvPr/>
        </p:nvSpPr>
        <p:spPr>
          <a:xfrm>
            <a:off x="1353785" y="1268760"/>
            <a:ext cx="6552728" cy="156966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4800" b="1" dirty="0" smtClean="0">
                <a:ln w="11430">
                  <a:solidFill>
                    <a:srgbClr val="00B0F0"/>
                  </a:solidFill>
                </a:ln>
                <a:solidFill>
                  <a:srgbClr val="00B0F0"/>
                </a:solidFill>
                <a:effectLst>
                  <a:glow rad="101600">
                    <a:schemeClr val="accent2">
                      <a:satMod val="175000"/>
                      <a:alpha val="40000"/>
                    </a:schemeClr>
                  </a:glow>
                  <a:outerShdw blurRad="50800" dist="39000" dir="5460000" algn="tl">
                    <a:srgbClr val="000000">
                      <a:alpha val="38000"/>
                    </a:srgbClr>
                  </a:outerShdw>
                </a:effectLst>
              </a:rPr>
              <a:t>Las Comunidades de Aprendizaje Profesional</a:t>
            </a:r>
            <a:endParaRPr lang="es-PE" sz="4800" b="1" dirty="0">
              <a:ln w="11430">
                <a:solidFill>
                  <a:srgbClr val="00B0F0"/>
                </a:solidFill>
              </a:ln>
              <a:solidFill>
                <a:srgbClr val="00B0F0"/>
              </a:solidFill>
              <a:effectLst>
                <a:glow rad="101600">
                  <a:schemeClr val="accent2">
                    <a:satMod val="175000"/>
                    <a:alpha val="40000"/>
                  </a:schemeClr>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30009631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¿QUÉ SON LAS CAP?</a:t>
            </a:r>
            <a:endParaRPr lang="en-US" dirty="0"/>
          </a:p>
        </p:txBody>
      </p:sp>
      <p:sp>
        <p:nvSpPr>
          <p:cNvPr id="5" name="Rectángulo 4"/>
          <p:cNvSpPr/>
          <p:nvPr/>
        </p:nvSpPr>
        <p:spPr>
          <a:xfrm>
            <a:off x="864383" y="2489201"/>
            <a:ext cx="4658757" cy="2781248"/>
          </a:xfrm>
          <a:prstGeom prst="rect">
            <a:avLst/>
          </a:prstGeom>
        </p:spPr>
        <p:txBody>
          <a:bodyPr wrap="square" lIns="72110" tIns="36055" rIns="72110" bIns="36055">
            <a:spAutoFit/>
          </a:bodyPr>
          <a:lstStyle/>
          <a:p>
            <a:r>
              <a:rPr lang="es-MX" sz="2200" dirty="0">
                <a:solidFill>
                  <a:srgbClr val="222222"/>
                </a:solidFill>
                <a:latin typeface="Comic Sans MS" panose="030F0702030302020204" pitchFamily="66" charset="0"/>
              </a:rPr>
              <a:t>Una </a:t>
            </a:r>
            <a:r>
              <a:rPr lang="es-MX" sz="2200" b="1" dirty="0">
                <a:solidFill>
                  <a:srgbClr val="222222"/>
                </a:solidFill>
                <a:latin typeface="Comic Sans MS" panose="030F0702030302020204" pitchFamily="66" charset="0"/>
              </a:rPr>
              <a:t>comunidad de aprendizaje profesional</a:t>
            </a:r>
            <a:r>
              <a:rPr lang="es-MX" sz="2200" dirty="0">
                <a:solidFill>
                  <a:srgbClr val="222222"/>
                </a:solidFill>
                <a:latin typeface="Comic Sans MS" panose="030F0702030302020204" pitchFamily="66" charset="0"/>
              </a:rPr>
              <a:t> es un grupo de </a:t>
            </a:r>
            <a:r>
              <a:rPr lang="es-MX" sz="2200" dirty="0">
                <a:solidFill>
                  <a:srgbClr val="222222"/>
                </a:solidFill>
                <a:latin typeface="Comic Sans MS" panose="030F0702030302020204" pitchFamily="66" charset="0"/>
              </a:rPr>
              <a:t>personas profesionales, </a:t>
            </a:r>
            <a:r>
              <a:rPr lang="es-MX" sz="2200" dirty="0">
                <a:solidFill>
                  <a:srgbClr val="222222"/>
                </a:solidFill>
                <a:latin typeface="Comic Sans MS" panose="030F0702030302020204" pitchFamily="66" charset="0"/>
              </a:rPr>
              <a:t>motivadas por una </a:t>
            </a:r>
            <a:r>
              <a:rPr lang="es-MX" sz="2200" dirty="0">
                <a:solidFill>
                  <a:srgbClr val="222222"/>
                </a:solidFill>
                <a:latin typeface="Comic Sans MS" panose="030F0702030302020204" pitchFamily="66" charset="0"/>
              </a:rPr>
              <a:t>visión de aprendizaje común, cuyo objetivo es el trabajo colaborativo entre los docentes en la I.E para lograr el éxito de los aprendizajes de los estudiantes.</a:t>
            </a:r>
            <a:endParaRPr lang="en-US" sz="2200" dirty="0">
              <a:latin typeface="Comic Sans MS" panose="030F0702030302020204" pitchFamily="66" charset="0"/>
            </a:endParaRPr>
          </a:p>
        </p:txBody>
      </p:sp>
      <p:pic>
        <p:nvPicPr>
          <p:cNvPr id="6" name="Imagen 5"/>
          <p:cNvPicPr>
            <a:picLocks noChangeAspect="1"/>
          </p:cNvPicPr>
          <p:nvPr/>
        </p:nvPicPr>
        <p:blipFill>
          <a:blip r:embed="rId2"/>
          <a:stretch>
            <a:fillRect/>
          </a:stretch>
        </p:blipFill>
        <p:spPr>
          <a:xfrm>
            <a:off x="5721347" y="2489201"/>
            <a:ext cx="3214394" cy="2725586"/>
          </a:xfrm>
          <a:prstGeom prst="rect">
            <a:avLst/>
          </a:prstGeom>
        </p:spPr>
      </p:pic>
    </p:spTree>
    <p:extLst>
      <p:ext uri="{BB962C8B-B14F-4D97-AF65-F5344CB8AC3E}">
        <p14:creationId xmlns:p14="http://schemas.microsoft.com/office/powerpoint/2010/main" val="2938646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16E3F596-1561-4947-9DF1-3BF7B7EE4DC6}"/>
              </a:ext>
            </a:extLst>
          </p:cNvPr>
          <p:cNvSpPr>
            <a:spLocks noGrp="1"/>
          </p:cNvSpPr>
          <p:nvPr>
            <p:ph type="title"/>
          </p:nvPr>
        </p:nvSpPr>
        <p:spPr>
          <a:xfrm>
            <a:off x="865970" y="927098"/>
            <a:ext cx="7094208" cy="709865"/>
          </a:xfrm>
        </p:spPr>
        <p:txBody>
          <a:bodyPr>
            <a:normAutofit fontScale="90000"/>
          </a:bodyPr>
          <a:lstStyle/>
          <a:p>
            <a:r>
              <a:rPr lang="es-ES_tradnl" b="1" dirty="0">
                <a:solidFill>
                  <a:schemeClr val="accent6">
                    <a:lumMod val="50000"/>
                  </a:schemeClr>
                </a:solidFill>
                <a:latin typeface="Copperplate Gothic Bold" panose="020E0705020206020404" pitchFamily="34" charset="0"/>
                <a:cs typeface="Calibri Light" panose="020F0302020204030204" pitchFamily="34" charset="0"/>
              </a:rPr>
              <a:t>Marco del Buen Desempeño Directivo (2014)</a:t>
            </a:r>
            <a:endParaRPr lang="es-PE" b="1" dirty="0">
              <a:solidFill>
                <a:schemeClr val="accent6">
                  <a:lumMod val="50000"/>
                </a:schemeClr>
              </a:solidFill>
              <a:latin typeface="Copperplate Gothic Bold" panose="020E0705020206020404" pitchFamily="34" charset="0"/>
              <a:cs typeface="Calibri Light" panose="020F0302020204030204" pitchFamily="34" charset="0"/>
            </a:endParaRPr>
          </a:p>
        </p:txBody>
      </p:sp>
      <p:sp>
        <p:nvSpPr>
          <p:cNvPr id="5" name="Marcador de contenido 2">
            <a:extLst>
              <a:ext uri="{FF2B5EF4-FFF2-40B4-BE49-F238E27FC236}">
                <a16:creationId xmlns="" xmlns:a16="http://schemas.microsoft.com/office/drawing/2014/main" id="{D69CAE47-98B0-A243-9D92-2617755F8F64}"/>
              </a:ext>
            </a:extLst>
          </p:cNvPr>
          <p:cNvSpPr>
            <a:spLocks noGrp="1"/>
          </p:cNvSpPr>
          <p:nvPr>
            <p:ph idx="1"/>
          </p:nvPr>
        </p:nvSpPr>
        <p:spPr>
          <a:xfrm>
            <a:off x="251520" y="2489200"/>
            <a:ext cx="5184576" cy="3414433"/>
          </a:xfrm>
        </p:spPr>
        <p:txBody>
          <a:bodyPr>
            <a:normAutofit/>
          </a:bodyPr>
          <a:lstStyle/>
          <a:p>
            <a:pPr marL="0" indent="0" algn="just">
              <a:buNone/>
            </a:pPr>
            <a:r>
              <a:rPr lang="es-MX" sz="2200" dirty="0">
                <a:latin typeface="Calibri Light" panose="020F0302020204030204" pitchFamily="34" charset="0"/>
                <a:cs typeface="Calibri Light" panose="020F0302020204030204" pitchFamily="34" charset="0"/>
              </a:rPr>
              <a:t> </a:t>
            </a:r>
            <a:r>
              <a:rPr lang="es-MX" sz="2800" b="1" dirty="0">
                <a:latin typeface="Calibri Light" panose="020F0302020204030204" pitchFamily="34" charset="0"/>
                <a:cs typeface="Calibri Light" panose="020F0302020204030204" pitchFamily="34" charset="0"/>
              </a:rPr>
              <a:t>DOMINIO IV – </a:t>
            </a:r>
            <a:r>
              <a:rPr lang="es-MX" sz="2800" b="1" dirty="0" smtClean="0">
                <a:latin typeface="Calibri Light" panose="020F0302020204030204" pitchFamily="34" charset="0"/>
                <a:cs typeface="Calibri Light" panose="020F0302020204030204" pitchFamily="34" charset="0"/>
              </a:rPr>
              <a:t>Comp.  </a:t>
            </a:r>
            <a:r>
              <a:rPr lang="es-MX" sz="2800" b="1" dirty="0">
                <a:latin typeface="Calibri Light" panose="020F0302020204030204" pitchFamily="34" charset="0"/>
                <a:cs typeface="Calibri Light" panose="020F0302020204030204" pitchFamily="34" charset="0"/>
              </a:rPr>
              <a:t>8</a:t>
            </a:r>
            <a:endParaRPr lang="es-MX" sz="2800" b="1" dirty="0">
              <a:latin typeface="Calibri Light" panose="020F0302020204030204" pitchFamily="34" charset="0"/>
              <a:cs typeface="Calibri Light" panose="020F0302020204030204" pitchFamily="34" charset="0"/>
            </a:endParaRPr>
          </a:p>
          <a:p>
            <a:pPr marL="0" indent="0" algn="just">
              <a:buNone/>
            </a:pPr>
            <a:r>
              <a:rPr lang="es-MX" sz="2800" b="1" dirty="0">
                <a:latin typeface="Calibri Light" panose="020F0302020204030204" pitchFamily="34" charset="0"/>
                <a:cs typeface="Calibri Light" panose="020F0302020204030204" pitchFamily="34" charset="0"/>
              </a:rPr>
              <a:t>D36</a:t>
            </a:r>
            <a:r>
              <a:rPr lang="es-MX" sz="2800" b="1" dirty="0">
                <a:latin typeface="Calibri Light" panose="020F0302020204030204" pitchFamily="34" charset="0"/>
                <a:cs typeface="Calibri Light" panose="020F0302020204030204" pitchFamily="34" charset="0"/>
              </a:rPr>
              <a:t>. Reflexiona en comunidades de profesionales sobre su práctica pedagógica e institucional y el aprendizaje de todos sus estudiantes</a:t>
            </a:r>
            <a:endParaRPr lang="es-PE" sz="2800" b="1" dirty="0">
              <a:latin typeface="Calibri Light" panose="020F0302020204030204" pitchFamily="34" charset="0"/>
              <a:cs typeface="Calibri Light" panose="020F0302020204030204" pitchFamily="34" charset="0"/>
            </a:endParaRPr>
          </a:p>
        </p:txBody>
      </p:sp>
      <p:pic>
        <p:nvPicPr>
          <p:cNvPr id="6" name="Imagen 5"/>
          <p:cNvPicPr>
            <a:picLocks noChangeAspect="1"/>
          </p:cNvPicPr>
          <p:nvPr/>
        </p:nvPicPr>
        <p:blipFill>
          <a:blip r:embed="rId2"/>
          <a:stretch>
            <a:fillRect/>
          </a:stretch>
        </p:blipFill>
        <p:spPr>
          <a:xfrm>
            <a:off x="5812412" y="3018201"/>
            <a:ext cx="2551898" cy="2166488"/>
          </a:xfrm>
          <a:prstGeom prst="rect">
            <a:avLst/>
          </a:prstGeom>
        </p:spPr>
      </p:pic>
    </p:spTree>
    <p:extLst>
      <p:ext uri="{BB962C8B-B14F-4D97-AF65-F5344CB8AC3E}">
        <p14:creationId xmlns:p14="http://schemas.microsoft.com/office/powerpoint/2010/main" val="419039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204864"/>
            <a:ext cx="7776864" cy="1569660"/>
          </a:xfrm>
          <a:prstGeom prst="rect">
            <a:avLst/>
          </a:prstGeom>
        </p:spPr>
        <p:txBody>
          <a:bodyPr wrap="square">
            <a:spAutoFit/>
          </a:bodyPr>
          <a:lstStyle/>
          <a:p>
            <a:pPr algn="ctr"/>
            <a:r>
              <a:rPr lang="es-PE" sz="4800" b="1" dirty="0" smtClean="0"/>
              <a:t>Qué diferencia hay entre colaboración y cooperación</a:t>
            </a:r>
            <a:endParaRPr lang="es-PE" sz="4800" b="1" dirty="0"/>
          </a:p>
        </p:txBody>
      </p:sp>
    </p:spTree>
    <p:extLst>
      <p:ext uri="{BB962C8B-B14F-4D97-AF65-F5344CB8AC3E}">
        <p14:creationId xmlns:p14="http://schemas.microsoft.com/office/powerpoint/2010/main" val="4143081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70" t="32327" r="44141" b="33837"/>
          <a:stretch/>
        </p:blipFill>
        <p:spPr bwMode="auto">
          <a:xfrm>
            <a:off x="250639" y="1412776"/>
            <a:ext cx="8703540" cy="3915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50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783773" y="470078"/>
            <a:ext cx="7396842" cy="5779201"/>
          </a:xfrm>
          <a:prstGeom prst="rect">
            <a:avLst/>
          </a:prstGeom>
        </p:spPr>
      </p:pic>
      <p:sp>
        <p:nvSpPr>
          <p:cNvPr id="7" name="Rectángulo redondeado 6"/>
          <p:cNvSpPr/>
          <p:nvPr/>
        </p:nvSpPr>
        <p:spPr>
          <a:xfrm>
            <a:off x="918483" y="635989"/>
            <a:ext cx="7225393" cy="1271978"/>
          </a:xfrm>
          <a:prstGeom prst="roundRect">
            <a:avLst/>
          </a:prstGeom>
        </p:spPr>
        <p:style>
          <a:lnRef idx="2">
            <a:schemeClr val="accent6"/>
          </a:lnRef>
          <a:fillRef idx="1">
            <a:schemeClr val="lt1"/>
          </a:fillRef>
          <a:effectRef idx="0">
            <a:schemeClr val="accent6"/>
          </a:effectRef>
          <a:fontRef idx="minor">
            <a:schemeClr val="dk1"/>
          </a:fontRef>
        </p:style>
        <p:txBody>
          <a:bodyPr lIns="72110" tIns="36055" rIns="72110" bIns="36055" rtlCol="0" anchor="ctr"/>
          <a:lstStyle/>
          <a:p>
            <a:pPr algn="ctr"/>
            <a:r>
              <a:rPr lang="es-MX" sz="2200" b="1" dirty="0">
                <a:latin typeface="Arial" panose="020B0604020202020204" pitchFamily="34" charset="0"/>
                <a:cs typeface="Arial" panose="020B0604020202020204" pitchFamily="34" charset="0"/>
              </a:rPr>
              <a:t>C</a:t>
            </a:r>
            <a:r>
              <a:rPr lang="es-MX" sz="2200" b="1" dirty="0">
                <a:latin typeface="Arial" panose="020B0604020202020204" pitchFamily="34" charset="0"/>
                <a:cs typeface="Arial" panose="020B0604020202020204" pitchFamily="34" charset="0"/>
              </a:rPr>
              <a:t>omunidades de Aprendizaje </a:t>
            </a:r>
            <a:r>
              <a:rPr lang="es-MX" sz="2200" b="1" dirty="0">
                <a:latin typeface="Arial" panose="020B0604020202020204" pitchFamily="34" charset="0"/>
                <a:cs typeface="Arial" panose="020B0604020202020204" pitchFamily="34" charset="0"/>
              </a:rPr>
              <a:t>P</a:t>
            </a:r>
            <a:r>
              <a:rPr lang="es-MX" sz="2200" b="1" dirty="0">
                <a:latin typeface="Arial" panose="020B0604020202020204" pitchFamily="34" charset="0"/>
                <a:cs typeface="Arial" panose="020B0604020202020204" pitchFamily="34" charset="0"/>
              </a:rPr>
              <a:t>rofesional</a:t>
            </a:r>
            <a:r>
              <a:rPr lang="en-US" sz="2200" b="1" dirty="0">
                <a:latin typeface="Arial" panose="020B0604020202020204" pitchFamily="34" charset="0"/>
                <a:cs typeface="Arial" panose="020B0604020202020204" pitchFamily="34" charset="0"/>
              </a:rPr>
              <a:t> CAP</a:t>
            </a:r>
          </a:p>
          <a:p>
            <a:pPr algn="ctr"/>
            <a:endParaRPr lang="en-US" sz="2200" b="1" dirty="0">
              <a:latin typeface="Arial" panose="020B0604020202020204" pitchFamily="34" charset="0"/>
              <a:cs typeface="Arial" panose="020B0604020202020204" pitchFamily="34" charset="0"/>
            </a:endParaRPr>
          </a:p>
          <a:p>
            <a:pPr algn="ctr"/>
            <a:r>
              <a:rPr lang="es-MX" sz="2200" b="1" dirty="0">
                <a:latin typeface="Arial" panose="020B0604020202020204" pitchFamily="34" charset="0"/>
                <a:cs typeface="Arial" panose="020B0604020202020204" pitchFamily="34" charset="0"/>
              </a:rPr>
              <a:t>TRES POLOS ESENCIALES</a:t>
            </a:r>
          </a:p>
        </p:txBody>
      </p:sp>
    </p:spTree>
    <p:extLst>
      <p:ext uri="{BB962C8B-B14F-4D97-AF65-F5344CB8AC3E}">
        <p14:creationId xmlns:p14="http://schemas.microsoft.com/office/powerpoint/2010/main" val="3476921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aphicFrame>
        <p:nvGraphicFramePr>
          <p:cNvPr id="92" name="Google Shape;92;p12"/>
          <p:cNvGraphicFramePr/>
          <p:nvPr>
            <p:extLst>
              <p:ext uri="{D42A27DB-BD31-4B8C-83A1-F6EECF244321}">
                <p14:modId xmlns:p14="http://schemas.microsoft.com/office/powerpoint/2010/main" val="1639063737"/>
              </p:ext>
            </p:extLst>
          </p:nvPr>
        </p:nvGraphicFramePr>
        <p:xfrm>
          <a:off x="107503" y="1340768"/>
          <a:ext cx="8856984" cy="5517232"/>
        </p:xfrm>
        <a:graphic>
          <a:graphicData uri="http://schemas.openxmlformats.org/drawingml/2006/table">
            <a:tbl>
              <a:tblPr bandRow="1">
                <a:noFill/>
              </a:tblPr>
              <a:tblGrid>
                <a:gridCol w="4428492">
                  <a:extLst>
                    <a:ext uri="{9D8B030D-6E8A-4147-A177-3AD203B41FA5}">
                      <a16:colId xmlns="" xmlns:a16="http://schemas.microsoft.com/office/drawing/2014/main" val="20000"/>
                    </a:ext>
                  </a:extLst>
                </a:gridCol>
                <a:gridCol w="4428492">
                  <a:extLst>
                    <a:ext uri="{9D8B030D-6E8A-4147-A177-3AD203B41FA5}">
                      <a16:colId xmlns="" xmlns:a16="http://schemas.microsoft.com/office/drawing/2014/main" val="20001"/>
                    </a:ext>
                  </a:extLst>
                </a:gridCol>
              </a:tblGrid>
              <a:tr h="1263199">
                <a:tc>
                  <a:txBody>
                    <a:bodyPr/>
                    <a:lstStyle/>
                    <a:p>
                      <a:pPr marL="0" marR="0" lvl="0" indent="0" algn="ctr" rtl="0">
                        <a:lnSpc>
                          <a:spcPct val="107000"/>
                        </a:lnSpc>
                        <a:spcBef>
                          <a:spcPts val="0"/>
                        </a:spcBef>
                        <a:spcAft>
                          <a:spcPts val="0"/>
                        </a:spcAft>
                        <a:buNone/>
                      </a:pPr>
                      <a:r>
                        <a:rPr lang="es-PE" sz="2800" b="1" u="none" strike="noStrike" cap="none" dirty="0">
                          <a:solidFill>
                            <a:srgbClr val="00C491"/>
                          </a:solidFill>
                          <a:latin typeface="Calibri"/>
                          <a:ea typeface="Calibri"/>
                          <a:cs typeface="Calibri"/>
                          <a:sym typeface="Calibri"/>
                        </a:rPr>
                        <a:t>Es </a:t>
                      </a:r>
                      <a:r>
                        <a:rPr lang="es-PE" sz="2800" b="1" u="none" strike="noStrike" cap="none" dirty="0" smtClean="0">
                          <a:solidFill>
                            <a:srgbClr val="00C491"/>
                          </a:solidFill>
                          <a:latin typeface="Calibri"/>
                          <a:ea typeface="Calibri"/>
                          <a:cs typeface="Calibri"/>
                          <a:sym typeface="Calibri"/>
                        </a:rPr>
                        <a:t>una </a:t>
                      </a:r>
                      <a:r>
                        <a:rPr lang="es-PE" sz="2800" b="1" u="none" strike="noStrike" cap="none" dirty="0">
                          <a:solidFill>
                            <a:srgbClr val="00C491"/>
                          </a:solidFill>
                          <a:latin typeface="Calibri"/>
                          <a:ea typeface="Calibri"/>
                          <a:cs typeface="Calibri"/>
                          <a:sym typeface="Calibri"/>
                        </a:rPr>
                        <a:t>reunión con </a:t>
                      </a:r>
                      <a:endParaRPr sz="1600" b="1" dirty="0"/>
                    </a:p>
                    <a:p>
                      <a:pPr marL="0" marR="0" lvl="0" indent="0" algn="ctr" rtl="0">
                        <a:lnSpc>
                          <a:spcPct val="107000"/>
                        </a:lnSpc>
                        <a:spcBef>
                          <a:spcPts val="800"/>
                        </a:spcBef>
                        <a:spcAft>
                          <a:spcPts val="0"/>
                        </a:spcAft>
                        <a:buNone/>
                      </a:pPr>
                      <a:r>
                        <a:rPr lang="es-PE" sz="2800" b="1" u="none" strike="noStrike" cap="none" dirty="0">
                          <a:solidFill>
                            <a:srgbClr val="00C491"/>
                          </a:solidFill>
                          <a:latin typeface="Calibri"/>
                          <a:ea typeface="Calibri"/>
                          <a:cs typeface="Calibri"/>
                          <a:sym typeface="Calibri"/>
                        </a:rPr>
                        <a:t>objetivo pedagógico</a:t>
                      </a:r>
                      <a:endParaRPr sz="2800" b="1" u="none" strike="noStrike" cap="none" dirty="0">
                        <a:solidFill>
                          <a:srgbClr val="00C491"/>
                        </a:solidFill>
                        <a:latin typeface="Calibri"/>
                        <a:ea typeface="Calibri"/>
                        <a:cs typeface="Calibri"/>
                        <a:sym typeface="Calibri"/>
                      </a:endParaRPr>
                    </a:p>
                  </a:txBody>
                  <a:tcPr marL="51431" marR="51431" marT="0" marB="0">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PE" sz="2800" b="1" u="none" strike="noStrike" cap="none" dirty="0">
                          <a:solidFill>
                            <a:schemeClr val="lt1"/>
                          </a:solidFill>
                          <a:latin typeface="Calibri"/>
                          <a:ea typeface="Calibri"/>
                          <a:cs typeface="Calibri"/>
                          <a:sym typeface="Calibri"/>
                        </a:rPr>
                        <a:t>No es una reunión con </a:t>
                      </a:r>
                      <a:endParaRPr sz="1600" b="1" dirty="0"/>
                    </a:p>
                    <a:p>
                      <a:pPr marL="0" marR="0" lvl="0" indent="0" algn="ctr" rtl="0">
                        <a:lnSpc>
                          <a:spcPct val="107000"/>
                        </a:lnSpc>
                        <a:spcBef>
                          <a:spcPts val="800"/>
                        </a:spcBef>
                        <a:spcAft>
                          <a:spcPts val="0"/>
                        </a:spcAft>
                        <a:buNone/>
                      </a:pPr>
                      <a:r>
                        <a:rPr lang="es-PE" sz="2800" b="1" u="none" strike="noStrike" cap="none" dirty="0">
                          <a:solidFill>
                            <a:schemeClr val="lt1"/>
                          </a:solidFill>
                          <a:latin typeface="Calibri"/>
                          <a:ea typeface="Calibri"/>
                          <a:cs typeface="Calibri"/>
                          <a:sym typeface="Calibri"/>
                        </a:rPr>
                        <a:t>objetivo pedagógico</a:t>
                      </a:r>
                      <a:endParaRPr sz="2800" b="1" u="none" strike="noStrike" cap="none" dirty="0">
                        <a:solidFill>
                          <a:schemeClr val="lt1"/>
                        </a:solidFill>
                        <a:latin typeface="Calibri"/>
                        <a:ea typeface="Calibri"/>
                        <a:cs typeface="Calibri"/>
                        <a:sym typeface="Calibri"/>
                      </a:endParaRPr>
                    </a:p>
                  </a:txBody>
                  <a:tcPr marL="51431" marR="51431" marT="0" marB="0">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solidFill>
                      <a:srgbClr val="00C491"/>
                    </a:solidFill>
                  </a:tcPr>
                </a:tc>
                <a:extLst>
                  <a:ext uri="{0D108BD9-81ED-4DB2-BD59-A6C34878D82A}">
                    <a16:rowId xmlns="" xmlns:a16="http://schemas.microsoft.com/office/drawing/2014/main" val="10000"/>
                  </a:ext>
                </a:extLst>
              </a:tr>
              <a:tr h="4254033">
                <a:tc>
                  <a:txBody>
                    <a:bodyPr/>
                    <a:lstStyle/>
                    <a:p>
                      <a:pPr marL="0" marR="0" lvl="0" indent="0" algn="ctr" rtl="0">
                        <a:lnSpc>
                          <a:spcPct val="107000"/>
                        </a:lnSpc>
                        <a:spcBef>
                          <a:spcPts val="0"/>
                        </a:spcBef>
                        <a:spcAft>
                          <a:spcPts val="0"/>
                        </a:spcAft>
                        <a:buNone/>
                      </a:pPr>
                      <a:endParaRPr sz="2400" u="none" strike="noStrike" cap="none" dirty="0">
                        <a:solidFill>
                          <a:srgbClr val="00C491"/>
                        </a:solidFill>
                        <a:latin typeface="Calibri"/>
                        <a:ea typeface="Calibri"/>
                        <a:cs typeface="Calibri"/>
                        <a:sym typeface="Calibri"/>
                      </a:endParaRPr>
                    </a:p>
                    <a:p>
                      <a:pPr marL="0" marR="0" lvl="0" indent="0" algn="ctr" rtl="0">
                        <a:lnSpc>
                          <a:spcPct val="107000"/>
                        </a:lnSpc>
                        <a:spcBef>
                          <a:spcPts val="800"/>
                        </a:spcBef>
                        <a:spcAft>
                          <a:spcPts val="0"/>
                        </a:spcAft>
                        <a:buNone/>
                      </a:pPr>
                      <a:endParaRPr sz="2400" u="none" strike="noStrike" cap="none" dirty="0">
                        <a:solidFill>
                          <a:srgbClr val="00C491"/>
                        </a:solidFill>
                        <a:latin typeface="Calibri"/>
                        <a:ea typeface="Calibri"/>
                        <a:cs typeface="Calibri"/>
                        <a:sym typeface="Calibri"/>
                      </a:endParaRPr>
                    </a:p>
                    <a:p>
                      <a:pPr marL="0" marR="0" lvl="0" indent="0" algn="ctr" rtl="0">
                        <a:lnSpc>
                          <a:spcPct val="107000"/>
                        </a:lnSpc>
                        <a:spcBef>
                          <a:spcPts val="800"/>
                        </a:spcBef>
                        <a:spcAft>
                          <a:spcPts val="0"/>
                        </a:spcAft>
                        <a:buNone/>
                      </a:pPr>
                      <a:endParaRPr sz="2400" u="none" strike="noStrike" cap="none" dirty="0">
                        <a:solidFill>
                          <a:srgbClr val="00C491"/>
                        </a:solidFill>
                        <a:latin typeface="Calibri"/>
                        <a:ea typeface="Calibri"/>
                        <a:cs typeface="Calibri"/>
                        <a:sym typeface="Calibri"/>
                      </a:endParaRPr>
                    </a:p>
                    <a:p>
                      <a:pPr marL="0" marR="0" lvl="0" indent="0" algn="ctr" rtl="0">
                        <a:lnSpc>
                          <a:spcPct val="107000"/>
                        </a:lnSpc>
                        <a:spcBef>
                          <a:spcPts val="800"/>
                        </a:spcBef>
                        <a:spcAft>
                          <a:spcPts val="0"/>
                        </a:spcAft>
                        <a:buNone/>
                      </a:pPr>
                      <a:endParaRPr sz="2400" u="none" strike="noStrike" cap="none" dirty="0">
                        <a:solidFill>
                          <a:srgbClr val="00C491"/>
                        </a:solidFill>
                        <a:latin typeface="Calibri"/>
                        <a:ea typeface="Calibri"/>
                        <a:cs typeface="Calibri"/>
                        <a:sym typeface="Calibri"/>
                      </a:endParaRPr>
                    </a:p>
                    <a:p>
                      <a:pPr marL="0" marR="0" lvl="0" indent="0" algn="ctr" rtl="0">
                        <a:lnSpc>
                          <a:spcPct val="107000"/>
                        </a:lnSpc>
                        <a:spcBef>
                          <a:spcPts val="800"/>
                        </a:spcBef>
                        <a:spcAft>
                          <a:spcPts val="0"/>
                        </a:spcAft>
                        <a:buNone/>
                      </a:pPr>
                      <a:endParaRPr sz="2400" u="none" strike="noStrike" cap="none" dirty="0">
                        <a:solidFill>
                          <a:srgbClr val="00C491"/>
                        </a:solidFill>
                        <a:latin typeface="Calibri"/>
                        <a:ea typeface="Calibri"/>
                        <a:cs typeface="Calibri"/>
                        <a:sym typeface="Calibri"/>
                      </a:endParaRPr>
                    </a:p>
                    <a:p>
                      <a:pPr marL="0" marR="0" lvl="0" indent="0" algn="ctr" rtl="0">
                        <a:lnSpc>
                          <a:spcPct val="107000"/>
                        </a:lnSpc>
                        <a:spcBef>
                          <a:spcPts val="800"/>
                        </a:spcBef>
                        <a:spcAft>
                          <a:spcPts val="0"/>
                        </a:spcAft>
                        <a:buNone/>
                      </a:pPr>
                      <a:endParaRPr sz="2400" u="none" strike="noStrike" cap="none" dirty="0">
                        <a:solidFill>
                          <a:srgbClr val="00C491"/>
                        </a:solidFill>
                        <a:latin typeface="Calibri"/>
                        <a:ea typeface="Calibri"/>
                        <a:cs typeface="Calibri"/>
                        <a:sym typeface="Calibri"/>
                      </a:endParaRPr>
                    </a:p>
                    <a:p>
                      <a:pPr marL="0" marR="0" lvl="0" indent="0" algn="ctr" rtl="0">
                        <a:lnSpc>
                          <a:spcPct val="107000"/>
                        </a:lnSpc>
                        <a:spcBef>
                          <a:spcPts val="800"/>
                        </a:spcBef>
                        <a:spcAft>
                          <a:spcPts val="0"/>
                        </a:spcAft>
                        <a:buNone/>
                      </a:pPr>
                      <a:endParaRPr sz="2400" u="none" strike="noStrike" cap="none" dirty="0">
                        <a:solidFill>
                          <a:srgbClr val="00C491"/>
                        </a:solidFill>
                        <a:latin typeface="Calibri"/>
                        <a:ea typeface="Calibri"/>
                        <a:cs typeface="Calibri"/>
                        <a:sym typeface="Calibri"/>
                      </a:endParaRPr>
                    </a:p>
                  </a:txBody>
                  <a:tcPr marL="51431" marR="51431" marT="0" marB="0">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endParaRPr sz="2400" u="none" strike="noStrike" cap="none" dirty="0">
                        <a:solidFill>
                          <a:schemeClr val="lt1"/>
                        </a:solidFill>
                        <a:latin typeface="Calibri"/>
                        <a:ea typeface="Calibri"/>
                        <a:cs typeface="Calibri"/>
                        <a:sym typeface="Calibri"/>
                      </a:endParaRPr>
                    </a:p>
                  </a:txBody>
                  <a:tcPr marL="51431" marR="51431" marT="0" marB="0">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tcPr>
                </a:tc>
                <a:extLst>
                  <a:ext uri="{0D108BD9-81ED-4DB2-BD59-A6C34878D82A}">
                    <a16:rowId xmlns="" xmlns:a16="http://schemas.microsoft.com/office/drawing/2014/main" val="10001"/>
                  </a:ext>
                </a:extLst>
              </a:tr>
            </a:tbl>
          </a:graphicData>
        </a:graphic>
      </p:graphicFrame>
      <p:grpSp>
        <p:nvGrpSpPr>
          <p:cNvPr id="93" name="Google Shape;93;p12"/>
          <p:cNvGrpSpPr/>
          <p:nvPr/>
        </p:nvGrpSpPr>
        <p:grpSpPr>
          <a:xfrm>
            <a:off x="1018010" y="3127479"/>
            <a:ext cx="6868499" cy="2803805"/>
            <a:chOff x="1371162" y="3311701"/>
            <a:chExt cx="9157998" cy="3522626"/>
          </a:xfrm>
        </p:grpSpPr>
        <p:pic>
          <p:nvPicPr>
            <p:cNvPr id="94" name="Google Shape;94;p12"/>
            <p:cNvPicPr preferRelativeResize="0"/>
            <p:nvPr/>
          </p:nvPicPr>
          <p:blipFill rotWithShape="1">
            <a:blip r:embed="rId3">
              <a:alphaModFix/>
            </a:blip>
            <a:srcRect l="7159" t="8475" r="5760" b="8641"/>
            <a:stretch/>
          </p:blipFill>
          <p:spPr>
            <a:xfrm>
              <a:off x="6466009" y="5472569"/>
              <a:ext cx="1300829" cy="1238139"/>
            </a:xfrm>
            <a:prstGeom prst="rect">
              <a:avLst/>
            </a:prstGeom>
            <a:noFill/>
            <a:ln>
              <a:noFill/>
            </a:ln>
          </p:spPr>
        </p:pic>
        <p:pic>
          <p:nvPicPr>
            <p:cNvPr id="95" name="Google Shape;95;p12"/>
            <p:cNvPicPr preferRelativeResize="0"/>
            <p:nvPr/>
          </p:nvPicPr>
          <p:blipFill rotWithShape="1">
            <a:blip r:embed="rId4">
              <a:alphaModFix/>
            </a:blip>
            <a:srcRect l="3868" t="1702" r="43712" b="69262"/>
            <a:stretch/>
          </p:blipFill>
          <p:spPr>
            <a:xfrm>
              <a:off x="6767635" y="3362638"/>
              <a:ext cx="3200824" cy="1773022"/>
            </a:xfrm>
            <a:prstGeom prst="rect">
              <a:avLst/>
            </a:prstGeom>
            <a:noFill/>
            <a:ln>
              <a:noFill/>
            </a:ln>
          </p:spPr>
        </p:pic>
        <p:pic>
          <p:nvPicPr>
            <p:cNvPr id="96" name="Google Shape;96;p12"/>
            <p:cNvPicPr preferRelativeResize="0"/>
            <p:nvPr/>
          </p:nvPicPr>
          <p:blipFill rotWithShape="1">
            <a:blip r:embed="rId5">
              <a:alphaModFix/>
            </a:blip>
            <a:srcRect l="11187" t="13955" r="9631" b="9566"/>
            <a:stretch/>
          </p:blipFill>
          <p:spPr>
            <a:xfrm>
              <a:off x="1371162" y="3311701"/>
              <a:ext cx="2871856" cy="1685655"/>
            </a:xfrm>
            <a:prstGeom prst="rect">
              <a:avLst/>
            </a:prstGeom>
            <a:noFill/>
            <a:ln>
              <a:noFill/>
            </a:ln>
          </p:spPr>
        </p:pic>
        <p:pic>
          <p:nvPicPr>
            <p:cNvPr id="97" name="Google Shape;97;p12"/>
            <p:cNvPicPr preferRelativeResize="0"/>
            <p:nvPr/>
          </p:nvPicPr>
          <p:blipFill rotWithShape="1">
            <a:blip r:embed="rId6">
              <a:alphaModFix/>
            </a:blip>
            <a:srcRect l="19303" t="6767" r="25491" b="9710"/>
            <a:stretch/>
          </p:blipFill>
          <p:spPr>
            <a:xfrm>
              <a:off x="8060226" y="5472569"/>
              <a:ext cx="2468934" cy="1245160"/>
            </a:xfrm>
            <a:prstGeom prst="rect">
              <a:avLst/>
            </a:prstGeom>
            <a:noFill/>
            <a:ln>
              <a:noFill/>
            </a:ln>
          </p:spPr>
        </p:pic>
        <p:pic>
          <p:nvPicPr>
            <p:cNvPr id="98" name="Google Shape;98;p12"/>
            <p:cNvPicPr preferRelativeResize="0"/>
            <p:nvPr/>
          </p:nvPicPr>
          <p:blipFill rotWithShape="1">
            <a:blip r:embed="rId7">
              <a:alphaModFix/>
            </a:blip>
            <a:srcRect l="4939" t="8551" r="2867" b="9692"/>
            <a:stretch/>
          </p:blipFill>
          <p:spPr>
            <a:xfrm>
              <a:off x="2799088" y="5092523"/>
              <a:ext cx="2887859" cy="1741804"/>
            </a:xfrm>
            <a:prstGeom prst="rect">
              <a:avLst/>
            </a:prstGeom>
            <a:noFill/>
            <a:ln>
              <a:noFill/>
            </a:ln>
          </p:spPr>
        </p:pic>
      </p:grpSp>
      <p:graphicFrame>
        <p:nvGraphicFramePr>
          <p:cNvPr id="99" name="Google Shape;99;p12"/>
          <p:cNvGraphicFramePr/>
          <p:nvPr>
            <p:extLst>
              <p:ext uri="{D42A27DB-BD31-4B8C-83A1-F6EECF244321}">
                <p14:modId xmlns:p14="http://schemas.microsoft.com/office/powerpoint/2010/main" val="3632858593"/>
              </p:ext>
            </p:extLst>
          </p:nvPr>
        </p:nvGraphicFramePr>
        <p:xfrm>
          <a:off x="865852" y="188640"/>
          <a:ext cx="7738595" cy="853440"/>
        </p:xfrm>
        <a:graphic>
          <a:graphicData uri="http://schemas.openxmlformats.org/drawingml/2006/table">
            <a:tbl>
              <a:tblPr>
                <a:noFill/>
              </a:tblPr>
              <a:tblGrid>
                <a:gridCol w="1911618">
                  <a:extLst>
                    <a:ext uri="{9D8B030D-6E8A-4147-A177-3AD203B41FA5}">
                      <a16:colId xmlns="" xmlns:a16="http://schemas.microsoft.com/office/drawing/2014/main" val="20000"/>
                    </a:ext>
                  </a:extLst>
                </a:gridCol>
                <a:gridCol w="5826977">
                  <a:extLst>
                    <a:ext uri="{9D8B030D-6E8A-4147-A177-3AD203B41FA5}">
                      <a16:colId xmlns="" xmlns:a16="http://schemas.microsoft.com/office/drawing/2014/main" val="20001"/>
                    </a:ext>
                  </a:extLst>
                </a:gridCol>
              </a:tblGrid>
              <a:tr h="648072">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lt1"/>
                        </a:solidFill>
                        <a:latin typeface="Calibri"/>
                        <a:ea typeface="Calibri"/>
                        <a:cs typeface="Calibri"/>
                        <a:sym typeface="Calibri"/>
                      </a:endParaRPr>
                    </a:p>
                  </a:txBody>
                  <a:tcPr marL="51431" marR="51431" marT="0" marB="0" anchor="ctr">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solidFill>
                      <a:srgbClr val="00C491"/>
                    </a:solidFill>
                  </a:tcPr>
                </a:tc>
                <a:tc>
                  <a:txBody>
                    <a:bodyPr/>
                    <a:lstStyle/>
                    <a:p>
                      <a:pPr marL="0" marR="0" lvl="0" indent="0" algn="ctr" rtl="0">
                        <a:lnSpc>
                          <a:spcPct val="100000"/>
                        </a:lnSpc>
                        <a:spcBef>
                          <a:spcPts val="0"/>
                        </a:spcBef>
                        <a:spcAft>
                          <a:spcPts val="0"/>
                        </a:spcAft>
                        <a:buNone/>
                      </a:pPr>
                      <a:r>
                        <a:rPr lang="es-PE" sz="2800" b="1" u="none" strike="noStrike" cap="none" dirty="0" smtClean="0">
                          <a:solidFill>
                            <a:srgbClr val="000000"/>
                          </a:solidFill>
                          <a:latin typeface="Calibri"/>
                          <a:ea typeface="Calibri"/>
                          <a:cs typeface="Calibri"/>
                          <a:sym typeface="Calibri"/>
                        </a:rPr>
                        <a:t>Tipos </a:t>
                      </a:r>
                      <a:r>
                        <a:rPr lang="es-PE" sz="2800" b="1" u="none" strike="noStrike" cap="none" dirty="0">
                          <a:solidFill>
                            <a:srgbClr val="000000"/>
                          </a:solidFill>
                          <a:latin typeface="Calibri"/>
                          <a:ea typeface="Calibri"/>
                          <a:cs typeface="Calibri"/>
                          <a:sym typeface="Calibri"/>
                        </a:rPr>
                        <a:t>de reuniones de trabajo colaborativo</a:t>
                      </a:r>
                      <a:endParaRPr sz="1600" b="1" dirty="0"/>
                    </a:p>
                  </a:txBody>
                  <a:tcPr marL="51431" marR="51431" marT="0" marB="0" anchor="ctr">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solidFill>
                      <a:srgbClr val="FFFFFF"/>
                    </a:solid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39391321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aphicFrame>
        <p:nvGraphicFramePr>
          <p:cNvPr id="104" name="Google Shape;104;p13"/>
          <p:cNvGraphicFramePr/>
          <p:nvPr>
            <p:extLst>
              <p:ext uri="{D42A27DB-BD31-4B8C-83A1-F6EECF244321}">
                <p14:modId xmlns:p14="http://schemas.microsoft.com/office/powerpoint/2010/main" val="2224760850"/>
              </p:ext>
            </p:extLst>
          </p:nvPr>
        </p:nvGraphicFramePr>
        <p:xfrm>
          <a:off x="785649" y="260648"/>
          <a:ext cx="6629400" cy="640080"/>
        </p:xfrm>
        <a:graphic>
          <a:graphicData uri="http://schemas.openxmlformats.org/drawingml/2006/table">
            <a:tbl>
              <a:tblPr>
                <a:noFill/>
              </a:tblPr>
              <a:tblGrid>
                <a:gridCol w="1637625">
                  <a:extLst>
                    <a:ext uri="{9D8B030D-6E8A-4147-A177-3AD203B41FA5}">
                      <a16:colId xmlns="" xmlns:a16="http://schemas.microsoft.com/office/drawing/2014/main" val="20000"/>
                    </a:ext>
                  </a:extLst>
                </a:gridCol>
                <a:gridCol w="4991775">
                  <a:extLst>
                    <a:ext uri="{9D8B030D-6E8A-4147-A177-3AD203B41FA5}">
                      <a16:colId xmlns="" xmlns:a16="http://schemas.microsoft.com/office/drawing/2014/main" val="20001"/>
                    </a:ext>
                  </a:extLst>
                </a:gridCol>
              </a:tblGrid>
              <a:tr h="490356">
                <a:tc>
                  <a:txBody>
                    <a:bodyPr/>
                    <a:lstStyle/>
                    <a:p>
                      <a:pPr marL="0" marR="0" lvl="0" indent="0" algn="l" rtl="0">
                        <a:lnSpc>
                          <a:spcPct val="100000"/>
                        </a:lnSpc>
                        <a:spcBef>
                          <a:spcPts val="0"/>
                        </a:spcBef>
                        <a:spcAft>
                          <a:spcPts val="0"/>
                        </a:spcAft>
                        <a:buClr>
                          <a:srgbClr val="000000"/>
                        </a:buClr>
                        <a:buSzPts val="1000"/>
                        <a:buFont typeface="Arial"/>
                        <a:buNone/>
                      </a:pPr>
                      <a:endParaRPr sz="1000" b="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3200" b="1" u="none" strike="noStrike" cap="none" dirty="0">
                        <a:solidFill>
                          <a:schemeClr val="lt1"/>
                        </a:solidFill>
                        <a:latin typeface="Calibri"/>
                        <a:ea typeface="Calibri"/>
                        <a:cs typeface="Calibri"/>
                        <a:sym typeface="Calibri"/>
                      </a:endParaRPr>
                    </a:p>
                  </a:txBody>
                  <a:tcPr marL="51431" marR="51431" marT="0" marB="0" anchor="ctr">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solidFill>
                      <a:srgbClr val="00C491"/>
                    </a:solidFill>
                  </a:tcPr>
                </a:tc>
                <a:tc>
                  <a:txBody>
                    <a:bodyPr/>
                    <a:lstStyle/>
                    <a:p>
                      <a:pPr marL="0" marR="0" lvl="0" indent="0" algn="l" rtl="0">
                        <a:lnSpc>
                          <a:spcPct val="100000"/>
                        </a:lnSpc>
                        <a:spcBef>
                          <a:spcPts val="0"/>
                        </a:spcBef>
                        <a:spcAft>
                          <a:spcPts val="0"/>
                        </a:spcAft>
                        <a:buNone/>
                      </a:pPr>
                      <a:r>
                        <a:rPr lang="es-PE" sz="3200" b="1" u="none" strike="noStrike" cap="none" dirty="0">
                          <a:solidFill>
                            <a:srgbClr val="000000"/>
                          </a:solidFill>
                          <a:latin typeface="Calibri"/>
                          <a:ea typeface="Calibri"/>
                          <a:cs typeface="Calibri"/>
                          <a:sym typeface="Calibri"/>
                        </a:rPr>
                        <a:t>  PLANIFICANDO UNA CAP</a:t>
                      </a:r>
                      <a:endParaRPr sz="3200" b="1" u="none" strike="noStrike" cap="none" dirty="0">
                        <a:solidFill>
                          <a:srgbClr val="000000"/>
                        </a:solidFill>
                        <a:latin typeface="Calibri"/>
                        <a:ea typeface="Calibri"/>
                        <a:cs typeface="Calibri"/>
                        <a:sym typeface="Calibri"/>
                      </a:endParaRPr>
                    </a:p>
                  </a:txBody>
                  <a:tcPr marL="51431" marR="51431" marT="0" marB="0" anchor="ctr">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solidFill>
                      <a:srgbClr val="FFFFFF"/>
                    </a:solidFill>
                  </a:tcPr>
                </a:tc>
                <a:extLst>
                  <a:ext uri="{0D108BD9-81ED-4DB2-BD59-A6C34878D82A}">
                    <a16:rowId xmlns="" xmlns:a16="http://schemas.microsoft.com/office/drawing/2014/main" val="10000"/>
                  </a:ext>
                </a:extLst>
              </a:tr>
            </a:tbl>
          </a:graphicData>
        </a:graphic>
      </p:graphicFrame>
      <p:sp>
        <p:nvSpPr>
          <p:cNvPr id="105" name="Google Shape;105;p13"/>
          <p:cNvSpPr/>
          <p:nvPr/>
        </p:nvSpPr>
        <p:spPr>
          <a:xfrm>
            <a:off x="899592" y="2168979"/>
            <a:ext cx="2508641" cy="1874311"/>
          </a:xfrm>
          <a:prstGeom prst="roundRect">
            <a:avLst>
              <a:gd name="adj" fmla="val 16667"/>
            </a:avLst>
          </a:prstGeom>
          <a:solidFill>
            <a:schemeClr val="lt1"/>
          </a:solidFill>
          <a:ln w="25400" cap="flat" cmpd="sng">
            <a:solidFill>
              <a:srgbClr val="00C491"/>
            </a:solidFill>
            <a:prstDash val="solid"/>
            <a:round/>
            <a:headEnd type="none" w="sm" len="sm"/>
            <a:tailEnd type="none" w="sm" len="sm"/>
          </a:ln>
        </p:spPr>
        <p:txBody>
          <a:bodyPr spcFirstLastPara="1" wrap="square" lIns="72098" tIns="36039" rIns="72098" bIns="36039" anchor="ctr" anchorCtr="0">
            <a:noAutofit/>
          </a:bodyPr>
          <a:lstStyle/>
          <a:p>
            <a:pPr algn="ctr"/>
            <a:r>
              <a:rPr lang="es-PE" sz="2200" b="1" dirty="0">
                <a:solidFill>
                  <a:schemeClr val="dk1"/>
                </a:solidFill>
                <a:latin typeface="Arial"/>
                <a:ea typeface="Arial"/>
                <a:cs typeface="Arial"/>
                <a:sym typeface="Arial"/>
              </a:rPr>
              <a:t>OBJETIVOS DE LA CAP</a:t>
            </a:r>
            <a:endParaRPr sz="2200" dirty="0">
              <a:solidFill>
                <a:schemeClr val="dk1"/>
              </a:solidFill>
              <a:latin typeface="Arial"/>
              <a:ea typeface="Arial"/>
              <a:cs typeface="Arial"/>
              <a:sym typeface="Arial"/>
            </a:endParaRPr>
          </a:p>
        </p:txBody>
      </p:sp>
      <p:sp>
        <p:nvSpPr>
          <p:cNvPr id="106" name="Google Shape;106;p13"/>
          <p:cNvSpPr/>
          <p:nvPr/>
        </p:nvSpPr>
        <p:spPr>
          <a:xfrm>
            <a:off x="4341648" y="1281007"/>
            <a:ext cx="3862552" cy="2189118"/>
          </a:xfrm>
          <a:prstGeom prst="roundRect">
            <a:avLst>
              <a:gd name="adj" fmla="val 16667"/>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72098" tIns="36039" rIns="72098" bIns="36039" anchor="ctr" anchorCtr="0">
            <a:noAutofit/>
          </a:bodyPr>
          <a:lstStyle/>
          <a:p>
            <a:r>
              <a:rPr lang="es-PE" sz="1900" dirty="0">
                <a:latin typeface="Arial"/>
                <a:ea typeface="Arial"/>
                <a:cs typeface="Arial"/>
                <a:sym typeface="Arial"/>
              </a:rPr>
              <a:t>Reflexionar sobre los roles de la CAP REMOTA y la importancia de trabajar estos espacios para el fortalecimiento pedagógico</a:t>
            </a:r>
            <a:r>
              <a:rPr lang="es-PE" sz="1400" dirty="0">
                <a:latin typeface="Arial"/>
                <a:ea typeface="Arial"/>
                <a:cs typeface="Arial"/>
                <a:sym typeface="Arial"/>
              </a:rPr>
              <a:t>.</a:t>
            </a:r>
            <a:endParaRPr sz="1400" dirty="0">
              <a:latin typeface="Arial"/>
              <a:ea typeface="Arial"/>
              <a:cs typeface="Arial"/>
              <a:sym typeface="Arial"/>
            </a:endParaRPr>
          </a:p>
        </p:txBody>
      </p:sp>
      <p:sp>
        <p:nvSpPr>
          <p:cNvPr id="107" name="Google Shape;107;p13"/>
          <p:cNvSpPr/>
          <p:nvPr/>
        </p:nvSpPr>
        <p:spPr>
          <a:xfrm>
            <a:off x="4341649" y="4043290"/>
            <a:ext cx="3964151" cy="1881638"/>
          </a:xfrm>
          <a:prstGeom prst="roundRect">
            <a:avLst>
              <a:gd name="adj" fmla="val 16667"/>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72098" tIns="36039" rIns="72098" bIns="36039" anchor="ctr" anchorCtr="0">
            <a:noAutofit/>
          </a:bodyPr>
          <a:lstStyle/>
          <a:p>
            <a:r>
              <a:rPr lang="es-PE" sz="1900" dirty="0">
                <a:latin typeface="Arial"/>
                <a:ea typeface="Arial"/>
                <a:cs typeface="Arial"/>
                <a:sym typeface="Arial"/>
              </a:rPr>
              <a:t>Guiar a los docentes en el trabajo remoto para el recojo de evidencias, y la realización de una retroalimentación pertinente. </a:t>
            </a:r>
            <a:endParaRPr sz="1900" dirty="0">
              <a:latin typeface="Arial"/>
              <a:ea typeface="Arial"/>
              <a:cs typeface="Arial"/>
              <a:sym typeface="Arial"/>
            </a:endParaRPr>
          </a:p>
        </p:txBody>
      </p:sp>
    </p:spTree>
    <p:extLst>
      <p:ext uri="{BB962C8B-B14F-4D97-AF65-F5344CB8AC3E}">
        <p14:creationId xmlns:p14="http://schemas.microsoft.com/office/powerpoint/2010/main" val="42006622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aphicFrame>
        <p:nvGraphicFramePr>
          <p:cNvPr id="114" name="Google Shape;114;p14"/>
          <p:cNvGraphicFramePr/>
          <p:nvPr>
            <p:extLst>
              <p:ext uri="{D42A27DB-BD31-4B8C-83A1-F6EECF244321}">
                <p14:modId xmlns:p14="http://schemas.microsoft.com/office/powerpoint/2010/main" val="447770834"/>
              </p:ext>
            </p:extLst>
          </p:nvPr>
        </p:nvGraphicFramePr>
        <p:xfrm>
          <a:off x="462283" y="332656"/>
          <a:ext cx="7522095" cy="490356"/>
        </p:xfrm>
        <a:graphic>
          <a:graphicData uri="http://schemas.openxmlformats.org/drawingml/2006/table">
            <a:tbl>
              <a:tblPr>
                <a:noFill/>
              </a:tblPr>
              <a:tblGrid>
                <a:gridCol w="1858143">
                  <a:extLst>
                    <a:ext uri="{9D8B030D-6E8A-4147-A177-3AD203B41FA5}">
                      <a16:colId xmlns="" xmlns:a16="http://schemas.microsoft.com/office/drawing/2014/main" val="20000"/>
                    </a:ext>
                  </a:extLst>
                </a:gridCol>
                <a:gridCol w="5663952">
                  <a:extLst>
                    <a:ext uri="{9D8B030D-6E8A-4147-A177-3AD203B41FA5}">
                      <a16:colId xmlns="" xmlns:a16="http://schemas.microsoft.com/office/drawing/2014/main" val="20001"/>
                    </a:ext>
                  </a:extLst>
                </a:gridCol>
              </a:tblGrid>
              <a:tr h="490356">
                <a:tc>
                  <a:txBody>
                    <a:bodyPr/>
                    <a:lstStyle/>
                    <a:p>
                      <a:pPr marL="0" marR="0" lvl="0" indent="0" algn="l" rtl="0">
                        <a:lnSpc>
                          <a:spcPct val="100000"/>
                        </a:lnSpc>
                        <a:spcBef>
                          <a:spcPts val="0"/>
                        </a:spcBef>
                        <a:spcAft>
                          <a:spcPts val="0"/>
                        </a:spcAft>
                        <a:buClr>
                          <a:srgbClr val="000000"/>
                        </a:buClr>
                        <a:buSzPts val="1000"/>
                        <a:buFont typeface="Arial"/>
                        <a:buNone/>
                      </a:pPr>
                      <a:endParaRPr sz="8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400" u="none" strike="noStrike" cap="none">
                        <a:solidFill>
                          <a:schemeClr val="lt1"/>
                        </a:solidFill>
                        <a:latin typeface="Calibri"/>
                        <a:ea typeface="Calibri"/>
                        <a:cs typeface="Calibri"/>
                        <a:sym typeface="Calibri"/>
                      </a:endParaRPr>
                    </a:p>
                  </a:txBody>
                  <a:tcPr marL="51431" marR="51431" marT="0" marB="0" anchor="ctr">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solidFill>
                      <a:srgbClr val="00C491"/>
                    </a:solidFill>
                  </a:tcPr>
                </a:tc>
                <a:tc>
                  <a:txBody>
                    <a:bodyPr/>
                    <a:lstStyle/>
                    <a:p>
                      <a:pPr marL="0" marR="0" lvl="0" indent="0" algn="l" rtl="0">
                        <a:lnSpc>
                          <a:spcPct val="100000"/>
                        </a:lnSpc>
                        <a:spcBef>
                          <a:spcPts val="0"/>
                        </a:spcBef>
                        <a:spcAft>
                          <a:spcPts val="0"/>
                        </a:spcAft>
                        <a:buNone/>
                      </a:pPr>
                      <a:r>
                        <a:rPr lang="es-PE" sz="2400" u="none" strike="noStrike" cap="none" dirty="0">
                          <a:solidFill>
                            <a:srgbClr val="000000"/>
                          </a:solidFill>
                          <a:latin typeface="Calibri"/>
                          <a:ea typeface="Calibri"/>
                          <a:cs typeface="Calibri"/>
                          <a:sym typeface="Calibri"/>
                        </a:rPr>
                        <a:t>  </a:t>
                      </a:r>
                      <a:r>
                        <a:rPr lang="es-PE" sz="2700" b="1" u="none" strike="noStrike" cap="none" dirty="0">
                          <a:solidFill>
                            <a:srgbClr val="000000"/>
                          </a:solidFill>
                          <a:latin typeface="Calibri"/>
                          <a:ea typeface="Calibri"/>
                          <a:cs typeface="Calibri"/>
                          <a:sym typeface="Calibri"/>
                        </a:rPr>
                        <a:t>Ruta </a:t>
                      </a:r>
                      <a:r>
                        <a:rPr lang="es-PE" sz="2700" b="1" u="none" strike="noStrike" cap="none" dirty="0" smtClean="0">
                          <a:solidFill>
                            <a:srgbClr val="000000"/>
                          </a:solidFill>
                          <a:latin typeface="Calibri"/>
                          <a:ea typeface="Calibri"/>
                          <a:cs typeface="Calibri"/>
                          <a:sym typeface="Calibri"/>
                        </a:rPr>
                        <a:t>metodológica </a:t>
                      </a:r>
                      <a:r>
                        <a:rPr lang="es-PE" sz="2700" b="1" u="none" strike="noStrike" cap="none" dirty="0">
                          <a:solidFill>
                            <a:srgbClr val="000000"/>
                          </a:solidFill>
                          <a:latin typeface="Calibri"/>
                          <a:ea typeface="Calibri"/>
                          <a:cs typeface="Calibri"/>
                          <a:sym typeface="Calibri"/>
                        </a:rPr>
                        <a:t>de reuniones CAP</a:t>
                      </a:r>
                      <a:endParaRPr sz="2700" b="1" dirty="0"/>
                    </a:p>
                  </a:txBody>
                  <a:tcPr marL="51431" marR="51431" marT="0" marB="0" anchor="ctr">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solidFill>
                      <a:srgbClr val="FFFFFF"/>
                    </a:solidFill>
                  </a:tcPr>
                </a:tc>
                <a:extLst>
                  <a:ext uri="{0D108BD9-81ED-4DB2-BD59-A6C34878D82A}">
                    <a16:rowId xmlns="" xmlns:a16="http://schemas.microsoft.com/office/drawing/2014/main" val="10000"/>
                  </a:ext>
                </a:extLst>
              </a:tr>
            </a:tbl>
          </a:graphicData>
        </a:graphic>
      </p:graphicFrame>
      <p:grpSp>
        <p:nvGrpSpPr>
          <p:cNvPr id="115" name="Google Shape;115;p14"/>
          <p:cNvGrpSpPr/>
          <p:nvPr/>
        </p:nvGrpSpPr>
        <p:grpSpPr>
          <a:xfrm>
            <a:off x="452929" y="1180209"/>
            <a:ext cx="8143875" cy="5099433"/>
            <a:chOff x="3192576" y="2912723"/>
            <a:chExt cx="5716905" cy="3952875"/>
          </a:xfrm>
        </p:grpSpPr>
        <p:sp>
          <p:nvSpPr>
            <p:cNvPr id="116" name="Google Shape;116;p14"/>
            <p:cNvSpPr/>
            <p:nvPr/>
          </p:nvSpPr>
          <p:spPr>
            <a:xfrm>
              <a:off x="3663180" y="2912723"/>
              <a:ext cx="4809819" cy="914386"/>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r>
                <a:rPr lang="es-PE" sz="1600" b="1" dirty="0">
                  <a:solidFill>
                    <a:srgbClr val="C00000"/>
                  </a:solidFill>
                  <a:latin typeface="Arial"/>
                  <a:ea typeface="Arial"/>
                  <a:cs typeface="Arial"/>
                  <a:sym typeface="Arial"/>
                </a:rPr>
                <a:t>Cultura Colaborativa en la enseñanza a distancia</a:t>
              </a:r>
              <a:endParaRPr sz="1600" dirty="0">
                <a:solidFill>
                  <a:srgbClr val="C00000"/>
                </a:solidFill>
                <a:latin typeface="Arial"/>
                <a:ea typeface="Arial"/>
                <a:cs typeface="Arial"/>
                <a:sym typeface="Arial"/>
              </a:endParaRPr>
            </a:p>
            <a:p>
              <a:pPr algn="ctr"/>
              <a:r>
                <a:rPr lang="es-PE" sz="1600" dirty="0">
                  <a:latin typeface="Arial"/>
                  <a:ea typeface="Arial"/>
                  <a:cs typeface="Arial"/>
                  <a:sym typeface="Arial"/>
                </a:rPr>
                <a:t>Valores compartidos – Compromiso con los aprendizajes y con la IE- </a:t>
              </a:r>
              <a:endParaRPr sz="1600" dirty="0">
                <a:latin typeface="Arial"/>
                <a:ea typeface="Arial"/>
                <a:cs typeface="Arial"/>
                <a:sym typeface="Arial"/>
              </a:endParaRPr>
            </a:p>
            <a:p>
              <a:pPr algn="ctr"/>
              <a:r>
                <a:rPr lang="es-PE" sz="1600" dirty="0">
                  <a:latin typeface="Arial"/>
                  <a:ea typeface="Arial"/>
                  <a:cs typeface="Arial"/>
                  <a:sym typeface="Arial"/>
                </a:rPr>
                <a:t>Relaciones interpersonales  virtuales positivas – Espíritu de equipo</a:t>
              </a:r>
              <a:endParaRPr sz="1600" dirty="0">
                <a:latin typeface="Arial"/>
                <a:ea typeface="Arial"/>
                <a:cs typeface="Arial"/>
                <a:sym typeface="Arial"/>
              </a:endParaRPr>
            </a:p>
          </p:txBody>
        </p:sp>
        <p:sp>
          <p:nvSpPr>
            <p:cNvPr id="117" name="Google Shape;117;p14"/>
            <p:cNvSpPr/>
            <p:nvPr/>
          </p:nvSpPr>
          <p:spPr>
            <a:xfrm>
              <a:off x="3192576" y="4096048"/>
              <a:ext cx="1536476" cy="2769354"/>
            </a:xfrm>
            <a:prstGeom prst="roundRect">
              <a:avLst>
                <a:gd name="adj" fmla="val 16667"/>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p>
              <a:pPr algn="ctr"/>
              <a:endParaRPr lang="es-PE" sz="1400" b="1" dirty="0">
                <a:latin typeface="Arial"/>
                <a:ea typeface="Arial"/>
                <a:cs typeface="Arial"/>
                <a:sym typeface="Arial"/>
              </a:endParaRPr>
            </a:p>
            <a:p>
              <a:pPr algn="ctr"/>
              <a:endParaRPr lang="es-PE" sz="1400" b="1" dirty="0">
                <a:latin typeface="Arial"/>
                <a:ea typeface="Arial"/>
                <a:cs typeface="Arial"/>
              </a:endParaRPr>
            </a:p>
            <a:p>
              <a:pPr algn="ctr"/>
              <a:r>
                <a:rPr lang="es-PE" sz="1400" b="1" dirty="0">
                  <a:latin typeface="Arial"/>
                  <a:ea typeface="Arial"/>
                  <a:cs typeface="Arial"/>
                  <a:sym typeface="Arial"/>
                </a:rPr>
                <a:t>Rutinas </a:t>
              </a:r>
              <a:r>
                <a:rPr lang="es-PE" sz="1400" b="1" dirty="0">
                  <a:latin typeface="Arial"/>
                  <a:ea typeface="Arial"/>
                  <a:cs typeface="Arial"/>
                  <a:sym typeface="Arial"/>
                </a:rPr>
                <a:t>bien establecidas</a:t>
              </a:r>
              <a:endParaRPr sz="1400" dirty="0">
                <a:latin typeface="Arial"/>
                <a:ea typeface="Arial"/>
                <a:cs typeface="Arial"/>
                <a:sym typeface="Arial"/>
              </a:endParaRPr>
            </a:p>
            <a:p>
              <a:pPr algn="ctr"/>
              <a:r>
                <a:rPr lang="es-PE" sz="1400" b="1" dirty="0">
                  <a:latin typeface="Arial"/>
                  <a:ea typeface="Arial"/>
                  <a:cs typeface="Arial"/>
                  <a:sym typeface="Arial"/>
                </a:rPr>
                <a:t> </a:t>
              </a:r>
              <a:endParaRPr sz="1400" dirty="0">
                <a:latin typeface="Arial"/>
                <a:ea typeface="Arial"/>
                <a:cs typeface="Arial"/>
                <a:sym typeface="Arial"/>
              </a:endParaRPr>
            </a:p>
            <a:p>
              <a:pPr marL="270411" indent="-270411">
                <a:buClr>
                  <a:srgbClr val="000000"/>
                </a:buClr>
                <a:buSzPts val="1200"/>
                <a:buFont typeface="Noto Sans Symbols"/>
                <a:buChar char="∙"/>
              </a:pPr>
              <a:r>
                <a:rPr lang="es-PE" sz="1400" dirty="0">
                  <a:latin typeface="Arial"/>
                  <a:ea typeface="Arial"/>
                  <a:cs typeface="Arial"/>
                  <a:sym typeface="Arial"/>
                </a:rPr>
                <a:t>Reuniones a nivel institucional</a:t>
              </a:r>
              <a:endParaRPr sz="1400" dirty="0">
                <a:latin typeface="Arial"/>
                <a:ea typeface="Arial"/>
                <a:cs typeface="Arial"/>
                <a:sym typeface="Arial"/>
              </a:endParaRPr>
            </a:p>
            <a:p>
              <a:pPr marL="270411" indent="-270411">
                <a:buClr>
                  <a:srgbClr val="000000"/>
                </a:buClr>
                <a:buSzPts val="1200"/>
                <a:buFont typeface="Noto Sans Symbols"/>
                <a:buChar char="∙"/>
              </a:pPr>
              <a:r>
                <a:rPr lang="es-PE" sz="1400" dirty="0">
                  <a:latin typeface="Arial"/>
                  <a:ea typeface="Arial"/>
                  <a:cs typeface="Arial"/>
                  <a:sym typeface="Arial"/>
                </a:rPr>
                <a:t>Actas de las reuniones</a:t>
              </a:r>
              <a:endParaRPr sz="1400" dirty="0">
                <a:latin typeface="Arial"/>
                <a:ea typeface="Arial"/>
                <a:cs typeface="Arial"/>
                <a:sym typeface="Arial"/>
              </a:endParaRPr>
            </a:p>
            <a:p>
              <a:pPr marL="270411" indent="-270411">
                <a:buClr>
                  <a:srgbClr val="000000"/>
                </a:buClr>
                <a:buSzPts val="1200"/>
                <a:buFont typeface="Noto Sans Symbols"/>
                <a:buChar char="∙"/>
              </a:pPr>
              <a:r>
                <a:rPr lang="es-PE" sz="1400" dirty="0">
                  <a:latin typeface="Arial"/>
                  <a:ea typeface="Arial"/>
                  <a:cs typeface="Arial"/>
                  <a:sym typeface="Arial"/>
                </a:rPr>
                <a:t>Establecer roles de un coordinador, redactor y moderador (rutina que será distribuida a todo el personal, durante el trabajo remoto)</a:t>
              </a:r>
              <a:endParaRPr sz="1400" dirty="0">
                <a:latin typeface="Arial"/>
                <a:ea typeface="Arial"/>
                <a:cs typeface="Arial"/>
                <a:sym typeface="Arial"/>
              </a:endParaRPr>
            </a:p>
            <a:p>
              <a:pPr algn="ctr"/>
              <a:r>
                <a:rPr lang="es-PE" sz="1400" b="1" dirty="0">
                  <a:latin typeface="Arial"/>
                  <a:ea typeface="Arial"/>
                  <a:cs typeface="Arial"/>
                  <a:sym typeface="Arial"/>
                </a:rPr>
                <a:t> </a:t>
              </a:r>
              <a:endParaRPr sz="1400" dirty="0">
                <a:latin typeface="Arial"/>
                <a:ea typeface="Arial"/>
                <a:cs typeface="Arial"/>
                <a:sym typeface="Arial"/>
              </a:endParaRPr>
            </a:p>
            <a:p>
              <a:pPr algn="ctr"/>
              <a:r>
                <a:rPr lang="es-PE" sz="1400" b="1" dirty="0">
                  <a:latin typeface="Arial"/>
                  <a:ea typeface="Arial"/>
                  <a:cs typeface="Arial"/>
                  <a:sym typeface="Arial"/>
                </a:rPr>
                <a:t> </a:t>
              </a:r>
              <a:endParaRPr sz="1400" dirty="0">
                <a:latin typeface="Arial"/>
                <a:ea typeface="Arial"/>
                <a:cs typeface="Arial"/>
                <a:sym typeface="Arial"/>
              </a:endParaRPr>
            </a:p>
          </p:txBody>
        </p:sp>
        <p:sp>
          <p:nvSpPr>
            <p:cNvPr id="118" name="Google Shape;118;p14"/>
            <p:cNvSpPr/>
            <p:nvPr/>
          </p:nvSpPr>
          <p:spPr>
            <a:xfrm>
              <a:off x="4846413" y="4096048"/>
              <a:ext cx="2329780" cy="2769550"/>
            </a:xfrm>
            <a:prstGeom prst="roundRect">
              <a:avLst>
                <a:gd name="adj" fmla="val 16667"/>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algn="ctr"/>
              <a:r>
                <a:rPr lang="es-PE" sz="1600" b="1" dirty="0">
                  <a:latin typeface="Arial"/>
                  <a:ea typeface="Arial"/>
                  <a:cs typeface="Arial"/>
                  <a:sym typeface="Arial"/>
                </a:rPr>
                <a:t>Discurso centrado en los aprendizajes</a:t>
              </a:r>
              <a:endParaRPr sz="1600" dirty="0">
                <a:latin typeface="Arial"/>
                <a:ea typeface="Arial"/>
                <a:cs typeface="Arial"/>
                <a:sym typeface="Arial"/>
              </a:endParaRPr>
            </a:p>
            <a:p>
              <a:pPr algn="ctr"/>
              <a:r>
                <a:rPr lang="es-PE" sz="1600" dirty="0">
                  <a:latin typeface="Arial"/>
                  <a:ea typeface="Arial"/>
                  <a:cs typeface="Arial"/>
                  <a:sym typeface="Arial"/>
                </a:rPr>
                <a:t> </a:t>
              </a:r>
              <a:endParaRPr sz="1600" dirty="0">
                <a:latin typeface="Arial"/>
                <a:ea typeface="Arial"/>
                <a:cs typeface="Arial"/>
                <a:sym typeface="Arial"/>
              </a:endParaRPr>
            </a:p>
            <a:p>
              <a:pPr marL="270411" indent="-270411">
                <a:buClr>
                  <a:srgbClr val="000000"/>
                </a:buClr>
                <a:buSzPts val="1200"/>
                <a:buFont typeface="Noto Sans Symbols"/>
                <a:buChar char="∙"/>
              </a:pPr>
              <a:r>
                <a:rPr lang="es-PE" sz="1600" dirty="0">
                  <a:latin typeface="Arial"/>
                  <a:ea typeface="Arial"/>
                  <a:cs typeface="Arial"/>
                  <a:sym typeface="Arial"/>
                </a:rPr>
                <a:t>Cada inicio de CAP, se debe revisar los acuerdos o compromisos asumidos en una CAP anterior</a:t>
              </a:r>
              <a:endParaRPr sz="1600" dirty="0">
                <a:latin typeface="Arial"/>
                <a:ea typeface="Arial"/>
                <a:cs typeface="Arial"/>
                <a:sym typeface="Arial"/>
              </a:endParaRPr>
            </a:p>
            <a:p>
              <a:pPr marL="270411" indent="-270411">
                <a:buClr>
                  <a:srgbClr val="000000"/>
                </a:buClr>
                <a:buSzPts val="1200"/>
                <a:buFont typeface="Noto Sans Symbols"/>
                <a:buChar char="∙"/>
              </a:pPr>
              <a:r>
                <a:rPr lang="es-PE" sz="1600" dirty="0">
                  <a:latin typeface="Arial"/>
                  <a:ea typeface="Arial"/>
                  <a:cs typeface="Arial"/>
                  <a:sym typeface="Arial"/>
                </a:rPr>
                <a:t>Seguimiento de todo lo desarrollado en la CAP (redactor)</a:t>
              </a:r>
              <a:endParaRPr sz="1600" dirty="0">
                <a:latin typeface="Arial"/>
                <a:ea typeface="Arial"/>
                <a:cs typeface="Arial"/>
                <a:sym typeface="Arial"/>
              </a:endParaRPr>
            </a:p>
            <a:p>
              <a:pPr marL="270411" indent="-270411">
                <a:buClr>
                  <a:srgbClr val="000000"/>
                </a:buClr>
                <a:buSzPts val="1200"/>
                <a:buFont typeface="Noto Sans Symbols"/>
                <a:buChar char="∙"/>
              </a:pPr>
              <a:r>
                <a:rPr lang="es-PE" sz="1600" dirty="0">
                  <a:latin typeface="Arial"/>
                  <a:ea typeface="Arial"/>
                  <a:cs typeface="Arial"/>
                  <a:sym typeface="Arial"/>
                </a:rPr>
                <a:t>Análisis de la evolución de lo trabajado en las CAP anteriores</a:t>
              </a:r>
              <a:endParaRPr sz="1600" dirty="0">
                <a:latin typeface="Arial"/>
                <a:ea typeface="Arial"/>
                <a:cs typeface="Arial"/>
                <a:sym typeface="Arial"/>
              </a:endParaRPr>
            </a:p>
          </p:txBody>
        </p:sp>
        <p:cxnSp>
          <p:nvCxnSpPr>
            <p:cNvPr id="119" name="Google Shape;119;p14"/>
            <p:cNvCxnSpPr/>
            <p:nvPr/>
          </p:nvCxnSpPr>
          <p:spPr>
            <a:xfrm flipH="1">
              <a:off x="3972435" y="3827110"/>
              <a:ext cx="734029" cy="141124"/>
            </a:xfrm>
            <a:prstGeom prst="straightConnector1">
              <a:avLst/>
            </a:prstGeom>
            <a:ln>
              <a:headEnd type="none" w="sm" len="sm"/>
              <a:tailEnd type="triangle" w="med" len="med"/>
            </a:ln>
          </p:spPr>
          <p:style>
            <a:lnRef idx="1">
              <a:schemeClr val="accent2"/>
            </a:lnRef>
            <a:fillRef idx="0">
              <a:schemeClr val="accent2"/>
            </a:fillRef>
            <a:effectRef idx="0">
              <a:schemeClr val="accent2"/>
            </a:effectRef>
            <a:fontRef idx="minor">
              <a:schemeClr val="tx1"/>
            </a:fontRef>
          </p:style>
        </p:cxnSp>
        <p:cxnSp>
          <p:nvCxnSpPr>
            <p:cNvPr id="120" name="Google Shape;120;p14"/>
            <p:cNvCxnSpPr/>
            <p:nvPr/>
          </p:nvCxnSpPr>
          <p:spPr>
            <a:xfrm>
              <a:off x="6043092" y="3827110"/>
              <a:ext cx="0" cy="202865"/>
            </a:xfrm>
            <a:prstGeom prst="straightConnector1">
              <a:avLst/>
            </a:prstGeom>
            <a:ln>
              <a:headEnd type="none" w="sm" len="sm"/>
              <a:tailEnd type="triangle" w="med" len="med"/>
            </a:ln>
          </p:spPr>
          <p:style>
            <a:lnRef idx="1">
              <a:schemeClr val="accent2"/>
            </a:lnRef>
            <a:fillRef idx="0">
              <a:schemeClr val="accent2"/>
            </a:fillRef>
            <a:effectRef idx="0">
              <a:schemeClr val="accent2"/>
            </a:effectRef>
            <a:fontRef idx="minor">
              <a:schemeClr val="tx1"/>
            </a:fontRef>
          </p:style>
        </p:cxnSp>
        <p:cxnSp>
          <p:nvCxnSpPr>
            <p:cNvPr id="121" name="Google Shape;121;p14"/>
            <p:cNvCxnSpPr/>
            <p:nvPr/>
          </p:nvCxnSpPr>
          <p:spPr>
            <a:xfrm>
              <a:off x="7172542" y="3827110"/>
              <a:ext cx="631418" cy="140903"/>
            </a:xfrm>
            <a:prstGeom prst="straightConnector1">
              <a:avLst/>
            </a:prstGeom>
            <a:ln>
              <a:headEnd type="none" w="sm" len="sm"/>
              <a:tailEnd type="triangle" w="med" len="med"/>
            </a:ln>
          </p:spPr>
          <p:style>
            <a:lnRef idx="1">
              <a:schemeClr val="accent2"/>
            </a:lnRef>
            <a:fillRef idx="0">
              <a:schemeClr val="accent2"/>
            </a:fillRef>
            <a:effectRef idx="0">
              <a:schemeClr val="accent2"/>
            </a:effectRef>
            <a:fontRef idx="minor">
              <a:schemeClr val="tx1"/>
            </a:fontRef>
          </p:style>
        </p:cxnSp>
        <p:sp>
          <p:nvSpPr>
            <p:cNvPr id="122" name="Google Shape;122;p14"/>
            <p:cNvSpPr/>
            <p:nvPr/>
          </p:nvSpPr>
          <p:spPr>
            <a:xfrm>
              <a:off x="7293554" y="4096048"/>
              <a:ext cx="1615927" cy="2769255"/>
            </a:xfrm>
            <a:prstGeom prst="roundRect">
              <a:avLst>
                <a:gd name="adj" fmla="val 16667"/>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algn="ctr"/>
              <a:r>
                <a:rPr lang="es-PE" sz="1400" b="1">
                  <a:latin typeface="Arial"/>
                  <a:ea typeface="Arial"/>
                  <a:cs typeface="Arial"/>
                  <a:sym typeface="Arial"/>
                </a:rPr>
                <a:t>Recojo de evidencias del impacto de las intervenciones</a:t>
              </a:r>
              <a:endParaRPr sz="1400">
                <a:latin typeface="Arial"/>
                <a:ea typeface="Arial"/>
                <a:cs typeface="Arial"/>
                <a:sym typeface="Arial"/>
              </a:endParaRPr>
            </a:p>
            <a:p>
              <a:pPr algn="ctr"/>
              <a:r>
                <a:rPr lang="es-PE" sz="1400" b="1">
                  <a:latin typeface="Arial"/>
                  <a:ea typeface="Arial"/>
                  <a:cs typeface="Arial"/>
                  <a:sym typeface="Arial"/>
                </a:rPr>
                <a:t> </a:t>
              </a:r>
              <a:endParaRPr sz="1400">
                <a:latin typeface="Arial"/>
                <a:ea typeface="Arial"/>
                <a:cs typeface="Arial"/>
                <a:sym typeface="Arial"/>
              </a:endParaRPr>
            </a:p>
            <a:p>
              <a:pPr marL="270411" indent="-270411">
                <a:buClr>
                  <a:srgbClr val="000000"/>
                </a:buClr>
                <a:buSzPts val="1200"/>
                <a:buFont typeface="Noto Sans Symbols"/>
                <a:buChar char="∙"/>
              </a:pPr>
              <a:r>
                <a:rPr lang="es-PE" sz="1400">
                  <a:latin typeface="Arial"/>
                  <a:ea typeface="Arial"/>
                  <a:cs typeface="Arial"/>
                  <a:sym typeface="Arial"/>
                </a:rPr>
                <a:t>Conocimiento de los roles para ejercer una CAP REMOTA</a:t>
              </a:r>
              <a:endParaRPr sz="1400"/>
            </a:p>
            <a:p>
              <a:pPr marL="270411" indent="-270411">
                <a:buClr>
                  <a:srgbClr val="000000"/>
                </a:buClr>
                <a:buSzPts val="1200"/>
                <a:buFont typeface="Noto Sans Symbols"/>
                <a:buChar char="∙"/>
              </a:pPr>
              <a:r>
                <a:rPr lang="es-PE" sz="1400">
                  <a:solidFill>
                    <a:srgbClr val="000000"/>
                  </a:solidFill>
                  <a:latin typeface="Arial"/>
                  <a:ea typeface="Arial"/>
                  <a:cs typeface="Arial"/>
                  <a:sym typeface="Arial"/>
                </a:rPr>
                <a:t>Evidencias de las actividades realizadas por los estudiantes de manera sincrónica y asincrónica.</a:t>
              </a:r>
              <a:endParaRPr sz="1400">
                <a:solidFill>
                  <a:srgbClr val="000000"/>
                </a:solidFill>
                <a:latin typeface="Arial"/>
                <a:ea typeface="Arial"/>
                <a:cs typeface="Arial"/>
                <a:sym typeface="Arial"/>
              </a:endParaRPr>
            </a:p>
            <a:p>
              <a:endParaRPr sz="1400">
                <a:latin typeface="Arial"/>
                <a:ea typeface="Arial"/>
                <a:cs typeface="Arial"/>
                <a:sym typeface="Arial"/>
              </a:endParaRPr>
            </a:p>
          </p:txBody>
        </p:sp>
      </p:grpSp>
    </p:spTree>
    <p:extLst>
      <p:ext uri="{BB962C8B-B14F-4D97-AF65-F5344CB8AC3E}">
        <p14:creationId xmlns:p14="http://schemas.microsoft.com/office/powerpoint/2010/main" val="3935124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363616" y="231380"/>
            <a:ext cx="6480719" cy="523220"/>
          </a:xfrm>
          <a:prstGeom prst="rect">
            <a:avLst/>
          </a:prstGeom>
          <a:solidFill>
            <a:schemeClr val="accent6"/>
          </a:solidFill>
        </p:spPr>
        <p:txBody>
          <a:bodyPr wrap="square">
            <a:spAutoFit/>
          </a:bodyPr>
          <a:lstStyle/>
          <a:p>
            <a:pPr algn="ctr"/>
            <a:r>
              <a:rPr lang="es-PE" sz="2800" b="1" i="1" dirty="0" smtClean="0">
                <a:solidFill>
                  <a:prstClr val="black"/>
                </a:solidFill>
              </a:rPr>
              <a:t>LA</a:t>
            </a:r>
            <a:r>
              <a:rPr lang="es-PE" sz="2800" b="1" dirty="0" smtClean="0">
                <a:solidFill>
                  <a:prstClr val="black"/>
                </a:solidFill>
              </a:rPr>
              <a:t> </a:t>
            </a:r>
            <a:r>
              <a:rPr lang="es-PE" sz="2800" b="1" i="1" dirty="0" smtClean="0">
                <a:solidFill>
                  <a:prstClr val="black"/>
                </a:solidFill>
              </a:rPr>
              <a:t>RETROALIMENTACIÓN </a:t>
            </a:r>
            <a:endParaRPr lang="es-PE" sz="2800" b="1" dirty="0"/>
          </a:p>
        </p:txBody>
      </p:sp>
      <p:graphicFrame>
        <p:nvGraphicFramePr>
          <p:cNvPr id="7" name="6 Diagrama"/>
          <p:cNvGraphicFramePr/>
          <p:nvPr>
            <p:extLst>
              <p:ext uri="{D42A27DB-BD31-4B8C-83A1-F6EECF244321}">
                <p14:modId xmlns:p14="http://schemas.microsoft.com/office/powerpoint/2010/main" val="1701681736"/>
              </p:ext>
            </p:extLst>
          </p:nvPr>
        </p:nvGraphicFramePr>
        <p:xfrm>
          <a:off x="467544" y="980728"/>
          <a:ext cx="8424936"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73938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aphicFrame>
        <p:nvGraphicFramePr>
          <p:cNvPr id="128" name="Google Shape;128;p15"/>
          <p:cNvGraphicFramePr/>
          <p:nvPr>
            <p:extLst>
              <p:ext uri="{D42A27DB-BD31-4B8C-83A1-F6EECF244321}">
                <p14:modId xmlns:p14="http://schemas.microsoft.com/office/powerpoint/2010/main" val="3345855270"/>
              </p:ext>
            </p:extLst>
          </p:nvPr>
        </p:nvGraphicFramePr>
        <p:xfrm>
          <a:off x="179509" y="1209153"/>
          <a:ext cx="8784978" cy="4911199"/>
        </p:xfrm>
        <a:graphic>
          <a:graphicData uri="http://schemas.openxmlformats.org/drawingml/2006/table">
            <a:tbl>
              <a:tblPr firstRow="1" bandRow="1">
                <a:tableStyleId>{69C7853C-536D-4A76-A0AE-DD22124D55A5}</a:tableStyleId>
              </a:tblPr>
              <a:tblGrid>
                <a:gridCol w="2928326">
                  <a:extLst>
                    <a:ext uri="{9D8B030D-6E8A-4147-A177-3AD203B41FA5}">
                      <a16:colId xmlns="" xmlns:a16="http://schemas.microsoft.com/office/drawing/2014/main" val="20000"/>
                    </a:ext>
                  </a:extLst>
                </a:gridCol>
                <a:gridCol w="2928326">
                  <a:extLst>
                    <a:ext uri="{9D8B030D-6E8A-4147-A177-3AD203B41FA5}">
                      <a16:colId xmlns="" xmlns:a16="http://schemas.microsoft.com/office/drawing/2014/main" val="20001"/>
                    </a:ext>
                  </a:extLst>
                </a:gridCol>
                <a:gridCol w="2928326">
                  <a:extLst>
                    <a:ext uri="{9D8B030D-6E8A-4147-A177-3AD203B41FA5}">
                      <a16:colId xmlns="" xmlns:a16="http://schemas.microsoft.com/office/drawing/2014/main" val="20002"/>
                    </a:ext>
                  </a:extLst>
                </a:gridCol>
              </a:tblGrid>
              <a:tr h="490365">
                <a:tc>
                  <a:txBody>
                    <a:bodyPr/>
                    <a:lstStyle/>
                    <a:p>
                      <a:pPr marL="0" marR="0" lvl="0" indent="0" algn="ctr" rtl="0">
                        <a:lnSpc>
                          <a:spcPct val="100000"/>
                        </a:lnSpc>
                        <a:spcBef>
                          <a:spcPts val="0"/>
                        </a:spcBef>
                        <a:spcAft>
                          <a:spcPts val="0"/>
                        </a:spcAft>
                        <a:buNone/>
                      </a:pPr>
                      <a:r>
                        <a:rPr lang="es-PE" sz="2700" u="none" strike="noStrike" cap="none" dirty="0">
                          <a:solidFill>
                            <a:schemeClr val="tx1"/>
                          </a:solidFill>
                          <a:sym typeface="Calibri"/>
                        </a:rPr>
                        <a:t>Antes</a:t>
                      </a:r>
                      <a:endParaRPr sz="1500" dirty="0">
                        <a:solidFill>
                          <a:schemeClr val="tx1"/>
                        </a:solidFill>
                      </a:endParaRPr>
                    </a:p>
                  </a:txBody>
                  <a:tcPr marL="68588" marR="68588" marT="38717" marB="38717">
                    <a:solidFill>
                      <a:srgbClr val="FFC000"/>
                    </a:solidFill>
                  </a:tcPr>
                </a:tc>
                <a:tc>
                  <a:txBody>
                    <a:bodyPr/>
                    <a:lstStyle/>
                    <a:p>
                      <a:pPr marL="0" marR="0" lvl="0" indent="0" algn="ctr" rtl="0">
                        <a:lnSpc>
                          <a:spcPct val="100000"/>
                        </a:lnSpc>
                        <a:spcBef>
                          <a:spcPts val="0"/>
                        </a:spcBef>
                        <a:spcAft>
                          <a:spcPts val="0"/>
                        </a:spcAft>
                        <a:buNone/>
                      </a:pPr>
                      <a:r>
                        <a:rPr lang="es-PE" sz="2700" u="none" strike="noStrike" cap="none" dirty="0">
                          <a:solidFill>
                            <a:schemeClr val="tx1"/>
                          </a:solidFill>
                          <a:sym typeface="Calibri"/>
                        </a:rPr>
                        <a:t>   Durante</a:t>
                      </a:r>
                      <a:endParaRPr sz="1500" dirty="0">
                        <a:solidFill>
                          <a:schemeClr val="tx1"/>
                        </a:solidFill>
                      </a:endParaRPr>
                    </a:p>
                  </a:txBody>
                  <a:tcPr marL="68588" marR="68588" marT="38717" marB="38717">
                    <a:solidFill>
                      <a:srgbClr val="FFC000"/>
                    </a:solidFill>
                  </a:tcPr>
                </a:tc>
                <a:tc>
                  <a:txBody>
                    <a:bodyPr/>
                    <a:lstStyle/>
                    <a:p>
                      <a:pPr marL="0" marR="0" lvl="0" indent="0" algn="ctr" rtl="0">
                        <a:lnSpc>
                          <a:spcPct val="100000"/>
                        </a:lnSpc>
                        <a:spcBef>
                          <a:spcPts val="0"/>
                        </a:spcBef>
                        <a:spcAft>
                          <a:spcPts val="0"/>
                        </a:spcAft>
                        <a:buNone/>
                      </a:pPr>
                      <a:r>
                        <a:rPr lang="es-PE" sz="2700" u="none" strike="noStrike" cap="none" dirty="0">
                          <a:solidFill>
                            <a:schemeClr val="tx1"/>
                          </a:solidFill>
                          <a:sym typeface="Calibri"/>
                        </a:rPr>
                        <a:t>Después</a:t>
                      </a:r>
                      <a:endParaRPr sz="1500" dirty="0">
                        <a:solidFill>
                          <a:schemeClr val="tx1"/>
                        </a:solidFill>
                      </a:endParaRPr>
                    </a:p>
                  </a:txBody>
                  <a:tcPr marL="68588" marR="68588" marT="38717" marB="38717">
                    <a:solidFill>
                      <a:srgbClr val="FFC000"/>
                    </a:solidFill>
                  </a:tcPr>
                </a:tc>
                <a:extLst>
                  <a:ext uri="{0D108BD9-81ED-4DB2-BD59-A6C34878D82A}">
                    <a16:rowId xmlns="" xmlns:a16="http://schemas.microsoft.com/office/drawing/2014/main" val="10000"/>
                  </a:ext>
                </a:extLst>
              </a:tr>
              <a:tr h="4149639">
                <a:tc>
                  <a:txBody>
                    <a:bodyPr/>
                    <a:lstStyle/>
                    <a:p>
                      <a:pPr marL="285750" marR="0" lvl="0" indent="-158750" algn="l" rtl="0">
                        <a:lnSpc>
                          <a:spcPct val="100000"/>
                        </a:lnSpc>
                        <a:spcBef>
                          <a:spcPts val="0"/>
                        </a:spcBef>
                        <a:spcAft>
                          <a:spcPts val="0"/>
                        </a:spcAft>
                        <a:buClr>
                          <a:srgbClr val="000000"/>
                        </a:buClr>
                        <a:buSzPts val="2000"/>
                        <a:buFont typeface="Arial"/>
                        <a:buNone/>
                      </a:pPr>
                      <a:endParaRPr sz="1700" u="none" strike="noStrike" cap="none" dirty="0">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s-PE" sz="1700" u="none" strike="noStrike" cap="none" dirty="0">
                          <a:sym typeface="Calibri"/>
                        </a:rPr>
                        <a:t>Cuestiones técnicas (medio del trabajo CAP)</a:t>
                      </a:r>
                      <a:endParaRPr sz="1700" u="none" strike="noStrike" cap="none" dirty="0">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s-PE" sz="1700" u="none" strike="noStrike" cap="none" dirty="0">
                          <a:sym typeface="Calibri"/>
                        </a:rPr>
                        <a:t>Temas / aprendizaje docente</a:t>
                      </a:r>
                      <a:endParaRPr sz="1500" dirty="0"/>
                    </a:p>
                    <a:p>
                      <a:pPr marL="285750" marR="0" lvl="0" indent="-285750" algn="l" rtl="0">
                        <a:lnSpc>
                          <a:spcPct val="100000"/>
                        </a:lnSpc>
                        <a:spcBef>
                          <a:spcPts val="0"/>
                        </a:spcBef>
                        <a:spcAft>
                          <a:spcPts val="0"/>
                        </a:spcAft>
                        <a:buClr>
                          <a:srgbClr val="000000"/>
                        </a:buClr>
                        <a:buSzPts val="2000"/>
                        <a:buFont typeface="Arial"/>
                        <a:buChar char="•"/>
                      </a:pPr>
                      <a:r>
                        <a:rPr lang="es-PE" sz="1700" u="none" strike="noStrike" cap="none" dirty="0">
                          <a:sym typeface="Calibri"/>
                        </a:rPr>
                        <a:t>Responsables: Coordinador, Redactor, Moderador</a:t>
                      </a:r>
                      <a:endParaRPr sz="1700" u="none" strike="noStrike" cap="none" dirty="0">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s-PE" sz="1700" u="none" strike="noStrike" cap="none" dirty="0">
                          <a:sym typeface="Calibri"/>
                        </a:rPr>
                        <a:t>Resultados de la </a:t>
                      </a:r>
                      <a:r>
                        <a:rPr lang="es-PE" sz="1700" u="none" strike="noStrike" cap="none" dirty="0" smtClean="0">
                          <a:sym typeface="Calibri"/>
                        </a:rPr>
                        <a:t>CAP anterior</a:t>
                      </a:r>
                      <a:endParaRPr sz="1700" u="none" strike="noStrike" cap="none" dirty="0">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200" u="none" strike="noStrike" cap="none" dirty="0">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200" u="none" strike="noStrike" cap="none" dirty="0">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200" u="none" strike="noStrike" cap="none" dirty="0">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200" u="none" strike="noStrike" cap="none" dirty="0">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200" u="none" strike="noStrike" cap="none" dirty="0">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200" u="none" strike="noStrike" cap="none" dirty="0">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200" u="none" strike="noStrike" cap="none" dirty="0">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200" u="none" strike="noStrike" cap="none" dirty="0">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200" u="none" strike="noStrike" cap="none" dirty="0">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200" u="none" strike="noStrike" cap="none" dirty="0">
                        <a:sym typeface="Calibri"/>
                      </a:endParaRPr>
                    </a:p>
                    <a:p>
                      <a:pPr marL="0" marR="0" lvl="0" indent="0" algn="l" rtl="0">
                        <a:lnSpc>
                          <a:spcPct val="100000"/>
                        </a:lnSpc>
                        <a:spcBef>
                          <a:spcPts val="0"/>
                        </a:spcBef>
                        <a:spcAft>
                          <a:spcPts val="0"/>
                        </a:spcAft>
                        <a:buClr>
                          <a:srgbClr val="000000"/>
                        </a:buClr>
                        <a:buSzPts val="1400"/>
                        <a:buFont typeface="Arial"/>
                        <a:buNone/>
                      </a:pPr>
                      <a:endParaRPr sz="1200" b="1" u="none" strike="noStrike" cap="none" dirty="0">
                        <a:solidFill>
                          <a:srgbClr val="00C491"/>
                        </a:solidFill>
                        <a:latin typeface="Calibri"/>
                        <a:ea typeface="Calibri"/>
                        <a:cs typeface="Calibri"/>
                        <a:sym typeface="Calibri"/>
                      </a:endParaRPr>
                    </a:p>
                  </a:txBody>
                  <a:tcPr marL="68588" marR="68588" marT="38717" marB="38717"/>
                </a:tc>
                <a:tc>
                  <a:txBody>
                    <a:bodyPr/>
                    <a:lstStyle/>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0" marR="0" lvl="0" indent="0" algn="l" rtl="0">
                        <a:lnSpc>
                          <a:spcPct val="100000"/>
                        </a:lnSpc>
                        <a:spcBef>
                          <a:spcPts val="0"/>
                        </a:spcBef>
                        <a:spcAft>
                          <a:spcPts val="0"/>
                        </a:spcAft>
                        <a:buNone/>
                      </a:pPr>
                      <a:endParaRPr sz="1200" u="none" strike="noStrike" cap="none" dirty="0"/>
                    </a:p>
                    <a:p>
                      <a:pPr marL="285750" marR="0" lvl="0" indent="-285750" algn="l" rtl="0">
                        <a:lnSpc>
                          <a:spcPct val="100000"/>
                        </a:lnSpc>
                        <a:spcBef>
                          <a:spcPts val="0"/>
                        </a:spcBef>
                        <a:spcAft>
                          <a:spcPts val="0"/>
                        </a:spcAft>
                        <a:buClr>
                          <a:srgbClr val="000000"/>
                        </a:buClr>
                        <a:buSzPts val="2000"/>
                        <a:buFont typeface="Arial"/>
                        <a:buChar char="•"/>
                      </a:pPr>
                      <a:endParaRPr lang="es-PE" sz="1600" u="none" strike="noStrike" cap="none" dirty="0" smtClean="0">
                        <a:sym typeface="Calibri"/>
                      </a:endParaRPr>
                    </a:p>
                    <a:p>
                      <a:pPr marL="285750" marR="0" lvl="0" indent="-285750" algn="l" rtl="0">
                        <a:lnSpc>
                          <a:spcPct val="100000"/>
                        </a:lnSpc>
                        <a:spcBef>
                          <a:spcPts val="0"/>
                        </a:spcBef>
                        <a:spcAft>
                          <a:spcPts val="0"/>
                        </a:spcAft>
                        <a:buClr>
                          <a:srgbClr val="000000"/>
                        </a:buClr>
                        <a:buSzPts val="2000"/>
                        <a:buFont typeface="Arial"/>
                        <a:buChar char="•"/>
                      </a:pPr>
                      <a:endParaRPr lang="es-PE" sz="1600" u="none" strike="noStrike" cap="none" dirty="0" smtClean="0">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s-PE" sz="1600" u="none" strike="noStrike" cap="none" dirty="0" smtClean="0">
                          <a:sym typeface="Calibri"/>
                        </a:rPr>
                        <a:t>Confrontación </a:t>
                      </a:r>
                      <a:r>
                        <a:rPr lang="es-PE" sz="1600" u="none" strike="noStrike" cap="none" dirty="0">
                          <a:sym typeface="Calibri"/>
                        </a:rPr>
                        <a:t>de ideas</a:t>
                      </a:r>
                      <a:endParaRPr sz="1600" u="none" strike="noStrike" cap="none" dirty="0">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s-PE" sz="1600" u="none" strike="noStrike" cap="none" dirty="0">
                          <a:sym typeface="Calibri"/>
                        </a:rPr>
                        <a:t> Interacción en la plataforma</a:t>
                      </a:r>
                      <a:endParaRPr sz="1600" u="none" strike="noStrike" cap="none" dirty="0">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s-PE" sz="1600" u="none" strike="noStrike" cap="none" dirty="0">
                          <a:sym typeface="Calibri"/>
                        </a:rPr>
                        <a:t> Aprendizaje colectivo</a:t>
                      </a:r>
                      <a:endParaRPr sz="1600" u="none" strike="noStrike" cap="none" dirty="0">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s-PE" sz="1600" u="none" strike="noStrike" cap="none" dirty="0">
                          <a:sym typeface="Calibri"/>
                        </a:rPr>
                        <a:t> Compartir prácticas exitosas</a:t>
                      </a:r>
                      <a:endParaRPr sz="1600" u="none" strike="noStrike" cap="none" dirty="0">
                        <a:sym typeface="Calibri"/>
                      </a:endParaRPr>
                    </a:p>
                    <a:p>
                      <a:pPr marL="0" marR="0" lvl="0" indent="0" algn="l" rtl="0">
                        <a:lnSpc>
                          <a:spcPct val="100000"/>
                        </a:lnSpc>
                        <a:spcBef>
                          <a:spcPts val="0"/>
                        </a:spcBef>
                        <a:spcAft>
                          <a:spcPts val="0"/>
                        </a:spcAft>
                        <a:buNone/>
                      </a:pPr>
                      <a:endParaRPr sz="1200" u="none" strike="noStrike" cap="none" dirty="0"/>
                    </a:p>
                  </a:txBody>
                  <a:tcPr marL="68588" marR="68588" marT="38717" marB="38717"/>
                </a:tc>
                <a:tc>
                  <a:txBody>
                    <a:bodyPr/>
                    <a:lstStyle/>
                    <a:p>
                      <a:pPr marL="342900" marR="0" lvl="0" indent="-215900" algn="l" rtl="0">
                        <a:lnSpc>
                          <a:spcPct val="100000"/>
                        </a:lnSpc>
                        <a:spcBef>
                          <a:spcPts val="0"/>
                        </a:spcBef>
                        <a:spcAft>
                          <a:spcPts val="0"/>
                        </a:spcAft>
                        <a:buClr>
                          <a:srgbClr val="000000"/>
                        </a:buClr>
                        <a:buSzPts val="2000"/>
                        <a:buFont typeface="Arial"/>
                        <a:buNone/>
                      </a:pPr>
                      <a:endParaRPr sz="1700" u="none" strike="noStrike" cap="none" dirty="0">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s-PE" sz="1700" u="none" strike="noStrike" cap="none" dirty="0">
                          <a:sym typeface="Calibri"/>
                        </a:rPr>
                        <a:t>Informe de la reunión virtual </a:t>
                      </a:r>
                      <a:endParaRPr sz="1700" u="none" strike="noStrike" cap="none" dirty="0">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s-PE" sz="1700" u="none" strike="noStrike" cap="none" dirty="0">
                          <a:sym typeface="Calibri"/>
                        </a:rPr>
                        <a:t>Cuaderno de bitácora </a:t>
                      </a:r>
                      <a:r>
                        <a:rPr lang="es-PE" sz="1700" u="none" strike="noStrike" cap="none" dirty="0" smtClean="0">
                          <a:sym typeface="Calibri"/>
                        </a:rPr>
                        <a:t>personal </a:t>
                      </a:r>
                      <a:endParaRPr sz="1700" u="none" strike="noStrike" cap="none" dirty="0">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s-PE" sz="1700" u="none" strike="noStrike" cap="none" dirty="0" smtClean="0">
                          <a:sym typeface="Calibri"/>
                        </a:rPr>
                        <a:t>Compromisos</a:t>
                      </a:r>
                      <a:endParaRPr sz="1700" b="1" u="none" strike="noStrike" cap="none" dirty="0">
                        <a:solidFill>
                          <a:srgbClr val="00C491"/>
                        </a:solidFill>
                        <a:latin typeface="Calibri"/>
                        <a:ea typeface="Calibri"/>
                        <a:cs typeface="Calibri"/>
                        <a:sym typeface="Calibri"/>
                      </a:endParaRPr>
                    </a:p>
                  </a:txBody>
                  <a:tcPr marL="51431" marR="51431" marT="0" marB="0"/>
                </a:tc>
                <a:extLst>
                  <a:ext uri="{0D108BD9-81ED-4DB2-BD59-A6C34878D82A}">
                    <a16:rowId xmlns="" xmlns:a16="http://schemas.microsoft.com/office/drawing/2014/main" val="10001"/>
                  </a:ext>
                </a:extLst>
              </a:tr>
            </a:tbl>
          </a:graphicData>
        </a:graphic>
      </p:graphicFrame>
      <p:graphicFrame>
        <p:nvGraphicFramePr>
          <p:cNvPr id="129" name="Google Shape;129;p15"/>
          <p:cNvGraphicFramePr/>
          <p:nvPr>
            <p:extLst>
              <p:ext uri="{D42A27DB-BD31-4B8C-83A1-F6EECF244321}">
                <p14:modId xmlns:p14="http://schemas.microsoft.com/office/powerpoint/2010/main" val="1092568028"/>
              </p:ext>
            </p:extLst>
          </p:nvPr>
        </p:nvGraphicFramePr>
        <p:xfrm>
          <a:off x="405768" y="260648"/>
          <a:ext cx="7072538" cy="426720"/>
        </p:xfrm>
        <a:graphic>
          <a:graphicData uri="http://schemas.openxmlformats.org/drawingml/2006/table">
            <a:tbl>
              <a:tblPr>
                <a:noFill/>
              </a:tblPr>
              <a:tblGrid>
                <a:gridCol w="7072538">
                  <a:extLst>
                    <a:ext uri="{9D8B030D-6E8A-4147-A177-3AD203B41FA5}">
                      <a16:colId xmlns="" xmlns:a16="http://schemas.microsoft.com/office/drawing/2014/main" val="20000"/>
                    </a:ext>
                  </a:extLst>
                </a:gridCol>
              </a:tblGrid>
              <a:tr h="404354">
                <a:tc>
                  <a:txBody>
                    <a:bodyPr/>
                    <a:lstStyle/>
                    <a:p>
                      <a:pPr marL="0" marR="0" lvl="0" indent="0" algn="l" rtl="0">
                        <a:lnSpc>
                          <a:spcPct val="100000"/>
                        </a:lnSpc>
                        <a:spcBef>
                          <a:spcPts val="0"/>
                        </a:spcBef>
                        <a:spcAft>
                          <a:spcPts val="0"/>
                        </a:spcAft>
                        <a:buNone/>
                      </a:pPr>
                      <a:r>
                        <a:rPr lang="es-PE" sz="2800" b="1" u="none" strike="noStrike" cap="none" dirty="0">
                          <a:solidFill>
                            <a:schemeClr val="tx1"/>
                          </a:solidFill>
                          <a:latin typeface="Calibri"/>
                          <a:ea typeface="Calibri"/>
                          <a:cs typeface="Calibri"/>
                          <a:sym typeface="Calibri"/>
                        </a:rPr>
                        <a:t>  La reunión de trabajo colaborativo -  CAP</a:t>
                      </a:r>
                      <a:endParaRPr sz="1600" dirty="0">
                        <a:solidFill>
                          <a:schemeClr val="tx1"/>
                        </a:solidFill>
                      </a:endParaRPr>
                    </a:p>
                  </a:txBody>
                  <a:tcPr marL="51431" marR="51431" marT="0" marB="0" anchor="ctr">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solidFill>
                      <a:srgbClr val="00C491"/>
                    </a:solidFill>
                  </a:tcPr>
                </a:tc>
                <a:extLst>
                  <a:ext uri="{0D108BD9-81ED-4DB2-BD59-A6C34878D82A}">
                    <a16:rowId xmlns="" xmlns:a16="http://schemas.microsoft.com/office/drawing/2014/main" val="10000"/>
                  </a:ext>
                </a:extLst>
              </a:tr>
            </a:tbl>
          </a:graphicData>
        </a:graphic>
      </p:graphicFrame>
      <p:grpSp>
        <p:nvGrpSpPr>
          <p:cNvPr id="130" name="Google Shape;130;p15"/>
          <p:cNvGrpSpPr/>
          <p:nvPr/>
        </p:nvGrpSpPr>
        <p:grpSpPr>
          <a:xfrm>
            <a:off x="179512" y="5517888"/>
            <a:ext cx="1965116" cy="1120754"/>
            <a:chOff x="1407848" y="3811027"/>
            <a:chExt cx="2234762" cy="1171277"/>
          </a:xfrm>
        </p:grpSpPr>
        <p:pic>
          <p:nvPicPr>
            <p:cNvPr id="131" name="Google Shape;131;p15"/>
            <p:cNvPicPr preferRelativeResize="0"/>
            <p:nvPr/>
          </p:nvPicPr>
          <p:blipFill rotWithShape="1">
            <a:blip r:embed="rId3">
              <a:alphaModFix/>
            </a:blip>
            <a:srcRect/>
            <a:stretch/>
          </p:blipFill>
          <p:spPr>
            <a:xfrm>
              <a:off x="2485806" y="3825500"/>
              <a:ext cx="1156804" cy="1156804"/>
            </a:xfrm>
            <a:prstGeom prst="rect">
              <a:avLst/>
            </a:prstGeom>
            <a:noFill/>
            <a:ln>
              <a:noFill/>
            </a:ln>
          </p:spPr>
        </p:pic>
        <p:pic>
          <p:nvPicPr>
            <p:cNvPr id="132" name="Google Shape;132;p15"/>
            <p:cNvPicPr preferRelativeResize="0"/>
            <p:nvPr/>
          </p:nvPicPr>
          <p:blipFill rotWithShape="1">
            <a:blip r:embed="rId4">
              <a:alphaModFix/>
            </a:blip>
            <a:srcRect l="24344" t="3664" r="30533" b="5918"/>
            <a:stretch/>
          </p:blipFill>
          <p:spPr>
            <a:xfrm flipH="1">
              <a:off x="1407848" y="3811027"/>
              <a:ext cx="1036493" cy="1169232"/>
            </a:xfrm>
            <a:prstGeom prst="rect">
              <a:avLst/>
            </a:prstGeom>
            <a:noFill/>
            <a:ln>
              <a:noFill/>
            </a:ln>
          </p:spPr>
        </p:pic>
      </p:grpSp>
      <p:grpSp>
        <p:nvGrpSpPr>
          <p:cNvPr id="133" name="Google Shape;133;p15"/>
          <p:cNvGrpSpPr/>
          <p:nvPr/>
        </p:nvGrpSpPr>
        <p:grpSpPr>
          <a:xfrm>
            <a:off x="3335657" y="2314559"/>
            <a:ext cx="2319707" cy="2337798"/>
            <a:chOff x="4143831" y="2748527"/>
            <a:chExt cx="3092943" cy="2760983"/>
          </a:xfrm>
        </p:grpSpPr>
        <p:pic>
          <p:nvPicPr>
            <p:cNvPr id="134" name="Google Shape;134;p15"/>
            <p:cNvPicPr preferRelativeResize="0"/>
            <p:nvPr/>
          </p:nvPicPr>
          <p:blipFill rotWithShape="1">
            <a:blip r:embed="rId5">
              <a:alphaModFix/>
            </a:blip>
            <a:srcRect l="26525" r="7928"/>
            <a:stretch/>
          </p:blipFill>
          <p:spPr>
            <a:xfrm>
              <a:off x="5537921" y="4186685"/>
              <a:ext cx="1664538" cy="1322825"/>
            </a:xfrm>
            <a:prstGeom prst="rect">
              <a:avLst/>
            </a:prstGeom>
            <a:noFill/>
            <a:ln w="9525" cap="flat" cmpd="sng">
              <a:solidFill>
                <a:srgbClr val="00C491"/>
              </a:solidFill>
              <a:prstDash val="solid"/>
              <a:round/>
              <a:headEnd type="none" w="sm" len="sm"/>
              <a:tailEnd type="none" w="sm" len="sm"/>
            </a:ln>
          </p:spPr>
        </p:pic>
        <p:sp>
          <p:nvSpPr>
            <p:cNvPr id="135" name="Google Shape;135;p15"/>
            <p:cNvSpPr txBox="1"/>
            <p:nvPr/>
          </p:nvSpPr>
          <p:spPr>
            <a:xfrm>
              <a:off x="5503607" y="2748527"/>
              <a:ext cx="1733167" cy="954107"/>
            </a:xfrm>
            <a:prstGeom prst="rect">
              <a:avLst/>
            </a:prstGeom>
            <a:solidFill>
              <a:srgbClr val="42A7C6"/>
            </a:solidFill>
            <a:ln w="9525" cap="flat" cmpd="sng">
              <a:solidFill>
                <a:srgbClr val="42A7C6"/>
              </a:solidFill>
              <a:prstDash val="solid"/>
              <a:round/>
              <a:headEnd type="none" w="sm" len="sm"/>
              <a:tailEnd type="none" w="sm" len="sm"/>
            </a:ln>
          </p:spPr>
          <p:txBody>
            <a:bodyPr spcFirstLastPara="1" wrap="square" lIns="91425" tIns="45700" rIns="91425" bIns="45700" anchor="t" anchorCtr="0">
              <a:noAutofit/>
            </a:bodyPr>
            <a:lstStyle/>
            <a:p>
              <a:pPr algn="ctr"/>
              <a:r>
                <a:rPr lang="es-PE" b="1" dirty="0">
                  <a:latin typeface="Calibri"/>
                  <a:ea typeface="Calibri"/>
                  <a:cs typeface="Calibri"/>
                  <a:sym typeface="Calibri"/>
                </a:rPr>
                <a:t>PRACTICA </a:t>
              </a:r>
              <a:endParaRPr sz="1400" b="1" dirty="0"/>
            </a:p>
            <a:p>
              <a:pPr algn="ctr"/>
              <a:r>
                <a:rPr lang="es-PE" b="1" dirty="0">
                  <a:latin typeface="Calibri"/>
                  <a:ea typeface="Calibri"/>
                  <a:cs typeface="Calibri"/>
                  <a:sym typeface="Calibri"/>
                </a:rPr>
                <a:t>REFLEXIVA</a:t>
              </a:r>
              <a:endParaRPr sz="1400" b="1" dirty="0"/>
            </a:p>
          </p:txBody>
        </p:sp>
        <p:sp>
          <p:nvSpPr>
            <p:cNvPr id="136" name="Google Shape;136;p15"/>
            <p:cNvSpPr/>
            <p:nvPr/>
          </p:nvSpPr>
          <p:spPr>
            <a:xfrm>
              <a:off x="6190308" y="3772845"/>
              <a:ext cx="359764" cy="295990"/>
            </a:xfrm>
            <a:prstGeom prst="downArrow">
              <a:avLst>
                <a:gd name="adj1" fmla="val 50000"/>
                <a:gd name="adj2" fmla="val 50000"/>
              </a:avLst>
            </a:prstGeom>
            <a:solidFill>
              <a:srgbClr val="42A7C6"/>
            </a:solidFill>
            <a:ln w="25400" cap="flat" cmpd="sng">
              <a:solidFill>
                <a:srgbClr val="42A7C6"/>
              </a:solidFill>
              <a:prstDash val="solid"/>
              <a:round/>
              <a:headEnd type="none" w="sm" len="sm"/>
              <a:tailEnd type="none" w="sm" len="sm"/>
            </a:ln>
          </p:spPr>
          <p:txBody>
            <a:bodyPr spcFirstLastPara="1" wrap="square" lIns="91425" tIns="45700" rIns="91425" bIns="45700" anchor="ctr" anchorCtr="0">
              <a:noAutofit/>
            </a:bodyPr>
            <a:lstStyle/>
            <a:p>
              <a:pPr algn="ctr"/>
              <a:endParaRPr sz="1100">
                <a:solidFill>
                  <a:schemeClr val="lt1"/>
                </a:solidFill>
                <a:latin typeface="Arial"/>
                <a:ea typeface="Arial"/>
                <a:cs typeface="Arial"/>
                <a:sym typeface="Arial"/>
              </a:endParaRPr>
            </a:p>
          </p:txBody>
        </p:sp>
        <p:sp>
          <p:nvSpPr>
            <p:cNvPr id="137" name="Google Shape;137;p15"/>
            <p:cNvSpPr txBox="1"/>
            <p:nvPr/>
          </p:nvSpPr>
          <p:spPr>
            <a:xfrm>
              <a:off x="4143831" y="4322899"/>
              <a:ext cx="1359776" cy="762317"/>
            </a:xfrm>
            <a:prstGeom prst="rect">
              <a:avLst/>
            </a:prstGeom>
            <a:noFill/>
            <a:ln>
              <a:noFill/>
            </a:ln>
          </p:spPr>
          <p:txBody>
            <a:bodyPr spcFirstLastPara="1" wrap="square" lIns="91425" tIns="45700" rIns="91425" bIns="45700" anchor="t" anchorCtr="0">
              <a:noAutofit/>
            </a:bodyPr>
            <a:lstStyle/>
            <a:p>
              <a:r>
                <a:rPr lang="es-PE" sz="1000" b="1" dirty="0">
                  <a:latin typeface="Calibri"/>
                  <a:ea typeface="Calibri"/>
                  <a:cs typeface="Calibri"/>
                  <a:sym typeface="Calibri"/>
                </a:rPr>
                <a:t>Logros de aprendizaje </a:t>
              </a:r>
              <a:endParaRPr sz="1400" dirty="0"/>
            </a:p>
            <a:p>
              <a:r>
                <a:rPr lang="es-PE" sz="1000" b="1" dirty="0">
                  <a:latin typeface="Calibri"/>
                  <a:ea typeface="Calibri"/>
                  <a:cs typeface="Calibri"/>
                  <a:sym typeface="Calibri"/>
                </a:rPr>
                <a:t>de los estudiantes</a:t>
              </a:r>
              <a:endParaRPr sz="1400" dirty="0"/>
            </a:p>
          </p:txBody>
        </p:sp>
        <p:sp>
          <p:nvSpPr>
            <p:cNvPr id="138" name="Google Shape;138;p15"/>
            <p:cNvSpPr txBox="1"/>
            <p:nvPr/>
          </p:nvSpPr>
          <p:spPr>
            <a:xfrm>
              <a:off x="4407547" y="2921694"/>
              <a:ext cx="1069524" cy="738664"/>
            </a:xfrm>
            <a:prstGeom prst="rect">
              <a:avLst/>
            </a:prstGeom>
            <a:noFill/>
            <a:ln>
              <a:noFill/>
            </a:ln>
          </p:spPr>
          <p:txBody>
            <a:bodyPr spcFirstLastPara="1" wrap="square" lIns="91425" tIns="45700" rIns="91425" bIns="45700" anchor="t" anchorCtr="0">
              <a:noAutofit/>
            </a:bodyPr>
            <a:lstStyle/>
            <a:p>
              <a:pPr algn="ctr"/>
              <a:r>
                <a:rPr lang="es-PE" sz="1000" b="1" dirty="0">
                  <a:latin typeface="Calibri"/>
                  <a:ea typeface="Calibri"/>
                  <a:cs typeface="Calibri"/>
                  <a:sym typeface="Calibri"/>
                </a:rPr>
                <a:t>Desarrollo </a:t>
              </a:r>
              <a:endParaRPr sz="1400" dirty="0"/>
            </a:p>
            <a:p>
              <a:pPr algn="ctr"/>
              <a:r>
                <a:rPr lang="es-PE" sz="1000" b="1" dirty="0">
                  <a:latin typeface="Calibri"/>
                  <a:ea typeface="Calibri"/>
                  <a:cs typeface="Calibri"/>
                  <a:sym typeface="Calibri"/>
                </a:rPr>
                <a:t>Profesional </a:t>
              </a:r>
              <a:endParaRPr sz="1400" dirty="0"/>
            </a:p>
            <a:p>
              <a:pPr algn="ctr"/>
              <a:r>
                <a:rPr lang="es-PE" sz="1000" b="1" dirty="0">
                  <a:latin typeface="Calibri"/>
                  <a:ea typeface="Calibri"/>
                  <a:cs typeface="Calibri"/>
                  <a:sym typeface="Calibri"/>
                </a:rPr>
                <a:t>Docente</a:t>
              </a:r>
              <a:endParaRPr sz="1400" dirty="0"/>
            </a:p>
          </p:txBody>
        </p:sp>
        <p:sp>
          <p:nvSpPr>
            <p:cNvPr id="139" name="Google Shape;139;p15"/>
            <p:cNvSpPr/>
            <p:nvPr/>
          </p:nvSpPr>
          <p:spPr>
            <a:xfrm>
              <a:off x="4814892" y="3697458"/>
              <a:ext cx="254833" cy="523220"/>
            </a:xfrm>
            <a:prstGeom prst="upDownArrow">
              <a:avLst>
                <a:gd name="adj1" fmla="val 50000"/>
                <a:gd name="adj2" fmla="val 50000"/>
              </a:avLst>
            </a:prstGeom>
            <a:solidFill>
              <a:srgbClr val="42A7C6"/>
            </a:solidFill>
            <a:ln w="25400" cap="flat" cmpd="sng">
              <a:solidFill>
                <a:srgbClr val="42A7C6"/>
              </a:solidFill>
              <a:prstDash val="solid"/>
              <a:round/>
              <a:headEnd type="none" w="sm" len="sm"/>
              <a:tailEnd type="none" w="sm" len="sm"/>
            </a:ln>
          </p:spPr>
          <p:txBody>
            <a:bodyPr spcFirstLastPara="1" wrap="square" lIns="91425" tIns="45700" rIns="91425" bIns="45700" anchor="ctr" anchorCtr="0">
              <a:noAutofit/>
            </a:bodyPr>
            <a:lstStyle/>
            <a:p>
              <a:pPr algn="ctr"/>
              <a:endParaRPr sz="1100">
                <a:solidFill>
                  <a:schemeClr val="lt1"/>
                </a:solidFill>
                <a:latin typeface="Arial"/>
                <a:ea typeface="Arial"/>
                <a:cs typeface="Arial"/>
                <a:sym typeface="Arial"/>
              </a:endParaRPr>
            </a:p>
          </p:txBody>
        </p:sp>
      </p:grpSp>
      <p:grpSp>
        <p:nvGrpSpPr>
          <p:cNvPr id="140" name="Google Shape;140;p15"/>
          <p:cNvGrpSpPr/>
          <p:nvPr/>
        </p:nvGrpSpPr>
        <p:grpSpPr>
          <a:xfrm>
            <a:off x="6710924" y="3404962"/>
            <a:ext cx="1534765" cy="2360171"/>
            <a:chOff x="8540572" y="4449599"/>
            <a:chExt cx="2046353" cy="2787406"/>
          </a:xfrm>
        </p:grpSpPr>
        <p:pic>
          <p:nvPicPr>
            <p:cNvPr id="141" name="Google Shape;141;p15"/>
            <p:cNvPicPr preferRelativeResize="0"/>
            <p:nvPr/>
          </p:nvPicPr>
          <p:blipFill rotWithShape="1">
            <a:blip r:embed="rId6">
              <a:alphaModFix/>
            </a:blip>
            <a:srcRect l="5797" t="21963" r="2373" b="23563"/>
            <a:stretch/>
          </p:blipFill>
          <p:spPr>
            <a:xfrm>
              <a:off x="8540572" y="6023118"/>
              <a:ext cx="2046353" cy="1213887"/>
            </a:xfrm>
            <a:prstGeom prst="rect">
              <a:avLst/>
            </a:prstGeom>
            <a:noFill/>
            <a:ln>
              <a:noFill/>
            </a:ln>
          </p:spPr>
        </p:pic>
        <p:pic>
          <p:nvPicPr>
            <p:cNvPr id="142" name="Google Shape;142;p15"/>
            <p:cNvPicPr preferRelativeResize="0"/>
            <p:nvPr/>
          </p:nvPicPr>
          <p:blipFill rotWithShape="1">
            <a:blip r:embed="rId7">
              <a:alphaModFix/>
            </a:blip>
            <a:srcRect l="8415" t="8623" r="28626" b="8550"/>
            <a:stretch/>
          </p:blipFill>
          <p:spPr>
            <a:xfrm>
              <a:off x="8993464" y="4449599"/>
              <a:ext cx="1019331" cy="1403625"/>
            </a:xfrm>
            <a:prstGeom prst="rect">
              <a:avLst/>
            </a:prstGeom>
            <a:noFill/>
            <a:ln>
              <a:noFill/>
            </a:ln>
          </p:spPr>
        </p:pic>
      </p:grpSp>
    </p:spTree>
    <p:extLst>
      <p:ext uri="{BB962C8B-B14F-4D97-AF65-F5344CB8AC3E}">
        <p14:creationId xmlns:p14="http://schemas.microsoft.com/office/powerpoint/2010/main" val="23542197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6"/>
        <p:cNvGrpSpPr/>
        <p:nvPr/>
      </p:nvGrpSpPr>
      <p:grpSpPr>
        <a:xfrm>
          <a:off x="0" y="0"/>
          <a:ext cx="0" cy="0"/>
          <a:chOff x="0" y="0"/>
          <a:chExt cx="0" cy="0"/>
        </a:xfrm>
      </p:grpSpPr>
      <p:sp>
        <p:nvSpPr>
          <p:cNvPr id="147" name="Google Shape;147;p16"/>
          <p:cNvSpPr/>
          <p:nvPr/>
        </p:nvSpPr>
        <p:spPr>
          <a:xfrm>
            <a:off x="467544" y="2348880"/>
            <a:ext cx="5907827" cy="1641796"/>
          </a:xfrm>
          <a:prstGeom prst="rect">
            <a:avLst/>
          </a:prstGeom>
          <a:noFill/>
          <a:ln>
            <a:noFill/>
          </a:ln>
        </p:spPr>
        <p:txBody>
          <a:bodyPr spcFirstLastPara="1" wrap="square" lIns="72098" tIns="36039" rIns="72098" bIns="36039" anchor="t" anchorCtr="0">
            <a:noAutofit/>
          </a:bodyPr>
          <a:lstStyle/>
          <a:p>
            <a:pPr marL="270411" indent="-270411">
              <a:buClr>
                <a:srgbClr val="000000"/>
              </a:buClr>
              <a:buSzPts val="2400"/>
              <a:buFont typeface="Noto Sans Symbols"/>
              <a:buChar char="❑"/>
            </a:pPr>
            <a:r>
              <a:rPr lang="es-PE" sz="2000" dirty="0">
                <a:solidFill>
                  <a:srgbClr val="000000"/>
                </a:solidFill>
                <a:latin typeface="Arial"/>
                <a:ea typeface="Arial"/>
                <a:cs typeface="Arial"/>
                <a:sym typeface="Arial"/>
              </a:rPr>
              <a:t>Valoración </a:t>
            </a:r>
            <a:r>
              <a:rPr lang="es-PE" sz="2000" dirty="0"/>
              <a:t>de</a:t>
            </a:r>
            <a:r>
              <a:rPr lang="es-PE" sz="2000" dirty="0">
                <a:solidFill>
                  <a:srgbClr val="000000"/>
                </a:solidFill>
                <a:latin typeface="Arial"/>
                <a:ea typeface="Arial"/>
                <a:cs typeface="Arial"/>
                <a:sym typeface="Arial"/>
              </a:rPr>
              <a:t> </a:t>
            </a:r>
            <a:r>
              <a:rPr lang="es-PE" sz="2000" dirty="0">
                <a:solidFill>
                  <a:srgbClr val="000000"/>
                </a:solidFill>
                <a:latin typeface="Arial"/>
                <a:ea typeface="Arial"/>
                <a:cs typeface="Arial"/>
                <a:sym typeface="Arial"/>
              </a:rPr>
              <a:t>los comentarios</a:t>
            </a:r>
            <a:endParaRPr sz="2000" dirty="0"/>
          </a:p>
          <a:p>
            <a:pPr marL="270411" indent="-270411">
              <a:buClr>
                <a:srgbClr val="000000"/>
              </a:buClr>
              <a:buSzPts val="2400"/>
              <a:buFont typeface="Noto Sans Symbols"/>
              <a:buChar char="❑"/>
            </a:pPr>
            <a:r>
              <a:rPr lang="es-PE" sz="2000" dirty="0">
                <a:solidFill>
                  <a:srgbClr val="000000"/>
                </a:solidFill>
                <a:latin typeface="Arial"/>
                <a:ea typeface="Arial"/>
                <a:cs typeface="Arial"/>
                <a:sym typeface="Arial"/>
              </a:rPr>
              <a:t>Doy mi opinión con amabilidad</a:t>
            </a:r>
            <a:endParaRPr sz="2000" dirty="0"/>
          </a:p>
          <a:p>
            <a:pPr marL="270411" indent="-270411">
              <a:buClr>
                <a:srgbClr val="000000"/>
              </a:buClr>
              <a:buSzPts val="2400"/>
              <a:buFont typeface="Noto Sans Symbols"/>
              <a:buChar char="❑"/>
            </a:pPr>
            <a:r>
              <a:rPr lang="es-MX" sz="2000" dirty="0">
                <a:solidFill>
                  <a:srgbClr val="000000"/>
                </a:solidFill>
                <a:latin typeface="Arial"/>
                <a:ea typeface="Arial"/>
                <a:cs typeface="Arial"/>
                <a:sym typeface="Arial"/>
              </a:rPr>
              <a:t>Respeto a las opiniones de los demás</a:t>
            </a:r>
            <a:endParaRPr lang="es-MX" sz="2000" dirty="0" smtClean="0"/>
          </a:p>
          <a:p>
            <a:pPr marL="270411" indent="-270411">
              <a:buClr>
                <a:srgbClr val="000000"/>
              </a:buClr>
              <a:buSzPts val="2400"/>
              <a:buFont typeface="Noto Sans Symbols"/>
              <a:buChar char="❑"/>
            </a:pPr>
            <a:r>
              <a:rPr lang="es-PE" sz="2000" dirty="0">
                <a:solidFill>
                  <a:srgbClr val="000000"/>
                </a:solidFill>
                <a:latin typeface="Arial"/>
                <a:ea typeface="Arial"/>
                <a:cs typeface="Arial"/>
                <a:sym typeface="Arial"/>
              </a:rPr>
              <a:t>Mantengo </a:t>
            </a:r>
            <a:r>
              <a:rPr lang="es-PE" sz="2000" dirty="0">
                <a:solidFill>
                  <a:srgbClr val="000000"/>
                </a:solidFill>
                <a:latin typeface="Arial"/>
                <a:ea typeface="Arial"/>
                <a:cs typeface="Arial"/>
                <a:sym typeface="Arial"/>
              </a:rPr>
              <a:t>una actitud positiva</a:t>
            </a:r>
            <a:endParaRPr sz="2000" dirty="0"/>
          </a:p>
          <a:p>
            <a:pPr marL="270411" indent="-270411">
              <a:buClr>
                <a:srgbClr val="000000"/>
              </a:buClr>
              <a:buSzPts val="2400"/>
              <a:buFont typeface="Noto Sans Symbols"/>
              <a:buChar char="❑"/>
            </a:pPr>
            <a:r>
              <a:rPr lang="es-PE" sz="2000" dirty="0">
                <a:solidFill>
                  <a:srgbClr val="000000"/>
                </a:solidFill>
                <a:latin typeface="Arial"/>
                <a:ea typeface="Arial"/>
                <a:cs typeface="Arial"/>
                <a:sym typeface="Arial"/>
              </a:rPr>
              <a:t>Cumplir con los tiempos establecidos </a:t>
            </a:r>
            <a:endParaRPr sz="2000" dirty="0"/>
          </a:p>
        </p:txBody>
      </p:sp>
      <p:graphicFrame>
        <p:nvGraphicFramePr>
          <p:cNvPr id="148" name="Google Shape;148;p16"/>
          <p:cNvGraphicFramePr/>
          <p:nvPr>
            <p:extLst>
              <p:ext uri="{D42A27DB-BD31-4B8C-83A1-F6EECF244321}">
                <p14:modId xmlns:p14="http://schemas.microsoft.com/office/powerpoint/2010/main" val="2735744421"/>
              </p:ext>
            </p:extLst>
          </p:nvPr>
        </p:nvGraphicFramePr>
        <p:xfrm>
          <a:off x="865853" y="880956"/>
          <a:ext cx="7446750" cy="975360"/>
        </p:xfrm>
        <a:graphic>
          <a:graphicData uri="http://schemas.openxmlformats.org/drawingml/2006/table">
            <a:tbl>
              <a:tblPr>
                <a:noFill/>
              </a:tblPr>
              <a:tblGrid>
                <a:gridCol w="1839525">
                  <a:extLst>
                    <a:ext uri="{9D8B030D-6E8A-4147-A177-3AD203B41FA5}">
                      <a16:colId xmlns="" xmlns:a16="http://schemas.microsoft.com/office/drawing/2014/main" val="20000"/>
                    </a:ext>
                  </a:extLst>
                </a:gridCol>
                <a:gridCol w="5607225">
                  <a:extLst>
                    <a:ext uri="{9D8B030D-6E8A-4147-A177-3AD203B41FA5}">
                      <a16:colId xmlns="" xmlns:a16="http://schemas.microsoft.com/office/drawing/2014/main" val="20001"/>
                    </a:ext>
                  </a:extLst>
                </a:gridCol>
              </a:tblGrid>
              <a:tr h="404354">
                <a:tc>
                  <a:txBody>
                    <a:bodyPr/>
                    <a:lstStyle/>
                    <a:p>
                      <a:pPr marL="0" marR="0" lvl="0" indent="0" algn="ctr" rtl="0">
                        <a:lnSpc>
                          <a:spcPct val="100000"/>
                        </a:lnSpc>
                        <a:spcBef>
                          <a:spcPts val="0"/>
                        </a:spcBef>
                        <a:spcAft>
                          <a:spcPts val="0"/>
                        </a:spcAft>
                        <a:buClr>
                          <a:srgbClr val="000000"/>
                        </a:buClr>
                        <a:buSzPts val="1000"/>
                        <a:buFont typeface="Arial"/>
                        <a:buNone/>
                      </a:pPr>
                      <a:endParaRPr sz="1000" b="1" u="none" strike="noStrike" cap="none">
                        <a:solidFill>
                          <a:schemeClr val="lt1"/>
                        </a:solidFill>
                        <a:latin typeface="Calibri"/>
                        <a:ea typeface="Calibri"/>
                        <a:cs typeface="Calibri"/>
                        <a:sym typeface="Calibri"/>
                      </a:endParaRPr>
                    </a:p>
                  </a:txBody>
                  <a:tcPr marL="51431" marR="51431" marT="0" marB="0" anchor="ctr">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solidFill>
                      <a:srgbClr val="00C491"/>
                    </a:solidFill>
                  </a:tcPr>
                </a:tc>
                <a:tc>
                  <a:txBody>
                    <a:bodyPr/>
                    <a:lstStyle/>
                    <a:p>
                      <a:pPr marL="0" marR="0" lvl="0" indent="0" algn="ctr" rtl="0">
                        <a:lnSpc>
                          <a:spcPct val="100000"/>
                        </a:lnSpc>
                        <a:spcBef>
                          <a:spcPts val="0"/>
                        </a:spcBef>
                        <a:spcAft>
                          <a:spcPts val="0"/>
                        </a:spcAft>
                        <a:buNone/>
                      </a:pPr>
                      <a:r>
                        <a:rPr lang="es-PE" sz="3200" b="1" u="none" strike="noStrike" cap="none" dirty="0">
                          <a:solidFill>
                            <a:srgbClr val="000000"/>
                          </a:solidFill>
                          <a:latin typeface="Calibri"/>
                          <a:ea typeface="Calibri"/>
                          <a:cs typeface="Calibri"/>
                          <a:sym typeface="Calibri"/>
                        </a:rPr>
                        <a:t>      Valores y normas de trabajo de la CAP</a:t>
                      </a:r>
                      <a:endParaRPr sz="3200" b="1" u="none" strike="noStrike" cap="none" dirty="0">
                        <a:solidFill>
                          <a:srgbClr val="000000"/>
                        </a:solidFill>
                        <a:latin typeface="Calibri"/>
                        <a:ea typeface="Calibri"/>
                        <a:cs typeface="Calibri"/>
                        <a:sym typeface="Calibri"/>
                      </a:endParaRPr>
                    </a:p>
                  </a:txBody>
                  <a:tcPr marL="51431" marR="51431" marT="0" marB="0" anchor="ctr">
                    <a:lnL w="19050" cap="flat" cmpd="sng">
                      <a:solidFill>
                        <a:srgbClr val="00C491"/>
                      </a:solidFill>
                      <a:prstDash val="solid"/>
                      <a:round/>
                      <a:headEnd type="none" w="sm" len="sm"/>
                      <a:tailEnd type="none" w="sm" len="sm"/>
                    </a:lnL>
                    <a:lnR w="19050" cap="flat" cmpd="sng">
                      <a:solidFill>
                        <a:srgbClr val="00C491"/>
                      </a:solidFill>
                      <a:prstDash val="solid"/>
                      <a:round/>
                      <a:headEnd type="none" w="sm" len="sm"/>
                      <a:tailEnd type="none" w="sm" len="sm"/>
                    </a:lnR>
                    <a:lnT w="19050" cap="flat" cmpd="sng">
                      <a:solidFill>
                        <a:srgbClr val="00C491"/>
                      </a:solidFill>
                      <a:prstDash val="solid"/>
                      <a:round/>
                      <a:headEnd type="none" w="sm" len="sm"/>
                      <a:tailEnd type="none" w="sm" len="sm"/>
                    </a:lnT>
                    <a:lnB w="19050" cap="flat" cmpd="sng">
                      <a:solidFill>
                        <a:srgbClr val="00C491"/>
                      </a:solidFill>
                      <a:prstDash val="solid"/>
                      <a:round/>
                      <a:headEnd type="none" w="sm" len="sm"/>
                      <a:tailEnd type="none" w="sm" len="sm"/>
                    </a:lnB>
                    <a:solidFill>
                      <a:srgbClr val="FFFFFF"/>
                    </a:solidFill>
                  </a:tcPr>
                </a:tc>
                <a:extLst>
                  <a:ext uri="{0D108BD9-81ED-4DB2-BD59-A6C34878D82A}">
                    <a16:rowId xmlns="" xmlns:a16="http://schemas.microsoft.com/office/drawing/2014/main" val="10000"/>
                  </a:ext>
                </a:extLst>
              </a:tr>
            </a:tbl>
          </a:graphicData>
        </a:graphic>
      </p:graphicFrame>
      <p:pic>
        <p:nvPicPr>
          <p:cNvPr id="149" name="Google Shape;149;p16"/>
          <p:cNvPicPr preferRelativeResize="0"/>
          <p:nvPr/>
        </p:nvPicPr>
        <p:blipFill rotWithShape="1">
          <a:blip r:embed="rId3">
            <a:alphaModFix/>
          </a:blip>
          <a:srcRect/>
          <a:stretch/>
        </p:blipFill>
        <p:spPr>
          <a:xfrm>
            <a:off x="5292080" y="3990676"/>
            <a:ext cx="3600400" cy="2617602"/>
          </a:xfrm>
          <a:prstGeom prst="rect">
            <a:avLst/>
          </a:prstGeom>
          <a:noFill/>
          <a:ln>
            <a:noFill/>
          </a:ln>
        </p:spPr>
      </p:pic>
    </p:spTree>
    <p:extLst>
      <p:ext uri="{BB962C8B-B14F-4D97-AF65-F5344CB8AC3E}">
        <p14:creationId xmlns:p14="http://schemas.microsoft.com/office/powerpoint/2010/main" val="15869270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ES" smtClean="0"/>
              <a:t>52</a:t>
            </a:fld>
            <a:endParaRPr lang="es-ES"/>
          </a:p>
        </p:txBody>
      </p:sp>
      <p:pic>
        <p:nvPicPr>
          <p:cNvPr id="4" name="Imagen 3"/>
          <p:cNvPicPr>
            <a:picLocks noChangeAspect="1"/>
          </p:cNvPicPr>
          <p:nvPr/>
        </p:nvPicPr>
        <p:blipFill rotWithShape="1">
          <a:blip r:embed="rId2"/>
          <a:srcRect r="14508"/>
          <a:stretch/>
        </p:blipFill>
        <p:spPr>
          <a:xfrm>
            <a:off x="3183935" y="419233"/>
            <a:ext cx="5708546" cy="6096563"/>
          </a:xfrm>
          <a:prstGeom prst="rect">
            <a:avLst/>
          </a:prstGeom>
        </p:spPr>
      </p:pic>
      <p:pic>
        <p:nvPicPr>
          <p:cNvPr id="3074" name="Picture 2" descr="F:\GIFTS ANIMADOS\ESTUDIANTES\maestra con muchos libro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520" y="419233"/>
            <a:ext cx="3391902" cy="602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5660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9"/>
          <p:cNvPicPr preferRelativeResize="0"/>
          <p:nvPr/>
        </p:nvPicPr>
        <p:blipFill rotWithShape="1">
          <a:blip r:embed="rId3">
            <a:alphaModFix/>
          </a:blip>
          <a:srcRect/>
          <a:stretch/>
        </p:blipFill>
        <p:spPr>
          <a:xfrm>
            <a:off x="202367" y="993348"/>
            <a:ext cx="8701790" cy="4871304"/>
          </a:xfrm>
          <a:prstGeom prst="rect">
            <a:avLst/>
          </a:prstGeom>
          <a:noFill/>
          <a:ln>
            <a:noFill/>
          </a:ln>
        </p:spPr>
      </p:pic>
    </p:spTree>
    <p:extLst>
      <p:ext uri="{BB962C8B-B14F-4D97-AF65-F5344CB8AC3E}">
        <p14:creationId xmlns:p14="http://schemas.microsoft.com/office/powerpoint/2010/main" val="3775782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507754809"/>
              </p:ext>
            </p:extLst>
          </p:nvPr>
        </p:nvGraphicFramePr>
        <p:xfrm>
          <a:off x="395536" y="1268760"/>
          <a:ext cx="8451195" cy="5387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269061" y="193573"/>
            <a:ext cx="8577670" cy="707886"/>
          </a:xfrm>
          <a:prstGeom prst="rect">
            <a:avLst/>
          </a:prstGeom>
          <a:noFill/>
        </p:spPr>
        <p:txBody>
          <a:bodyPr wrap="square" rtlCol="0">
            <a:spAutoFit/>
          </a:bodyPr>
          <a:lstStyle/>
          <a:p>
            <a:pPr algn="ctr"/>
            <a:r>
              <a:rPr lang="es-PE" sz="4000" b="1" cap="all" dirty="0" smtClean="0">
                <a:ln w="9000" cmpd="sng">
                  <a:solidFill>
                    <a:sysClr val="windowText" lastClr="000000"/>
                  </a:solidFill>
                  <a:prstDash val="solid"/>
                </a:ln>
                <a:solidFill>
                  <a:sysClr val="windowText" lastClr="000000"/>
                </a:solidFill>
                <a:effectLst>
                  <a:glow rad="101600">
                    <a:schemeClr val="accent5">
                      <a:satMod val="175000"/>
                      <a:alpha val="40000"/>
                    </a:schemeClr>
                  </a:glow>
                  <a:reflection blurRad="12700" stA="28000" endPos="45000" dist="1000" dir="5400000" sy="-100000" algn="bl" rotWithShape="0"/>
                </a:effectLst>
              </a:rPr>
              <a:t>EL DESARROLLO </a:t>
            </a:r>
            <a:r>
              <a:rPr lang="es-PE" sz="4000" b="1" cap="all" dirty="0">
                <a:ln w="9000" cmpd="sng">
                  <a:solidFill>
                    <a:sysClr val="windowText" lastClr="000000"/>
                  </a:solidFill>
                  <a:prstDash val="solid"/>
                </a:ln>
                <a:solidFill>
                  <a:sysClr val="windowText" lastClr="000000"/>
                </a:solidFill>
                <a:effectLst>
                  <a:glow rad="101600">
                    <a:schemeClr val="accent5">
                      <a:satMod val="175000"/>
                      <a:alpha val="40000"/>
                    </a:schemeClr>
                  </a:glow>
                  <a:reflection blurRad="12700" stA="28000" endPos="45000" dist="1000" dir="5400000" sy="-100000" algn="bl" rotWithShape="0"/>
                </a:effectLst>
              </a:rPr>
              <a:t>DEL PENSAMIENTO </a:t>
            </a:r>
          </a:p>
        </p:txBody>
      </p:sp>
    </p:spTree>
    <p:extLst>
      <p:ext uri="{BB962C8B-B14F-4D97-AF65-F5344CB8AC3E}">
        <p14:creationId xmlns:p14="http://schemas.microsoft.com/office/powerpoint/2010/main" val="336033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961273948"/>
              </p:ext>
            </p:extLst>
          </p:nvPr>
        </p:nvGraphicFramePr>
        <p:xfrm>
          <a:off x="107504" y="0"/>
          <a:ext cx="8928992" cy="6672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1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2160" y="-171400"/>
            <a:ext cx="2977545" cy="2641898"/>
          </a:xfrm>
          <a:prstGeom prst="rect">
            <a:avLst/>
          </a:prstGeom>
        </p:spPr>
      </p:pic>
    </p:spTree>
    <p:extLst>
      <p:ext uri="{BB962C8B-B14F-4D97-AF65-F5344CB8AC3E}">
        <p14:creationId xmlns:p14="http://schemas.microsoft.com/office/powerpoint/2010/main" val="3667229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4081240753"/>
              </p:ext>
            </p:extLst>
          </p:nvPr>
        </p:nvGraphicFramePr>
        <p:xfrm>
          <a:off x="0" y="0"/>
          <a:ext cx="9036496"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107504" y="332656"/>
            <a:ext cx="2592288" cy="1323439"/>
          </a:xfrm>
          <a:prstGeom prst="rect">
            <a:avLst/>
          </a:prstGeom>
          <a:noFill/>
        </p:spPr>
        <p:txBody>
          <a:bodyPr wrap="square" rtlCol="0">
            <a:spAutoFit/>
          </a:bodyPr>
          <a:lstStyle/>
          <a:p>
            <a:r>
              <a:rPr lang="es-PE" sz="2000" b="1" i="1" cap="all" dirty="0">
                <a:ln w="9000" cmpd="sng">
                  <a:solidFill>
                    <a:srgbClr val="002060"/>
                  </a:solidFill>
                  <a:prstDash val="solid"/>
                </a:ln>
                <a:solidFill>
                  <a:srgbClr val="002060"/>
                </a:solidFill>
                <a:effectLst>
                  <a:glow rad="228600">
                    <a:schemeClr val="accent5">
                      <a:satMod val="175000"/>
                      <a:alpha val="40000"/>
                    </a:schemeClr>
                  </a:glow>
                  <a:reflection blurRad="12700" stA="28000" endPos="45000" dist="1000" dir="5400000" sy="-100000" algn="bl" rotWithShape="0"/>
                </a:effectLst>
              </a:rPr>
              <a:t>TIPOS DE RETROALIMENTACIÓN EN EL AULA</a:t>
            </a:r>
            <a:endParaRPr lang="es-PE" sz="2000" b="1" cap="all" dirty="0">
              <a:ln w="9000" cmpd="sng">
                <a:solidFill>
                  <a:srgbClr val="002060"/>
                </a:solidFill>
                <a:prstDash val="solid"/>
              </a:ln>
              <a:solidFill>
                <a:srgbClr val="002060"/>
              </a:solidFill>
              <a:effectLst>
                <a:glow rad="228600">
                  <a:schemeClr val="accent5">
                    <a:satMod val="175000"/>
                    <a:alpha val="40000"/>
                  </a:schemeClr>
                </a:glow>
                <a:reflection blurRad="12700" stA="28000" endPos="45000" dist="1000" dir="5400000" sy="-100000" algn="bl" rotWithShape="0"/>
              </a:effectLst>
            </a:endParaRPr>
          </a:p>
          <a:p>
            <a:endParaRPr lang="es-PE" sz="2000" b="1" cap="all" dirty="0">
              <a:ln w="9000" cmpd="sng">
                <a:solidFill>
                  <a:srgbClr val="002060"/>
                </a:solidFill>
                <a:prstDash val="solid"/>
              </a:ln>
              <a:solidFill>
                <a:srgbClr val="002060"/>
              </a:solidFill>
              <a:effectLst>
                <a:glow rad="228600">
                  <a:schemeClr val="accent5">
                    <a:satMod val="175000"/>
                    <a:alpha val="40000"/>
                  </a:schemeClr>
                </a:glow>
                <a:reflection blurRad="12700" stA="28000" endPos="45000" dist="1000" dir="5400000" sy="-100000" algn="bl" rotWithShape="0"/>
              </a:effectLst>
            </a:endParaRPr>
          </a:p>
        </p:txBody>
      </p:sp>
    </p:spTree>
    <p:extLst>
      <p:ext uri="{BB962C8B-B14F-4D97-AF65-F5344CB8AC3E}">
        <p14:creationId xmlns:p14="http://schemas.microsoft.com/office/powerpoint/2010/main" val="1406305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655955" y="733616"/>
            <a:ext cx="3762518" cy="1325563"/>
          </a:xfrm>
        </p:spPr>
        <p:txBody>
          <a:bodyPr>
            <a:noAutofit/>
          </a:bodyPr>
          <a:lstStyle/>
          <a:p>
            <a:pPr algn="ctr"/>
            <a:r>
              <a:rPr lang="es-PE" sz="5400" b="1" dirty="0" smtClean="0">
                <a:solidFill>
                  <a:srgbClr val="C00000"/>
                </a:solidFill>
              </a:rPr>
              <a:t>PRÁCTICA</a:t>
            </a:r>
            <a:endParaRPr lang="es-PE" sz="5400" b="1" dirty="0">
              <a:solidFill>
                <a:srgbClr val="C00000"/>
              </a:solidFill>
            </a:endParaRPr>
          </a:p>
        </p:txBody>
      </p:sp>
      <p:pic>
        <p:nvPicPr>
          <p:cNvPr id="7170" name="Picture 2" descr="F:\GIFTS ANIMADOS\ESTUDIANTES\reloj.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132856"/>
            <a:ext cx="3888431" cy="396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9256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736</TotalTime>
  <Words>2576</Words>
  <Application>Microsoft Office PowerPoint</Application>
  <PresentationFormat>Presentación en pantalla (4:3)</PresentationFormat>
  <Paragraphs>323</Paragraphs>
  <Slides>53</Slides>
  <Notes>21</Notes>
  <HiddenSlides>0</HiddenSlides>
  <MMClips>0</MMClips>
  <ScaleCrop>false</ScaleCrop>
  <HeadingPairs>
    <vt:vector size="4" baseType="variant">
      <vt:variant>
        <vt:lpstr>Tema</vt:lpstr>
      </vt:variant>
      <vt:variant>
        <vt:i4>1</vt:i4>
      </vt:variant>
      <vt:variant>
        <vt:lpstr>Títulos de diapositiva</vt:lpstr>
      </vt:variant>
      <vt:variant>
        <vt:i4>53</vt:i4>
      </vt:variant>
    </vt:vector>
  </HeadingPairs>
  <TitlesOfParts>
    <vt:vector size="5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PRÁCTICA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 un instrumento (matriz) elaborado por el docente, que contiene los criterios que corresponden a distintos niveles de logro de tal manera que permita una valoración de los desempeños observados en relación al desarrollo de una competencia. Se usa con fines de retroalimentación y también para asignar un nivel de logro.</vt:lpstr>
      <vt:lpstr> Holísticas: cuando sus criterios describen el nivel de desarrollo de toda la competencia. Analíticas: cuando sus criterios describen el nivel de desarrollo de cada capacidad por separado.</vt:lpstr>
      <vt:lpstr>1.- Los alumnos tienen mucha más información que con otros instrumentos (retroalimentación). 2.-Fomentan el aprendizaje y la autoevaluación. 3.-Conocen de antemano los criterios con los que serán evaluados, 4.-Facilitan la comprensión global del tema y la relación de las diferentes capacidades. 5.-Ayudan al alumnado a pensar en profundidad. 6.-Promueven la responsabilidad del alumnado, que en función de los criterios expuestos pueden revisar sus trabajos antes de entregarlos al docente,</vt:lpstr>
      <vt:lpstr>1.- Son fáciles de usar y de explicar a los alumnos. Incrementa la objetividad del proceso evaluador. 2.-Ofrecen una retroalimentación sobre la eficacia de los métodos de enseñanza que se han empleado. 3.-Son versátiles y se ajustan a las exigencias del proceso de evaluación por competencias.   </vt:lpstr>
      <vt:lpstr>1.- El diseño de una rúbrica supone tiempo por parte del docente y conocimiento de cómo se hace. 2.- Un mal diseño de la rúbrica puede hacer que no se identifique el criterio de evaluación con la tarea en sí o por el contrario criterios demasiado generales hace inviable su evaluación. 3.-Riesgo de convertir la evaluación en algo extenuante.</vt:lpstr>
      <vt:lpstr>Elementos  de  las  rúbricas</vt:lpstr>
      <vt:lpstr>¿Cómo  elaborar una rúbrica?</vt:lpstr>
      <vt:lpstr>¿Cómo  elaborar una rúbrica?</vt:lpstr>
      <vt:lpstr>Presentación de PowerPoint</vt:lpstr>
      <vt:lpstr>Presentación de PowerPoint</vt:lpstr>
      <vt:lpstr>Presentación de PowerPoint</vt:lpstr>
      <vt:lpstr>¿QUÉ SON LAS CAP?</vt:lpstr>
      <vt:lpstr>Marco del Buen Desempeño Directivo (2014)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NETIQUETA</dc:title>
  <dc:creator>DENNIS</dc:creator>
  <cp:lastModifiedBy>DENNIS</cp:lastModifiedBy>
  <cp:revision>53</cp:revision>
  <dcterms:created xsi:type="dcterms:W3CDTF">2020-09-06T15:09:22Z</dcterms:created>
  <dcterms:modified xsi:type="dcterms:W3CDTF">2021-09-17T22:05:25Z</dcterms:modified>
</cp:coreProperties>
</file>