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363" r:id="rId3"/>
    <p:sldId id="314" r:id="rId4"/>
    <p:sldId id="369" r:id="rId5"/>
    <p:sldId id="296" r:id="rId6"/>
    <p:sldId id="307" r:id="rId7"/>
    <p:sldId id="308" r:id="rId8"/>
    <p:sldId id="309" r:id="rId9"/>
    <p:sldId id="310" r:id="rId10"/>
    <p:sldId id="313" r:id="rId11"/>
    <p:sldId id="311" r:id="rId12"/>
    <p:sldId id="357" r:id="rId13"/>
    <p:sldId id="351" r:id="rId14"/>
    <p:sldId id="356" r:id="rId15"/>
    <p:sldId id="352" r:id="rId16"/>
    <p:sldId id="353" r:id="rId17"/>
    <p:sldId id="354" r:id="rId18"/>
    <p:sldId id="315" r:id="rId19"/>
    <p:sldId id="359" r:id="rId20"/>
    <p:sldId id="287" r:id="rId21"/>
    <p:sldId id="289" r:id="rId22"/>
    <p:sldId id="294" r:id="rId23"/>
    <p:sldId id="291" r:id="rId24"/>
    <p:sldId id="292" r:id="rId25"/>
    <p:sldId id="293" r:id="rId26"/>
    <p:sldId id="283"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3896" autoAdjust="0"/>
  </p:normalViewPr>
  <p:slideViewPr>
    <p:cSldViewPr snapToGrid="0">
      <p:cViewPr varScale="1">
        <p:scale>
          <a:sx n="68" d="100"/>
          <a:sy n="68"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dgm:t>
        <a:bodyPr/>
        <a:lstStyle/>
        <a:p>
          <a:r>
            <a:rPr lang="es-ES" sz="1800" b="1" u="none" strike="noStrike" cap="none" dirty="0">
              <a:solidFill>
                <a:schemeClr val="tx1"/>
              </a:solidFill>
            </a:rPr>
            <a:t>¿Cuéntame cómo has elaborado tu texto?</a:t>
          </a:r>
          <a:endParaRPr lang="es-ES" sz="1800" b="1" dirty="0">
            <a:solidFill>
              <a:schemeClr val="tx1"/>
            </a:solidFill>
          </a:endParaRP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dgm:t>
        <a:bodyPr/>
        <a:lstStyle/>
        <a:p>
          <a:r>
            <a:rPr lang="es-ES" sz="1800" b="1" dirty="0">
              <a:solidFill>
                <a:schemeClr val="tx1"/>
              </a:solidFill>
              <a:latin typeface="+mn-lt"/>
            </a:rPr>
            <a:t>CRITERIOS </a:t>
          </a:r>
        </a:p>
        <a:p>
          <a:r>
            <a:rPr lang="es-ES" sz="1800" b="1" dirty="0">
              <a:solidFill>
                <a:schemeClr val="tx1"/>
              </a:solidFill>
            </a:rPr>
            <a:t>Explica, a partir de información brindada, la influencia de los azúcares de los alimentos en la salud</a:t>
          </a:r>
          <a:endParaRPr lang="es-ES" sz="1800" b="1"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dgm:spPr>
        <a:solidFill>
          <a:schemeClr val="accent2">
            <a:lumMod val="60000"/>
            <a:lumOff val="40000"/>
          </a:schemeClr>
        </a:solidFill>
      </dgm:spPr>
      <dgm:t>
        <a:bodyPr/>
        <a:lstStyle/>
        <a:p>
          <a:pPr rtl="0"/>
          <a:r>
            <a:rPr lang="es-ES" b="1" dirty="0">
              <a:solidFill>
                <a:schemeClr val="tx1"/>
              </a:solidFill>
              <a:latin typeface="+mn-lt"/>
              <a:ea typeface="Source Sans Pro"/>
              <a:cs typeface="Source Sans Pro"/>
              <a:sym typeface="Source Sans Pro"/>
            </a:rPr>
            <a:t>Competencia:</a:t>
          </a: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047FD112-9AFC-4B9B-92C8-55BE4553738D}" type="presOf" srcId="{5D6752B0-6895-4E14-B3C4-9004E06FAEC9}" destId="{C3857A99-A287-45E8-A259-A66429BC4439}" srcOrd="0" destOrd="0" presId="urn:microsoft.com/office/officeart/2005/8/layout/hProcess9"/>
    <dgm:cxn modelId="{CEF01C1E-210D-48B3-8B78-AE3F3E9E68FA}" srcId="{5D6752B0-6895-4E14-B3C4-9004E06FAEC9}" destId="{70B61B18-3A4F-4AEE-82AA-1E1823C347FC}" srcOrd="0" destOrd="0" parTransId="{7C40FBC1-C466-4894-845D-0F452A08CF09}" sibTransId="{88E2B780-0A29-4C6D-B7CA-7A325DA08882}"/>
    <dgm:cxn modelId="{3C616F3C-9C0D-44D1-BACE-0AAE30401316}" type="presOf" srcId="{58794860-7D7F-404D-ABBF-8FBFE5ACAA8E}" destId="{F8A6429F-6E89-4187-ADCD-A0F91C63A277}" srcOrd="0" destOrd="0" presId="urn:microsoft.com/office/officeart/2005/8/layout/hProcess9"/>
    <dgm:cxn modelId="{0CA69AAE-B5F6-400B-9F8E-623EA6F35DDF}" type="presOf" srcId="{2C59BACA-F4DE-400F-B8F8-12AE2556F0D1}" destId="{7447DA40-0333-40ED-9AE7-FF047530BAEE}" srcOrd="0" destOrd="0" presId="urn:microsoft.com/office/officeart/2005/8/layout/hProcess9"/>
    <dgm:cxn modelId="{4AB40CE3-FB63-4C12-94AB-39EC6443320D}" type="presOf" srcId="{70B61B18-3A4F-4AEE-82AA-1E1823C347FC}" destId="{B1297A85-AFCA-4192-8E49-F39AAFD90E97}"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4E10E834-74DD-4191-876D-1B35A85C4CA9}" type="presParOf" srcId="{C3857A99-A287-45E8-A259-A66429BC4439}" destId="{C1A9DC81-3FBD-47E9-8701-D842DB1D5153}" srcOrd="0" destOrd="0" presId="urn:microsoft.com/office/officeart/2005/8/layout/hProcess9"/>
    <dgm:cxn modelId="{F023A636-6990-44F5-9CE0-E727FBBCBE2F}" type="presParOf" srcId="{C3857A99-A287-45E8-A259-A66429BC4439}" destId="{09894E81-4E75-4B81-A3AB-0F8210F5A6C3}" srcOrd="1" destOrd="0" presId="urn:microsoft.com/office/officeart/2005/8/layout/hProcess9"/>
    <dgm:cxn modelId="{E9C4B72C-49BB-4775-AE0A-1AD0D4E294C9}" type="presParOf" srcId="{09894E81-4E75-4B81-A3AB-0F8210F5A6C3}" destId="{B1297A85-AFCA-4192-8E49-F39AAFD90E97}" srcOrd="0" destOrd="0" presId="urn:microsoft.com/office/officeart/2005/8/layout/hProcess9"/>
    <dgm:cxn modelId="{54F8A78E-46E6-4CD3-8340-1BC777083309}" type="presParOf" srcId="{09894E81-4E75-4B81-A3AB-0F8210F5A6C3}" destId="{A5E82551-3618-463B-8ECD-9789C1B29869}" srcOrd="1" destOrd="0" presId="urn:microsoft.com/office/officeart/2005/8/layout/hProcess9"/>
    <dgm:cxn modelId="{20C3C376-D380-4CFE-8336-5FDBE28CA80B}" type="presParOf" srcId="{09894E81-4E75-4B81-A3AB-0F8210F5A6C3}" destId="{7447DA40-0333-40ED-9AE7-FF047530BAEE}" srcOrd="2" destOrd="0" presId="urn:microsoft.com/office/officeart/2005/8/layout/hProcess9"/>
    <dgm:cxn modelId="{EEEB9E88-0857-454F-9FA5-E5DDD8AF99D2}" type="presParOf" srcId="{09894E81-4E75-4B81-A3AB-0F8210F5A6C3}" destId="{2812A921-5AE1-434B-A7F9-A12DE1AD6C89}" srcOrd="3" destOrd="0" presId="urn:microsoft.com/office/officeart/2005/8/layout/hProcess9"/>
    <dgm:cxn modelId="{49D70CEB-FFE2-48E6-AF62-75E2D6A33A8F}"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dgm:t>
        <a:bodyPr/>
        <a:lstStyle/>
        <a:p>
          <a:r>
            <a:rPr lang="es-ES" sz="1800" b="1" u="none" strike="noStrike" cap="none" dirty="0">
              <a:solidFill>
                <a:schemeClr val="tx1"/>
              </a:solidFill>
            </a:rPr>
            <a:t>Observo que has escrito la una buena conclusión, pero falta que digas que  azúcares  originan obesidad o diabetes y que otros son muy buenos para nuestra salud</a:t>
          </a:r>
          <a:endParaRPr lang="es-ES" sz="1800" b="1" dirty="0">
            <a:solidFill>
              <a:schemeClr val="tx1"/>
            </a:solidFill>
          </a:endParaRP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dgm:t>
        <a:bodyPr/>
        <a:lstStyle/>
        <a:p>
          <a:r>
            <a:rPr lang="es-ES" sz="1800" b="1" dirty="0">
              <a:solidFill>
                <a:schemeClr val="tx1"/>
              </a:solidFill>
              <a:latin typeface="+mn-lt"/>
            </a:rPr>
            <a:t>CRITERIOS </a:t>
          </a:r>
        </a:p>
        <a:p>
          <a:r>
            <a:rPr lang="es-ES" sz="1800" b="1" dirty="0">
              <a:solidFill>
                <a:schemeClr val="tx1"/>
              </a:solidFill>
            </a:rPr>
            <a:t>Explica, a partir de información brindada, la influencia de los azúcares de los alimentos en la salud</a:t>
          </a:r>
          <a:endParaRPr lang="es-ES" sz="1800" b="1"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dgm:spPr>
        <a:solidFill>
          <a:schemeClr val="accent2">
            <a:lumMod val="60000"/>
            <a:lumOff val="40000"/>
          </a:schemeClr>
        </a:solidFill>
      </dgm:spPr>
      <dgm:t>
        <a:bodyPr/>
        <a:lstStyle/>
        <a:p>
          <a:pPr rtl="0"/>
          <a:r>
            <a:rPr lang="es-ES" b="1" dirty="0">
              <a:solidFill>
                <a:schemeClr val="tx1"/>
              </a:solidFill>
              <a:latin typeface="+mn-lt"/>
            </a:rPr>
            <a:t>Capacidad </a:t>
          </a:r>
        </a:p>
        <a:p>
          <a:pPr>
            <a:buClrTx/>
            <a:buSzTx/>
            <a:buFontTx/>
            <a:buNone/>
          </a:pPr>
          <a:r>
            <a:rPr lang="es-ES" b="1" dirty="0">
              <a:solidFill>
                <a:schemeClr val="tx1"/>
              </a:solidFill>
              <a:latin typeface="+mn-lt"/>
              <a:ea typeface="Source Sans Pro"/>
              <a:cs typeface="Source Sans Pro"/>
              <a:sym typeface="Source Sans Pro"/>
            </a:rPr>
            <a:t>Competencia</a:t>
          </a: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CEF01C1E-210D-48B3-8B78-AE3F3E9E68FA}" srcId="{5D6752B0-6895-4E14-B3C4-9004E06FAEC9}" destId="{70B61B18-3A4F-4AEE-82AA-1E1823C347FC}" srcOrd="0" destOrd="0" parTransId="{7C40FBC1-C466-4894-845D-0F452A08CF09}" sibTransId="{88E2B780-0A29-4C6D-B7CA-7A325DA08882}"/>
    <dgm:cxn modelId="{2EF89A6E-53B7-42E5-AFAE-5A7ED23C86A3}" type="presOf" srcId="{70B61B18-3A4F-4AEE-82AA-1E1823C347FC}" destId="{B1297A85-AFCA-4192-8E49-F39AAFD90E97}" srcOrd="0" destOrd="0" presId="urn:microsoft.com/office/officeart/2005/8/layout/hProcess9"/>
    <dgm:cxn modelId="{41242F92-8A84-4094-A54E-97AA37692FB7}" type="presOf" srcId="{5D6752B0-6895-4E14-B3C4-9004E06FAEC9}" destId="{C3857A99-A287-45E8-A259-A66429BC4439}" srcOrd="0" destOrd="0" presId="urn:microsoft.com/office/officeart/2005/8/layout/hProcess9"/>
    <dgm:cxn modelId="{9DE868AC-2396-43B2-847A-7F248D5BD832}" type="presOf" srcId="{2C59BACA-F4DE-400F-B8F8-12AE2556F0D1}" destId="{7447DA40-0333-40ED-9AE7-FF047530BAEE}" srcOrd="0" destOrd="0" presId="urn:microsoft.com/office/officeart/2005/8/layout/hProcess9"/>
    <dgm:cxn modelId="{34A3F5D7-AAB0-421E-B1EC-E2C5507BC04D}" type="presOf" srcId="{58794860-7D7F-404D-ABBF-8FBFE5ACAA8E}" destId="{F8A6429F-6E89-4187-ADCD-A0F91C63A277}"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9546C664-4E59-49B2-9AEC-06AF3217E126}" type="presParOf" srcId="{C3857A99-A287-45E8-A259-A66429BC4439}" destId="{C1A9DC81-3FBD-47E9-8701-D842DB1D5153}" srcOrd="0" destOrd="0" presId="urn:microsoft.com/office/officeart/2005/8/layout/hProcess9"/>
    <dgm:cxn modelId="{35925563-ABE4-4343-8513-CBD2D04A6AFC}" type="presParOf" srcId="{C3857A99-A287-45E8-A259-A66429BC4439}" destId="{09894E81-4E75-4B81-A3AB-0F8210F5A6C3}" srcOrd="1" destOrd="0" presId="urn:microsoft.com/office/officeart/2005/8/layout/hProcess9"/>
    <dgm:cxn modelId="{A95C7994-A17E-4151-815E-0A43A6B6BA88}" type="presParOf" srcId="{09894E81-4E75-4B81-A3AB-0F8210F5A6C3}" destId="{B1297A85-AFCA-4192-8E49-F39AAFD90E97}" srcOrd="0" destOrd="0" presId="urn:microsoft.com/office/officeart/2005/8/layout/hProcess9"/>
    <dgm:cxn modelId="{BB03AA20-D962-49C1-AC78-0C8234C7F1BF}" type="presParOf" srcId="{09894E81-4E75-4B81-A3AB-0F8210F5A6C3}" destId="{A5E82551-3618-463B-8ECD-9789C1B29869}" srcOrd="1" destOrd="0" presId="urn:microsoft.com/office/officeart/2005/8/layout/hProcess9"/>
    <dgm:cxn modelId="{F0A88343-1DF6-48A9-84DE-5EE3BCDFC35A}" type="presParOf" srcId="{09894E81-4E75-4B81-A3AB-0F8210F5A6C3}" destId="{7447DA40-0333-40ED-9AE7-FF047530BAEE}" srcOrd="2" destOrd="0" presId="urn:microsoft.com/office/officeart/2005/8/layout/hProcess9"/>
    <dgm:cxn modelId="{B5387973-2296-4B41-B199-F0E2CFCB2878}" type="presParOf" srcId="{09894E81-4E75-4B81-A3AB-0F8210F5A6C3}" destId="{2812A921-5AE1-434B-A7F9-A12DE1AD6C89}" srcOrd="3" destOrd="0" presId="urn:microsoft.com/office/officeart/2005/8/layout/hProcess9"/>
    <dgm:cxn modelId="{7866866F-A0C3-4A6F-ACF5-50EBDC589F81}"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dgm:t>
        <a:bodyPr/>
        <a:lstStyle/>
        <a:p>
          <a:r>
            <a:rPr lang="es-ES" sz="1800" b="1" u="none" strike="noStrike" cap="none" dirty="0">
              <a:solidFill>
                <a:schemeClr val="tx1"/>
              </a:solidFill>
            </a:rPr>
            <a:t>Es muy importante que hayas escrito  tu  idea  sobre la influencia de los  azúcares que originan  enfermedades</a:t>
          </a:r>
          <a:endParaRPr lang="es-ES" sz="1800" b="1" dirty="0">
            <a:solidFill>
              <a:schemeClr val="tx1"/>
            </a:solidFill>
          </a:endParaRP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dgm:t>
        <a:bodyPr/>
        <a:lstStyle/>
        <a:p>
          <a:r>
            <a:rPr lang="es-ES" sz="1800" b="1" dirty="0">
              <a:solidFill>
                <a:schemeClr val="tx1"/>
              </a:solidFill>
              <a:latin typeface="+mn-lt"/>
            </a:rPr>
            <a:t>CRITERIOS </a:t>
          </a:r>
        </a:p>
        <a:p>
          <a:r>
            <a:rPr lang="es-ES" sz="1800" b="1" dirty="0">
              <a:solidFill>
                <a:schemeClr val="tx1"/>
              </a:solidFill>
            </a:rPr>
            <a:t>Explica, a partir de información brindada, la influencia de los azúcares de los alimentos en la salud</a:t>
          </a:r>
          <a:endParaRPr lang="es-ES" sz="1800" b="1"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dgm:spPr>
        <a:solidFill>
          <a:schemeClr val="accent2">
            <a:lumMod val="60000"/>
            <a:lumOff val="40000"/>
          </a:schemeClr>
        </a:solidFill>
      </dgm:spPr>
      <dgm:t>
        <a:bodyPr/>
        <a:lstStyle/>
        <a:p>
          <a:pPr rtl="0"/>
          <a:r>
            <a:rPr lang="es-ES" b="1" dirty="0">
              <a:solidFill>
                <a:schemeClr val="tx1"/>
              </a:solidFill>
              <a:latin typeface="+mn-lt"/>
            </a:rPr>
            <a:t>Capacidad </a:t>
          </a:r>
        </a:p>
        <a:p>
          <a:pPr>
            <a:buClrTx/>
            <a:buSzTx/>
            <a:buFontTx/>
            <a:buNone/>
          </a:pPr>
          <a:r>
            <a:rPr lang="es-ES" b="1" dirty="0">
              <a:solidFill>
                <a:schemeClr val="tx1"/>
              </a:solidFill>
              <a:latin typeface="+mn-lt"/>
              <a:ea typeface="Source Sans Pro"/>
              <a:cs typeface="Source Sans Pro"/>
              <a:sym typeface="Source Sans Pro"/>
            </a:rPr>
            <a:t>Competencia</a:t>
          </a: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CEF01C1E-210D-48B3-8B78-AE3F3E9E68FA}" srcId="{5D6752B0-6895-4E14-B3C4-9004E06FAEC9}" destId="{70B61B18-3A4F-4AEE-82AA-1E1823C347FC}" srcOrd="0" destOrd="0" parTransId="{7C40FBC1-C466-4894-845D-0F452A08CF09}" sibTransId="{88E2B780-0A29-4C6D-B7CA-7A325DA08882}"/>
    <dgm:cxn modelId="{CF51DE71-DB19-453F-8199-A36B22B73A4F}" type="presOf" srcId="{70B61B18-3A4F-4AEE-82AA-1E1823C347FC}" destId="{B1297A85-AFCA-4192-8E49-F39AAFD90E97}" srcOrd="0" destOrd="0" presId="urn:microsoft.com/office/officeart/2005/8/layout/hProcess9"/>
    <dgm:cxn modelId="{6179E07C-F123-484B-967A-DEAC769958A1}" type="presOf" srcId="{58794860-7D7F-404D-ABBF-8FBFE5ACAA8E}" destId="{F8A6429F-6E89-4187-ADCD-A0F91C63A277}" srcOrd="0" destOrd="0" presId="urn:microsoft.com/office/officeart/2005/8/layout/hProcess9"/>
    <dgm:cxn modelId="{130A4280-A8F1-4CA0-94AB-D45E0AF85527}" type="presOf" srcId="{2C59BACA-F4DE-400F-B8F8-12AE2556F0D1}" destId="{7447DA40-0333-40ED-9AE7-FF047530BAEE}" srcOrd="0" destOrd="0" presId="urn:microsoft.com/office/officeart/2005/8/layout/hProcess9"/>
    <dgm:cxn modelId="{C40DB6C3-25DD-4017-AB19-FE43DF7EEE75}" type="presOf" srcId="{5D6752B0-6895-4E14-B3C4-9004E06FAEC9}" destId="{C3857A99-A287-45E8-A259-A66429BC4439}"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A50E7E09-0B0E-4DD8-AE38-1268D85B41CC}" type="presParOf" srcId="{C3857A99-A287-45E8-A259-A66429BC4439}" destId="{C1A9DC81-3FBD-47E9-8701-D842DB1D5153}" srcOrd="0" destOrd="0" presId="urn:microsoft.com/office/officeart/2005/8/layout/hProcess9"/>
    <dgm:cxn modelId="{15791ECE-732E-4240-9730-5F1692E3814A}" type="presParOf" srcId="{C3857A99-A287-45E8-A259-A66429BC4439}" destId="{09894E81-4E75-4B81-A3AB-0F8210F5A6C3}" srcOrd="1" destOrd="0" presId="urn:microsoft.com/office/officeart/2005/8/layout/hProcess9"/>
    <dgm:cxn modelId="{D6EC808D-5D51-4714-AEA0-D60A36E7FB7D}" type="presParOf" srcId="{09894E81-4E75-4B81-A3AB-0F8210F5A6C3}" destId="{B1297A85-AFCA-4192-8E49-F39AAFD90E97}" srcOrd="0" destOrd="0" presId="urn:microsoft.com/office/officeart/2005/8/layout/hProcess9"/>
    <dgm:cxn modelId="{A2D464A1-BDE8-4C8C-8255-1DF5BC5AC002}" type="presParOf" srcId="{09894E81-4E75-4B81-A3AB-0F8210F5A6C3}" destId="{A5E82551-3618-463B-8ECD-9789C1B29869}" srcOrd="1" destOrd="0" presId="urn:microsoft.com/office/officeart/2005/8/layout/hProcess9"/>
    <dgm:cxn modelId="{2EA8F166-CF35-42F6-9D52-CA2B5C398557}" type="presParOf" srcId="{09894E81-4E75-4B81-A3AB-0F8210F5A6C3}" destId="{7447DA40-0333-40ED-9AE7-FF047530BAEE}" srcOrd="2" destOrd="0" presId="urn:microsoft.com/office/officeart/2005/8/layout/hProcess9"/>
    <dgm:cxn modelId="{B0082E11-11E6-40DF-B48D-711309317979}" type="presParOf" srcId="{09894E81-4E75-4B81-A3AB-0F8210F5A6C3}" destId="{2812A921-5AE1-434B-A7F9-A12DE1AD6C89}" srcOrd="3" destOrd="0" presId="urn:microsoft.com/office/officeart/2005/8/layout/hProcess9"/>
    <dgm:cxn modelId="{522AE5AD-2F8E-4529-9FC3-17515E1F6F28}"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dgm:t>
        <a:bodyPr/>
        <a:lstStyle/>
        <a:p>
          <a:r>
            <a:rPr lang="es-ES" sz="1800" b="1" u="none" strike="noStrike" cap="none" dirty="0">
              <a:solidFill>
                <a:schemeClr val="tx1"/>
              </a:solidFill>
            </a:rPr>
            <a:t>Te propongo vuelvas  a leer  y escribas </a:t>
          </a:r>
          <a:r>
            <a:rPr lang="es-ES" sz="1800" b="1" dirty="0">
              <a:solidFill>
                <a:schemeClr val="tx1"/>
              </a:solidFill>
            </a:rPr>
            <a:t> a partir de información  brindada </a:t>
          </a: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dgm:t>
        <a:bodyPr/>
        <a:lstStyle/>
        <a:p>
          <a:r>
            <a:rPr lang="es-ES" sz="1800" b="1" dirty="0">
              <a:solidFill>
                <a:schemeClr val="tx1"/>
              </a:solidFill>
              <a:latin typeface="+mn-lt"/>
            </a:rPr>
            <a:t>CRITERIOS  </a:t>
          </a:r>
        </a:p>
        <a:p>
          <a:r>
            <a:rPr lang="es-ES" sz="1800" b="1" dirty="0">
              <a:solidFill>
                <a:schemeClr val="tx1"/>
              </a:solidFill>
            </a:rPr>
            <a:t>Explica, a partir de información brindada, la influencia de los azúcares de los alimentos en la salud</a:t>
          </a:r>
          <a:r>
            <a:rPr lang="es-ES" sz="1800" b="1" dirty="0"/>
            <a:t>. </a:t>
          </a:r>
          <a:endParaRPr lang="es-ES" sz="1800" b="1"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custT="1"/>
      <dgm:spPr>
        <a:solidFill>
          <a:schemeClr val="accent2">
            <a:lumMod val="60000"/>
            <a:lumOff val="40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3200" b="1" dirty="0">
              <a:solidFill>
                <a:schemeClr val="tx1"/>
              </a:solidFill>
              <a:latin typeface="+mn-lt"/>
            </a:rPr>
            <a:t>Capacidad </a:t>
          </a:r>
        </a:p>
        <a:p>
          <a:pPr marL="0" marR="0" lvl="0" indent="0" defTabSz="1422400" rtl="0" eaLnBrk="1" fontAlgn="auto" latinLnBrk="0" hangingPunct="1">
            <a:lnSpc>
              <a:spcPct val="90000"/>
            </a:lnSpc>
            <a:spcBef>
              <a:spcPct val="0"/>
            </a:spcBef>
            <a:spcAft>
              <a:spcPct val="35000"/>
            </a:spcAft>
            <a:buClrTx/>
            <a:buSzTx/>
            <a:buFontTx/>
            <a:buNone/>
            <a:tabLst/>
            <a:defRPr/>
          </a:pPr>
          <a:r>
            <a:rPr lang="es-ES" sz="3200" b="1" dirty="0">
              <a:solidFill>
                <a:schemeClr val="tx1"/>
              </a:solidFill>
              <a:latin typeface="+mn-lt"/>
              <a:ea typeface="Source Sans Pro"/>
              <a:cs typeface="Source Sans Pro"/>
              <a:sym typeface="Source Sans Pro"/>
            </a:rPr>
            <a:t>Competencia</a:t>
          </a:r>
        </a:p>
        <a:p>
          <a:pPr marL="0" lvl="0" defTabSz="1422400" rtl="0">
            <a:lnSpc>
              <a:spcPct val="90000"/>
            </a:lnSpc>
            <a:spcBef>
              <a:spcPct val="0"/>
            </a:spcBef>
            <a:spcAft>
              <a:spcPct val="35000"/>
            </a:spcAft>
            <a:buNone/>
          </a:pPr>
          <a:endParaRPr lang="es-ES" b="1" dirty="0">
            <a:solidFill>
              <a:schemeClr val="tx1"/>
            </a:solidFill>
            <a:latin typeface="+mn-lt"/>
            <a:ea typeface="Source Sans Pro"/>
            <a:cs typeface="Source Sans Pro"/>
            <a:sym typeface="Source Sans Pro"/>
          </a:endParaRP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custLinFactNeighborX="0" custLinFactNeighborY="4774">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CEF01C1E-210D-48B3-8B78-AE3F3E9E68FA}" srcId="{5D6752B0-6895-4E14-B3C4-9004E06FAEC9}" destId="{70B61B18-3A4F-4AEE-82AA-1E1823C347FC}" srcOrd="0" destOrd="0" parTransId="{7C40FBC1-C466-4894-845D-0F452A08CF09}" sibTransId="{88E2B780-0A29-4C6D-B7CA-7A325DA08882}"/>
    <dgm:cxn modelId="{FDBB8E3E-8530-4D29-8278-CBEE81A8AB41}" type="presOf" srcId="{5D6752B0-6895-4E14-B3C4-9004E06FAEC9}" destId="{C3857A99-A287-45E8-A259-A66429BC4439}" srcOrd="0" destOrd="0" presId="urn:microsoft.com/office/officeart/2005/8/layout/hProcess9"/>
    <dgm:cxn modelId="{91F12444-BB01-4A96-ABEF-DC27AFB13BAC}" type="presOf" srcId="{2C59BACA-F4DE-400F-B8F8-12AE2556F0D1}" destId="{7447DA40-0333-40ED-9AE7-FF047530BAEE}" srcOrd="0" destOrd="0" presId="urn:microsoft.com/office/officeart/2005/8/layout/hProcess9"/>
    <dgm:cxn modelId="{828ABEDE-7A62-4A51-8B66-A5E8A53C868C}" type="presOf" srcId="{58794860-7D7F-404D-ABBF-8FBFE5ACAA8E}" destId="{F8A6429F-6E89-4187-ADCD-A0F91C63A277}"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8E3B70EF-7C3E-4088-B0FA-5711667A9E35}" type="presOf" srcId="{70B61B18-3A4F-4AEE-82AA-1E1823C347FC}" destId="{B1297A85-AFCA-4192-8E49-F39AAFD90E97}" srcOrd="0" destOrd="0" presId="urn:microsoft.com/office/officeart/2005/8/layout/hProcess9"/>
    <dgm:cxn modelId="{507E1EE0-D831-4549-BD71-B7A49568A516}" type="presParOf" srcId="{C3857A99-A287-45E8-A259-A66429BC4439}" destId="{C1A9DC81-3FBD-47E9-8701-D842DB1D5153}" srcOrd="0" destOrd="0" presId="urn:microsoft.com/office/officeart/2005/8/layout/hProcess9"/>
    <dgm:cxn modelId="{ED234D73-DE56-4013-B54B-CED1C7FD331D}" type="presParOf" srcId="{C3857A99-A287-45E8-A259-A66429BC4439}" destId="{09894E81-4E75-4B81-A3AB-0F8210F5A6C3}" srcOrd="1" destOrd="0" presId="urn:microsoft.com/office/officeart/2005/8/layout/hProcess9"/>
    <dgm:cxn modelId="{93EFE051-7B7D-4779-A86C-35B3763AFF78}" type="presParOf" srcId="{09894E81-4E75-4B81-A3AB-0F8210F5A6C3}" destId="{B1297A85-AFCA-4192-8E49-F39AAFD90E97}" srcOrd="0" destOrd="0" presId="urn:microsoft.com/office/officeart/2005/8/layout/hProcess9"/>
    <dgm:cxn modelId="{98C8FCE5-94B0-46D6-BA88-5A0A448E78D5}" type="presParOf" srcId="{09894E81-4E75-4B81-A3AB-0F8210F5A6C3}" destId="{A5E82551-3618-463B-8ECD-9789C1B29869}" srcOrd="1" destOrd="0" presId="urn:microsoft.com/office/officeart/2005/8/layout/hProcess9"/>
    <dgm:cxn modelId="{38475148-1D9B-4536-A3E5-F419400F8D52}" type="presParOf" srcId="{09894E81-4E75-4B81-A3AB-0F8210F5A6C3}" destId="{7447DA40-0333-40ED-9AE7-FF047530BAEE}" srcOrd="2" destOrd="0" presId="urn:microsoft.com/office/officeart/2005/8/layout/hProcess9"/>
    <dgm:cxn modelId="{B8D50B73-DAEA-4E99-A9A9-7F74505E6DE9}" type="presParOf" srcId="{09894E81-4E75-4B81-A3AB-0F8210F5A6C3}" destId="{2812A921-5AE1-434B-A7F9-A12DE1AD6C89}" srcOrd="3" destOrd="0" presId="urn:microsoft.com/office/officeart/2005/8/layout/hProcess9"/>
    <dgm:cxn modelId="{F3FBA78D-6041-47B2-A8CB-B77BF2BB48FE}"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dgm:t>
        <a:bodyPr/>
        <a:lstStyle/>
        <a:p>
          <a:endParaRPr lang="es-ES" sz="1800" b="1" u="none" strike="noStrike" cap="none" dirty="0">
            <a:solidFill>
              <a:schemeClr val="tx1"/>
            </a:solidFill>
          </a:endParaRPr>
        </a:p>
        <a:p>
          <a:r>
            <a:rPr lang="es-ES" sz="1800" b="1" u="none" strike="noStrike" cap="none" dirty="0">
              <a:solidFill>
                <a:schemeClr val="tx1"/>
              </a:solidFill>
            </a:rPr>
            <a:t>Te  brindo una ruta para que puedas  elaborar  el texto:</a:t>
          </a:r>
        </a:p>
        <a:p>
          <a:r>
            <a:rPr lang="es-ES" sz="1800" b="1" u="none" strike="noStrike" cap="none" dirty="0">
              <a:solidFill>
                <a:schemeClr val="tx1"/>
              </a:solidFill>
            </a:rPr>
            <a:t>Lectura  subraya  ideas importantes, ………</a:t>
          </a:r>
        </a:p>
        <a:p>
          <a:endParaRPr lang="es-ES" sz="1800" b="1" dirty="0">
            <a:solidFill>
              <a:schemeClr val="tx1"/>
            </a:solidFill>
          </a:endParaRP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dgm:t>
        <a:bodyPr/>
        <a:lstStyle/>
        <a:p>
          <a:r>
            <a:rPr lang="es-ES" sz="1800" b="1" dirty="0">
              <a:solidFill>
                <a:schemeClr val="tx1"/>
              </a:solidFill>
              <a:latin typeface="+mn-lt"/>
            </a:rPr>
            <a:t>CRITERIOS </a:t>
          </a:r>
        </a:p>
        <a:p>
          <a:r>
            <a:rPr lang="es-ES" sz="1800" b="1" dirty="0">
              <a:solidFill>
                <a:schemeClr val="tx1"/>
              </a:solidFill>
            </a:rPr>
            <a:t>Explica, a partir de información brindada, la influencia de los azúcares de los alimentos en la salud</a:t>
          </a:r>
          <a:endParaRPr lang="es-ES" sz="1800" b="1"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dgm:spPr>
        <a:solidFill>
          <a:schemeClr val="accent2">
            <a:lumMod val="60000"/>
            <a:lumOff val="40000"/>
          </a:schemeClr>
        </a:solidFill>
      </dgm:spPr>
      <dgm:t>
        <a:bodyPr/>
        <a:lstStyle/>
        <a:p>
          <a:pPr rtl="0"/>
          <a:r>
            <a:rPr lang="es-ES" b="1" dirty="0">
              <a:solidFill>
                <a:schemeClr val="tx1"/>
              </a:solidFill>
              <a:latin typeface="+mn-lt"/>
            </a:rPr>
            <a:t>Capacidad </a:t>
          </a:r>
        </a:p>
        <a:p>
          <a:pPr>
            <a:buClrTx/>
            <a:buSzTx/>
            <a:buFontTx/>
            <a:buNone/>
          </a:pPr>
          <a:r>
            <a:rPr lang="es-ES" b="1" dirty="0">
              <a:solidFill>
                <a:schemeClr val="tx1"/>
              </a:solidFill>
              <a:latin typeface="+mn-lt"/>
              <a:ea typeface="Source Sans Pro"/>
              <a:cs typeface="Source Sans Pro"/>
              <a:sym typeface="Source Sans Pro"/>
            </a:rPr>
            <a:t>Competencia</a:t>
          </a: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D2292E12-BAF4-4046-99CF-5B13DDF2C9E3}" type="presOf" srcId="{5D6752B0-6895-4E14-B3C4-9004E06FAEC9}" destId="{C3857A99-A287-45E8-A259-A66429BC4439}" srcOrd="0" destOrd="0" presId="urn:microsoft.com/office/officeart/2005/8/layout/hProcess9"/>
    <dgm:cxn modelId="{CEF01C1E-210D-48B3-8B78-AE3F3E9E68FA}" srcId="{5D6752B0-6895-4E14-B3C4-9004E06FAEC9}" destId="{70B61B18-3A4F-4AEE-82AA-1E1823C347FC}" srcOrd="0" destOrd="0" parTransId="{7C40FBC1-C466-4894-845D-0F452A08CF09}" sibTransId="{88E2B780-0A29-4C6D-B7CA-7A325DA08882}"/>
    <dgm:cxn modelId="{C3844485-D6FB-46F9-BAA3-12BDA62CAC09}" type="presOf" srcId="{2C59BACA-F4DE-400F-B8F8-12AE2556F0D1}" destId="{7447DA40-0333-40ED-9AE7-FF047530BAEE}" srcOrd="0" destOrd="0" presId="urn:microsoft.com/office/officeart/2005/8/layout/hProcess9"/>
    <dgm:cxn modelId="{5A4DD98D-CEFB-4468-BDE7-DD971618F8B3}" type="presOf" srcId="{58794860-7D7F-404D-ABBF-8FBFE5ACAA8E}" destId="{F8A6429F-6E89-4187-ADCD-A0F91C63A277}"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E903FFE3-1EE2-4F9E-A270-B27FF1E10F07}" type="presOf" srcId="{70B61B18-3A4F-4AEE-82AA-1E1823C347FC}" destId="{B1297A85-AFCA-4192-8E49-F39AAFD90E97}" srcOrd="0" destOrd="0" presId="urn:microsoft.com/office/officeart/2005/8/layout/hProcess9"/>
    <dgm:cxn modelId="{513AE027-FDA8-4632-9330-78793D41CDF2}" type="presParOf" srcId="{C3857A99-A287-45E8-A259-A66429BC4439}" destId="{C1A9DC81-3FBD-47E9-8701-D842DB1D5153}" srcOrd="0" destOrd="0" presId="urn:microsoft.com/office/officeart/2005/8/layout/hProcess9"/>
    <dgm:cxn modelId="{E06839E0-0D00-4719-9ED3-F8ED4E35EDF8}" type="presParOf" srcId="{C3857A99-A287-45E8-A259-A66429BC4439}" destId="{09894E81-4E75-4B81-A3AB-0F8210F5A6C3}" srcOrd="1" destOrd="0" presId="urn:microsoft.com/office/officeart/2005/8/layout/hProcess9"/>
    <dgm:cxn modelId="{07EE016E-0053-4BC7-BAD9-34341A671D1C}" type="presParOf" srcId="{09894E81-4E75-4B81-A3AB-0F8210F5A6C3}" destId="{B1297A85-AFCA-4192-8E49-F39AAFD90E97}" srcOrd="0" destOrd="0" presId="urn:microsoft.com/office/officeart/2005/8/layout/hProcess9"/>
    <dgm:cxn modelId="{F5C464CC-34DF-431F-96A8-A21366872111}" type="presParOf" srcId="{09894E81-4E75-4B81-A3AB-0F8210F5A6C3}" destId="{A5E82551-3618-463B-8ECD-9789C1B29869}" srcOrd="1" destOrd="0" presId="urn:microsoft.com/office/officeart/2005/8/layout/hProcess9"/>
    <dgm:cxn modelId="{C5B079F7-314C-42A2-A622-3BD2A4DD1F72}" type="presParOf" srcId="{09894E81-4E75-4B81-A3AB-0F8210F5A6C3}" destId="{7447DA40-0333-40ED-9AE7-FF047530BAEE}" srcOrd="2" destOrd="0" presId="urn:microsoft.com/office/officeart/2005/8/layout/hProcess9"/>
    <dgm:cxn modelId="{A672FE1E-3FBE-4BC8-8B5E-27AB001C30D2}" type="presParOf" srcId="{09894E81-4E75-4B81-A3AB-0F8210F5A6C3}" destId="{2812A921-5AE1-434B-A7F9-A12DE1AD6C89}" srcOrd="3" destOrd="0" presId="urn:microsoft.com/office/officeart/2005/8/layout/hProcess9"/>
    <dgm:cxn modelId="{8BEB2BD9-FE50-4AB1-AF59-1EA5F8E2FBE8}"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752B0-6895-4E14-B3C4-9004E06FAEC9}" type="doc">
      <dgm:prSet loTypeId="urn:microsoft.com/office/officeart/2005/8/layout/hProcess9" loCatId="process" qsTypeId="urn:microsoft.com/office/officeart/2005/8/quickstyle/simple1" qsCatId="simple" csTypeId="urn:microsoft.com/office/officeart/2005/8/colors/colorful4" csCatId="colorful" phldr="1"/>
      <dgm:spPr/>
    </dgm:pt>
    <dgm:pt modelId="{70B61B18-3A4F-4AEE-82AA-1E1823C347FC}">
      <dgm:prSet phldrT="[Texto]" custT="1"/>
      <dgm:spPr>
        <a:solidFill>
          <a:schemeClr val="accent4">
            <a:lumMod val="20000"/>
            <a:lumOff val="80000"/>
          </a:schemeClr>
        </a:solidFill>
      </dgm:spPr>
      <dgm:t>
        <a:bodyPr/>
        <a:lstStyle/>
        <a:p>
          <a:endParaRPr lang="es-ES" sz="4000" b="1" u="none" strike="noStrike" cap="none" dirty="0">
            <a:solidFill>
              <a:schemeClr val="tx1"/>
            </a:solidFill>
          </a:endParaRPr>
        </a:p>
        <a:p>
          <a:r>
            <a:rPr lang="es-ES" sz="4000" b="1" u="none" strike="noStrike" cap="none" dirty="0">
              <a:solidFill>
                <a:schemeClr val="tx1"/>
              </a:solidFill>
            </a:rPr>
            <a:t>SEGUIR  HACIENDO</a:t>
          </a:r>
        </a:p>
        <a:p>
          <a:endParaRPr lang="es-ES" sz="4000" b="1" dirty="0">
            <a:solidFill>
              <a:schemeClr val="tx1"/>
            </a:solidFill>
          </a:endParaRPr>
        </a:p>
      </dgm:t>
    </dgm:pt>
    <dgm:pt modelId="{7C40FBC1-C466-4894-845D-0F452A08CF09}" type="parTrans" cxnId="{CEF01C1E-210D-48B3-8B78-AE3F3E9E68FA}">
      <dgm:prSet/>
      <dgm:spPr/>
      <dgm:t>
        <a:bodyPr/>
        <a:lstStyle/>
        <a:p>
          <a:endParaRPr lang="es-ES"/>
        </a:p>
      </dgm:t>
    </dgm:pt>
    <dgm:pt modelId="{88E2B780-0A29-4C6D-B7CA-7A325DA08882}" type="sibTrans" cxnId="{CEF01C1E-210D-48B3-8B78-AE3F3E9E68FA}">
      <dgm:prSet/>
      <dgm:spPr/>
      <dgm:t>
        <a:bodyPr/>
        <a:lstStyle/>
        <a:p>
          <a:endParaRPr lang="es-ES"/>
        </a:p>
      </dgm:t>
    </dgm:pt>
    <dgm:pt modelId="{2C59BACA-F4DE-400F-B8F8-12AE2556F0D1}">
      <dgm:prSet phldrT="[Texto]" custT="1"/>
      <dgm:spPr>
        <a:solidFill>
          <a:schemeClr val="accent4">
            <a:lumMod val="20000"/>
            <a:lumOff val="80000"/>
          </a:schemeClr>
        </a:solidFill>
      </dgm:spPr>
      <dgm:t>
        <a:bodyPr/>
        <a:lstStyle/>
        <a:p>
          <a:endParaRPr lang="es-ES" sz="4000" b="1" u="none" strike="noStrike" cap="none" dirty="0">
            <a:solidFill>
              <a:schemeClr val="tx1"/>
            </a:solidFill>
          </a:endParaRPr>
        </a:p>
        <a:p>
          <a:r>
            <a:rPr lang="es-ES" sz="4000" b="1" u="none" strike="noStrike" cap="none" dirty="0">
              <a:solidFill>
                <a:schemeClr val="tx1"/>
              </a:solidFill>
            </a:rPr>
            <a:t>EMPEZAR HACER  </a:t>
          </a:r>
        </a:p>
        <a:p>
          <a:endParaRPr lang="es-ES" sz="4000" b="0" dirty="0">
            <a:solidFill>
              <a:schemeClr val="tx1"/>
            </a:solidFill>
            <a:latin typeface="+mn-lt"/>
          </a:endParaRPr>
        </a:p>
      </dgm:t>
    </dgm:pt>
    <dgm:pt modelId="{C095F085-F68D-4BA6-8471-041F04D5BCF0}" type="parTrans" cxnId="{13A21104-5643-4983-B4FD-721142628378}">
      <dgm:prSet/>
      <dgm:spPr/>
      <dgm:t>
        <a:bodyPr/>
        <a:lstStyle/>
        <a:p>
          <a:endParaRPr lang="es-ES"/>
        </a:p>
      </dgm:t>
    </dgm:pt>
    <dgm:pt modelId="{54DC06AC-D227-4BE7-BE8F-53591B4576B8}" type="sibTrans" cxnId="{13A21104-5643-4983-B4FD-721142628378}">
      <dgm:prSet/>
      <dgm:spPr/>
      <dgm:t>
        <a:bodyPr/>
        <a:lstStyle/>
        <a:p>
          <a:endParaRPr lang="es-ES"/>
        </a:p>
      </dgm:t>
    </dgm:pt>
    <dgm:pt modelId="{58794860-7D7F-404D-ABBF-8FBFE5ACAA8E}">
      <dgm:prSet custT="1"/>
      <dgm:spPr>
        <a:solidFill>
          <a:schemeClr val="accent4">
            <a:lumMod val="20000"/>
            <a:lumOff val="80000"/>
          </a:schemeClr>
        </a:solidFill>
      </dgm:spPr>
      <dgm:t>
        <a:bodyPr/>
        <a:lstStyle/>
        <a:p>
          <a:pPr rtl="0"/>
          <a:r>
            <a:rPr lang="es-ES" sz="4000" b="1" u="none" strike="noStrike" cap="none" dirty="0">
              <a:solidFill>
                <a:schemeClr val="tx1"/>
              </a:solidFill>
              <a:sym typeface="Source Sans Pro"/>
            </a:rPr>
            <a:t>REVISAR</a:t>
          </a:r>
          <a:r>
            <a:rPr lang="es-ES" sz="5400" b="1" dirty="0">
              <a:solidFill>
                <a:schemeClr val="tx1"/>
              </a:solidFill>
              <a:latin typeface="+mn-lt"/>
              <a:ea typeface="Source Sans Pro"/>
              <a:cs typeface="Source Sans Pro"/>
              <a:sym typeface="Source Sans Pro"/>
            </a:rPr>
            <a:t> </a:t>
          </a:r>
        </a:p>
      </dgm:t>
    </dgm:pt>
    <dgm:pt modelId="{996F450C-6850-401A-9550-7B473E1F1C62}" type="parTrans" cxnId="{1E1F7BE3-459C-4F18-82EF-A0A26F92FC31}">
      <dgm:prSet/>
      <dgm:spPr/>
      <dgm:t>
        <a:bodyPr/>
        <a:lstStyle/>
        <a:p>
          <a:endParaRPr lang="es-ES"/>
        </a:p>
      </dgm:t>
    </dgm:pt>
    <dgm:pt modelId="{BEC12DEA-F5B3-43BD-BEBF-3CA720ACC3C1}" type="sibTrans" cxnId="{1E1F7BE3-459C-4F18-82EF-A0A26F92FC31}">
      <dgm:prSet/>
      <dgm:spPr/>
      <dgm:t>
        <a:bodyPr/>
        <a:lstStyle/>
        <a:p>
          <a:endParaRPr lang="es-ES"/>
        </a:p>
      </dgm:t>
    </dgm:pt>
    <dgm:pt modelId="{C3857A99-A287-45E8-A259-A66429BC4439}" type="pres">
      <dgm:prSet presAssocID="{5D6752B0-6895-4E14-B3C4-9004E06FAEC9}" presName="CompostProcess" presStyleCnt="0">
        <dgm:presLayoutVars>
          <dgm:dir/>
          <dgm:resizeHandles val="exact"/>
        </dgm:presLayoutVars>
      </dgm:prSet>
      <dgm:spPr/>
    </dgm:pt>
    <dgm:pt modelId="{C1A9DC81-3FBD-47E9-8701-D842DB1D5153}" type="pres">
      <dgm:prSet presAssocID="{5D6752B0-6895-4E14-B3C4-9004E06FAEC9}" presName="arrow" presStyleLbl="bgShp" presStyleIdx="0" presStyleCnt="1"/>
      <dgm:spPr/>
    </dgm:pt>
    <dgm:pt modelId="{09894E81-4E75-4B81-A3AB-0F8210F5A6C3}" type="pres">
      <dgm:prSet presAssocID="{5D6752B0-6895-4E14-B3C4-9004E06FAEC9}" presName="linearProcess" presStyleCnt="0"/>
      <dgm:spPr/>
    </dgm:pt>
    <dgm:pt modelId="{B1297A85-AFCA-4192-8E49-F39AAFD90E97}" type="pres">
      <dgm:prSet presAssocID="{70B61B18-3A4F-4AEE-82AA-1E1823C347FC}" presName="textNode" presStyleLbl="node1" presStyleIdx="0" presStyleCnt="3">
        <dgm:presLayoutVars>
          <dgm:bulletEnabled val="1"/>
        </dgm:presLayoutVars>
      </dgm:prSet>
      <dgm:spPr/>
    </dgm:pt>
    <dgm:pt modelId="{A5E82551-3618-463B-8ECD-9789C1B29869}" type="pres">
      <dgm:prSet presAssocID="{88E2B780-0A29-4C6D-B7CA-7A325DA08882}" presName="sibTrans" presStyleCnt="0"/>
      <dgm:spPr/>
    </dgm:pt>
    <dgm:pt modelId="{7447DA40-0333-40ED-9AE7-FF047530BAEE}" type="pres">
      <dgm:prSet presAssocID="{2C59BACA-F4DE-400F-B8F8-12AE2556F0D1}" presName="textNode" presStyleLbl="node1" presStyleIdx="1" presStyleCnt="3">
        <dgm:presLayoutVars>
          <dgm:bulletEnabled val="1"/>
        </dgm:presLayoutVars>
      </dgm:prSet>
      <dgm:spPr/>
    </dgm:pt>
    <dgm:pt modelId="{2812A921-5AE1-434B-A7F9-A12DE1AD6C89}" type="pres">
      <dgm:prSet presAssocID="{54DC06AC-D227-4BE7-BE8F-53591B4576B8}" presName="sibTrans" presStyleCnt="0"/>
      <dgm:spPr/>
    </dgm:pt>
    <dgm:pt modelId="{F8A6429F-6E89-4187-ADCD-A0F91C63A277}" type="pres">
      <dgm:prSet presAssocID="{58794860-7D7F-404D-ABBF-8FBFE5ACAA8E}" presName="textNode" presStyleLbl="node1" presStyleIdx="2" presStyleCnt="3" custLinFactNeighborX="-4368" custLinFactNeighborY="-383">
        <dgm:presLayoutVars>
          <dgm:bulletEnabled val="1"/>
        </dgm:presLayoutVars>
      </dgm:prSet>
      <dgm:spPr/>
    </dgm:pt>
  </dgm:ptLst>
  <dgm:cxnLst>
    <dgm:cxn modelId="{13A21104-5643-4983-B4FD-721142628378}" srcId="{5D6752B0-6895-4E14-B3C4-9004E06FAEC9}" destId="{2C59BACA-F4DE-400F-B8F8-12AE2556F0D1}" srcOrd="1" destOrd="0" parTransId="{C095F085-F68D-4BA6-8471-041F04D5BCF0}" sibTransId="{54DC06AC-D227-4BE7-BE8F-53591B4576B8}"/>
    <dgm:cxn modelId="{CEF01C1E-210D-48B3-8B78-AE3F3E9E68FA}" srcId="{5D6752B0-6895-4E14-B3C4-9004E06FAEC9}" destId="{70B61B18-3A4F-4AEE-82AA-1E1823C347FC}" srcOrd="0" destOrd="0" parTransId="{7C40FBC1-C466-4894-845D-0F452A08CF09}" sibTransId="{88E2B780-0A29-4C6D-B7CA-7A325DA08882}"/>
    <dgm:cxn modelId="{AC99053D-C4CA-4053-BDC9-BA75EADC6EC2}" type="presOf" srcId="{2C59BACA-F4DE-400F-B8F8-12AE2556F0D1}" destId="{7447DA40-0333-40ED-9AE7-FF047530BAEE}" srcOrd="0" destOrd="0" presId="urn:microsoft.com/office/officeart/2005/8/layout/hProcess9"/>
    <dgm:cxn modelId="{AFC7676D-B9B8-45ED-AFBF-B8FE9657FD4E}" type="presOf" srcId="{70B61B18-3A4F-4AEE-82AA-1E1823C347FC}" destId="{B1297A85-AFCA-4192-8E49-F39AAFD90E97}" srcOrd="0" destOrd="0" presId="urn:microsoft.com/office/officeart/2005/8/layout/hProcess9"/>
    <dgm:cxn modelId="{A9138153-13BE-4AD5-A53D-27E53B3A67BD}" type="presOf" srcId="{58794860-7D7F-404D-ABBF-8FBFE5ACAA8E}" destId="{F8A6429F-6E89-4187-ADCD-A0F91C63A277}" srcOrd="0" destOrd="0" presId="urn:microsoft.com/office/officeart/2005/8/layout/hProcess9"/>
    <dgm:cxn modelId="{211CF197-DCB3-40AB-8D44-BCAC96C630C0}" type="presOf" srcId="{5D6752B0-6895-4E14-B3C4-9004E06FAEC9}" destId="{C3857A99-A287-45E8-A259-A66429BC4439}" srcOrd="0" destOrd="0" presId="urn:microsoft.com/office/officeart/2005/8/layout/hProcess9"/>
    <dgm:cxn modelId="{1E1F7BE3-459C-4F18-82EF-A0A26F92FC31}" srcId="{5D6752B0-6895-4E14-B3C4-9004E06FAEC9}" destId="{58794860-7D7F-404D-ABBF-8FBFE5ACAA8E}" srcOrd="2" destOrd="0" parTransId="{996F450C-6850-401A-9550-7B473E1F1C62}" sibTransId="{BEC12DEA-F5B3-43BD-BEBF-3CA720ACC3C1}"/>
    <dgm:cxn modelId="{B5E8282C-04EC-44BF-8F34-C8D2865C6389}" type="presParOf" srcId="{C3857A99-A287-45E8-A259-A66429BC4439}" destId="{C1A9DC81-3FBD-47E9-8701-D842DB1D5153}" srcOrd="0" destOrd="0" presId="urn:microsoft.com/office/officeart/2005/8/layout/hProcess9"/>
    <dgm:cxn modelId="{8065D606-62A7-41A1-91E1-2F35011FD306}" type="presParOf" srcId="{C3857A99-A287-45E8-A259-A66429BC4439}" destId="{09894E81-4E75-4B81-A3AB-0F8210F5A6C3}" srcOrd="1" destOrd="0" presId="urn:microsoft.com/office/officeart/2005/8/layout/hProcess9"/>
    <dgm:cxn modelId="{71877D63-C527-4214-891F-7F13988BC2DE}" type="presParOf" srcId="{09894E81-4E75-4B81-A3AB-0F8210F5A6C3}" destId="{B1297A85-AFCA-4192-8E49-F39AAFD90E97}" srcOrd="0" destOrd="0" presId="urn:microsoft.com/office/officeart/2005/8/layout/hProcess9"/>
    <dgm:cxn modelId="{081989A4-37EE-4CED-84E3-099BFA24F645}" type="presParOf" srcId="{09894E81-4E75-4B81-A3AB-0F8210F5A6C3}" destId="{A5E82551-3618-463B-8ECD-9789C1B29869}" srcOrd="1" destOrd="0" presId="urn:microsoft.com/office/officeart/2005/8/layout/hProcess9"/>
    <dgm:cxn modelId="{468C6B99-18EF-4F39-A676-DC36641F1213}" type="presParOf" srcId="{09894E81-4E75-4B81-A3AB-0F8210F5A6C3}" destId="{7447DA40-0333-40ED-9AE7-FF047530BAEE}" srcOrd="2" destOrd="0" presId="urn:microsoft.com/office/officeart/2005/8/layout/hProcess9"/>
    <dgm:cxn modelId="{0F096830-4C20-42EC-85A2-0934BACB34DA}" type="presParOf" srcId="{09894E81-4E75-4B81-A3AB-0F8210F5A6C3}" destId="{2812A921-5AE1-434B-A7F9-A12DE1AD6C89}" srcOrd="3" destOrd="0" presId="urn:microsoft.com/office/officeart/2005/8/layout/hProcess9"/>
    <dgm:cxn modelId="{6096D5A4-55FE-4CD9-B62B-248BE2555F82}" type="presParOf" srcId="{09894E81-4E75-4B81-A3AB-0F8210F5A6C3}" destId="{F8A6429F-6E89-4187-ADCD-A0F91C63A277}" srcOrd="4" destOrd="0" presId="urn:microsoft.com/office/officeart/2005/8/layout/hProcess9"/>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540101-A2D7-4616-AFD2-1B4542DA5CB1}"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s-ES"/>
        </a:p>
      </dgm:t>
    </dgm:pt>
    <dgm:pt modelId="{1432C6F4-5E9E-4A00-A2B6-ED89107483F8}">
      <dgm:prSet phldrT="[Texto]"/>
      <dgm:spPr/>
      <dgm:t>
        <a:bodyPr/>
        <a:lstStyle/>
        <a:p>
          <a:r>
            <a:rPr lang="es-ES" b="1" dirty="0">
              <a:solidFill>
                <a:schemeClr val="tx1"/>
              </a:solidFill>
            </a:rPr>
            <a:t>TAREA  PROPUESTA  POR EL DOCENTE   </a:t>
          </a:r>
        </a:p>
      </dgm:t>
    </dgm:pt>
    <dgm:pt modelId="{77CAAB5B-8F14-4A2E-B28C-82A305DD7BCB}" type="parTrans" cxnId="{6EACB66B-ECEB-4C82-AF1A-7CDE1054B0A1}">
      <dgm:prSet/>
      <dgm:spPr/>
      <dgm:t>
        <a:bodyPr/>
        <a:lstStyle/>
        <a:p>
          <a:endParaRPr lang="es-ES"/>
        </a:p>
      </dgm:t>
    </dgm:pt>
    <dgm:pt modelId="{5DB6690A-DB27-4D29-9967-2B66BE6CDFD9}" type="sibTrans" cxnId="{6EACB66B-ECEB-4C82-AF1A-7CDE1054B0A1}">
      <dgm:prSet/>
      <dgm:spPr/>
      <dgm:t>
        <a:bodyPr/>
        <a:lstStyle/>
        <a:p>
          <a:endParaRPr lang="es-ES"/>
        </a:p>
      </dgm:t>
    </dgm:pt>
    <dgm:pt modelId="{5171B9AC-600C-4D13-B88D-255252396D05}">
      <dgm:prSet phldrT="[Texto]" custT="1"/>
      <dgm:spPr>
        <a:solidFill>
          <a:schemeClr val="accent4">
            <a:lumMod val="20000"/>
            <a:lumOff val="80000"/>
          </a:schemeClr>
        </a:solidFill>
      </dgm:spPr>
      <dgm:t>
        <a:bodyPr/>
        <a:lstStyle/>
        <a:p>
          <a:r>
            <a:rPr lang="es-ES" sz="2800" dirty="0"/>
            <a:t>Ejemplo con  errores  ofrecidas por el docente </a:t>
          </a:r>
        </a:p>
      </dgm:t>
    </dgm:pt>
    <dgm:pt modelId="{B1864943-CE3A-4F31-AC10-4CDA77106718}" type="parTrans" cxnId="{AA81137D-4D19-4BAC-83AA-9D81970F64C6}">
      <dgm:prSet/>
      <dgm:spPr/>
      <dgm:t>
        <a:bodyPr/>
        <a:lstStyle/>
        <a:p>
          <a:endParaRPr lang="es-ES"/>
        </a:p>
      </dgm:t>
    </dgm:pt>
    <dgm:pt modelId="{DFEF4C36-2A67-43AA-AA64-26CBD45AFCD6}" type="sibTrans" cxnId="{AA81137D-4D19-4BAC-83AA-9D81970F64C6}">
      <dgm:prSet/>
      <dgm:spPr/>
      <dgm:t>
        <a:bodyPr/>
        <a:lstStyle/>
        <a:p>
          <a:endParaRPr lang="es-ES"/>
        </a:p>
      </dgm:t>
    </dgm:pt>
    <dgm:pt modelId="{A5C1868F-44D1-45F4-9FD8-990ED193C798}">
      <dgm:prSet phldrT="[Texto]"/>
      <dgm:spPr>
        <a:solidFill>
          <a:srgbClr val="FFFF00"/>
        </a:solidFill>
      </dgm:spPr>
      <dgm:t>
        <a:bodyPr/>
        <a:lstStyle/>
        <a:p>
          <a:r>
            <a:rPr lang="es-ES" b="1" dirty="0">
              <a:solidFill>
                <a:schemeClr val="tx1"/>
              </a:solidFill>
            </a:rPr>
            <a:t>TAREA  PROPUESTA  POR EL DOCENTE   </a:t>
          </a:r>
          <a:endParaRPr lang="es-ES" dirty="0"/>
        </a:p>
      </dgm:t>
    </dgm:pt>
    <dgm:pt modelId="{C3DA22D1-E742-402F-857D-DF84EC2C77DF}" type="parTrans" cxnId="{0CCBEF0B-8567-46E6-97E5-9856EBB3F901}">
      <dgm:prSet/>
      <dgm:spPr/>
      <dgm:t>
        <a:bodyPr/>
        <a:lstStyle/>
        <a:p>
          <a:endParaRPr lang="es-ES"/>
        </a:p>
      </dgm:t>
    </dgm:pt>
    <dgm:pt modelId="{BE0D6504-111F-4805-9ECF-000D6C55262C}" type="sibTrans" cxnId="{0CCBEF0B-8567-46E6-97E5-9856EBB3F901}">
      <dgm:prSet/>
      <dgm:spPr/>
      <dgm:t>
        <a:bodyPr/>
        <a:lstStyle/>
        <a:p>
          <a:endParaRPr lang="es-ES"/>
        </a:p>
      </dgm:t>
    </dgm:pt>
    <dgm:pt modelId="{4D98AC8F-A421-44F7-99AE-139BDF226B78}">
      <dgm:prSet phldrT="[Texto]" custT="1"/>
      <dgm:spPr>
        <a:solidFill>
          <a:schemeClr val="accent4">
            <a:lumMod val="20000"/>
            <a:lumOff val="80000"/>
          </a:schemeClr>
        </a:solidFill>
      </dgm:spPr>
      <dgm:t>
        <a:bodyPr/>
        <a:lstStyle/>
        <a:p>
          <a:r>
            <a:rPr lang="es-ES" sz="2800" dirty="0"/>
            <a:t>Ejemplo correcto ofrecidas por el docente </a:t>
          </a:r>
        </a:p>
      </dgm:t>
    </dgm:pt>
    <dgm:pt modelId="{1630C647-5A1D-4EF3-A70E-FF5F08E96302}" type="parTrans" cxnId="{73C20344-AF26-402F-B224-7CCE5B73D820}">
      <dgm:prSet/>
      <dgm:spPr/>
      <dgm:t>
        <a:bodyPr/>
        <a:lstStyle/>
        <a:p>
          <a:endParaRPr lang="es-ES"/>
        </a:p>
      </dgm:t>
    </dgm:pt>
    <dgm:pt modelId="{A6135993-5579-4D5B-9182-9AE64115DBD4}" type="sibTrans" cxnId="{73C20344-AF26-402F-B224-7CCE5B73D820}">
      <dgm:prSet/>
      <dgm:spPr/>
      <dgm:t>
        <a:bodyPr/>
        <a:lstStyle/>
        <a:p>
          <a:endParaRPr lang="es-ES"/>
        </a:p>
      </dgm:t>
    </dgm:pt>
    <dgm:pt modelId="{C20A8B48-728E-424C-9E5E-288AC9C06D5C}" type="pres">
      <dgm:prSet presAssocID="{AA540101-A2D7-4616-AFD2-1B4542DA5CB1}" presName="composite" presStyleCnt="0">
        <dgm:presLayoutVars>
          <dgm:chMax val="5"/>
          <dgm:dir/>
          <dgm:animLvl val="ctr"/>
          <dgm:resizeHandles val="exact"/>
        </dgm:presLayoutVars>
      </dgm:prSet>
      <dgm:spPr/>
    </dgm:pt>
    <dgm:pt modelId="{14F06B4B-08AD-4A6D-8059-B28ED7E5CAEE}" type="pres">
      <dgm:prSet presAssocID="{AA540101-A2D7-4616-AFD2-1B4542DA5CB1}" presName="cycle" presStyleCnt="0"/>
      <dgm:spPr/>
    </dgm:pt>
    <dgm:pt modelId="{4FF9CFCF-35EC-41BC-A66C-A0D88E713FFA}" type="pres">
      <dgm:prSet presAssocID="{AA540101-A2D7-4616-AFD2-1B4542DA5CB1}" presName="centerShape" presStyleCnt="0"/>
      <dgm:spPr/>
    </dgm:pt>
    <dgm:pt modelId="{AFF22D2D-AA90-45C9-8243-45F27069F2DE}" type="pres">
      <dgm:prSet presAssocID="{AA540101-A2D7-4616-AFD2-1B4542DA5CB1}" presName="connSite" presStyleLbl="node1" presStyleIdx="0" presStyleCnt="3"/>
      <dgm:spPr/>
    </dgm:pt>
    <dgm:pt modelId="{85517506-C589-479E-A9B7-E8882297BA92}" type="pres">
      <dgm:prSet presAssocID="{AA540101-A2D7-4616-AFD2-1B4542DA5CB1}" presName="visible" presStyleLbl="node1" presStyleIdx="0" presStyleCnt="3"/>
      <dgm:spPr>
        <a:blipFill rotWithShape="1">
          <a:blip xmlns:r="http://schemas.openxmlformats.org/officeDocument/2006/relationships" r:embed="rId1"/>
          <a:stretch>
            <a:fillRect/>
          </a:stretch>
        </a:blipFill>
      </dgm:spPr>
    </dgm:pt>
    <dgm:pt modelId="{09C589C6-BD4F-4333-8D78-2B5E966F206A}" type="pres">
      <dgm:prSet presAssocID="{77CAAB5B-8F14-4A2E-B28C-82A305DD7BCB}" presName="Name25" presStyleLbl="parChTrans1D1" presStyleIdx="0" presStyleCnt="2"/>
      <dgm:spPr/>
    </dgm:pt>
    <dgm:pt modelId="{B2413E64-D284-4374-BE2A-2E58B6E4220E}" type="pres">
      <dgm:prSet presAssocID="{1432C6F4-5E9E-4A00-A2B6-ED89107483F8}" presName="node" presStyleCnt="0"/>
      <dgm:spPr/>
    </dgm:pt>
    <dgm:pt modelId="{7BD8E3BC-BCAE-46E5-834A-A821F1177D8A}" type="pres">
      <dgm:prSet presAssocID="{1432C6F4-5E9E-4A00-A2B6-ED89107483F8}" presName="parentNode" presStyleLbl="node1" presStyleIdx="1" presStyleCnt="3">
        <dgm:presLayoutVars>
          <dgm:chMax val="1"/>
          <dgm:bulletEnabled val="1"/>
        </dgm:presLayoutVars>
      </dgm:prSet>
      <dgm:spPr/>
    </dgm:pt>
    <dgm:pt modelId="{EA6DC9EC-E5DB-4D70-8FE4-6031B16710DD}" type="pres">
      <dgm:prSet presAssocID="{1432C6F4-5E9E-4A00-A2B6-ED89107483F8}" presName="childNode" presStyleLbl="revTx" presStyleIdx="0" presStyleCnt="2">
        <dgm:presLayoutVars>
          <dgm:bulletEnabled val="1"/>
        </dgm:presLayoutVars>
      </dgm:prSet>
      <dgm:spPr/>
    </dgm:pt>
    <dgm:pt modelId="{FA07C7CA-D86D-492C-8659-69747032C23F}" type="pres">
      <dgm:prSet presAssocID="{C3DA22D1-E742-402F-857D-DF84EC2C77DF}" presName="Name25" presStyleLbl="parChTrans1D1" presStyleIdx="1" presStyleCnt="2"/>
      <dgm:spPr/>
    </dgm:pt>
    <dgm:pt modelId="{AB4B1A57-CA8F-4A5B-BF13-D4AB49C5BF66}" type="pres">
      <dgm:prSet presAssocID="{A5C1868F-44D1-45F4-9FD8-990ED193C798}" presName="node" presStyleCnt="0"/>
      <dgm:spPr/>
    </dgm:pt>
    <dgm:pt modelId="{4F14E6D3-0B57-4AA1-9301-D66BA0A7542A}" type="pres">
      <dgm:prSet presAssocID="{A5C1868F-44D1-45F4-9FD8-990ED193C798}" presName="parentNode" presStyleLbl="node1" presStyleIdx="2" presStyleCnt="3" custLinFactNeighborX="5548" custLinFactNeighborY="-4161">
        <dgm:presLayoutVars>
          <dgm:chMax val="1"/>
          <dgm:bulletEnabled val="1"/>
        </dgm:presLayoutVars>
      </dgm:prSet>
      <dgm:spPr/>
    </dgm:pt>
    <dgm:pt modelId="{90C5632C-DA48-497C-9817-462F4D7D0EF0}" type="pres">
      <dgm:prSet presAssocID="{A5C1868F-44D1-45F4-9FD8-990ED193C798}" presName="childNode" presStyleLbl="revTx" presStyleIdx="1" presStyleCnt="2">
        <dgm:presLayoutVars>
          <dgm:bulletEnabled val="1"/>
        </dgm:presLayoutVars>
      </dgm:prSet>
      <dgm:spPr/>
    </dgm:pt>
  </dgm:ptLst>
  <dgm:cxnLst>
    <dgm:cxn modelId="{0CCBEF0B-8567-46E6-97E5-9856EBB3F901}" srcId="{AA540101-A2D7-4616-AFD2-1B4542DA5CB1}" destId="{A5C1868F-44D1-45F4-9FD8-990ED193C798}" srcOrd="1" destOrd="0" parTransId="{C3DA22D1-E742-402F-857D-DF84EC2C77DF}" sibTransId="{BE0D6504-111F-4805-9ECF-000D6C55262C}"/>
    <dgm:cxn modelId="{30D56A10-2BAE-4B82-BEB1-F973E3221258}" type="presOf" srcId="{1432C6F4-5E9E-4A00-A2B6-ED89107483F8}" destId="{7BD8E3BC-BCAE-46E5-834A-A821F1177D8A}" srcOrd="0" destOrd="0" presId="urn:microsoft.com/office/officeart/2005/8/layout/radial2"/>
    <dgm:cxn modelId="{CCA89211-EE4E-4C44-903E-5461AA4674E9}" type="presOf" srcId="{AA540101-A2D7-4616-AFD2-1B4542DA5CB1}" destId="{C20A8B48-728E-424C-9E5E-288AC9C06D5C}" srcOrd="0" destOrd="0" presId="urn:microsoft.com/office/officeart/2005/8/layout/radial2"/>
    <dgm:cxn modelId="{73C20344-AF26-402F-B224-7CCE5B73D820}" srcId="{A5C1868F-44D1-45F4-9FD8-990ED193C798}" destId="{4D98AC8F-A421-44F7-99AE-139BDF226B78}" srcOrd="0" destOrd="0" parTransId="{1630C647-5A1D-4EF3-A70E-FF5F08E96302}" sibTransId="{A6135993-5579-4D5B-9182-9AE64115DBD4}"/>
    <dgm:cxn modelId="{D8295967-923D-4331-AED0-3CE6E2CAC388}" type="presOf" srcId="{77CAAB5B-8F14-4A2E-B28C-82A305DD7BCB}" destId="{09C589C6-BD4F-4333-8D78-2B5E966F206A}" srcOrd="0" destOrd="0" presId="urn:microsoft.com/office/officeart/2005/8/layout/radial2"/>
    <dgm:cxn modelId="{C2DF2D48-76EF-445D-B4CF-2366B23485D5}" type="presOf" srcId="{C3DA22D1-E742-402F-857D-DF84EC2C77DF}" destId="{FA07C7CA-D86D-492C-8659-69747032C23F}" srcOrd="0" destOrd="0" presId="urn:microsoft.com/office/officeart/2005/8/layout/radial2"/>
    <dgm:cxn modelId="{6EACB66B-ECEB-4C82-AF1A-7CDE1054B0A1}" srcId="{AA540101-A2D7-4616-AFD2-1B4542DA5CB1}" destId="{1432C6F4-5E9E-4A00-A2B6-ED89107483F8}" srcOrd="0" destOrd="0" parTransId="{77CAAB5B-8F14-4A2E-B28C-82A305DD7BCB}" sibTransId="{5DB6690A-DB27-4D29-9967-2B66BE6CDFD9}"/>
    <dgm:cxn modelId="{AA81137D-4D19-4BAC-83AA-9D81970F64C6}" srcId="{1432C6F4-5E9E-4A00-A2B6-ED89107483F8}" destId="{5171B9AC-600C-4D13-B88D-255252396D05}" srcOrd="0" destOrd="0" parTransId="{B1864943-CE3A-4F31-AC10-4CDA77106718}" sibTransId="{DFEF4C36-2A67-43AA-AA64-26CBD45AFCD6}"/>
    <dgm:cxn modelId="{AED985C6-153A-42FE-AC2D-1FA9AC29B6BC}" type="presOf" srcId="{5171B9AC-600C-4D13-B88D-255252396D05}" destId="{EA6DC9EC-E5DB-4D70-8FE4-6031B16710DD}" srcOrd="0" destOrd="0" presId="urn:microsoft.com/office/officeart/2005/8/layout/radial2"/>
    <dgm:cxn modelId="{0B4A8AD2-E7F4-45E7-8CF5-0E39ACC8AEDC}" type="presOf" srcId="{4D98AC8F-A421-44F7-99AE-139BDF226B78}" destId="{90C5632C-DA48-497C-9817-462F4D7D0EF0}" srcOrd="0" destOrd="0" presId="urn:microsoft.com/office/officeart/2005/8/layout/radial2"/>
    <dgm:cxn modelId="{25F5EFD8-EA6E-4BE1-AB22-1EA551880D46}" type="presOf" srcId="{A5C1868F-44D1-45F4-9FD8-990ED193C798}" destId="{4F14E6D3-0B57-4AA1-9301-D66BA0A7542A}" srcOrd="0" destOrd="0" presId="urn:microsoft.com/office/officeart/2005/8/layout/radial2"/>
    <dgm:cxn modelId="{47735540-7044-47CE-9CE1-77CF21ED99E4}" type="presParOf" srcId="{C20A8B48-728E-424C-9E5E-288AC9C06D5C}" destId="{14F06B4B-08AD-4A6D-8059-B28ED7E5CAEE}" srcOrd="0" destOrd="0" presId="urn:microsoft.com/office/officeart/2005/8/layout/radial2"/>
    <dgm:cxn modelId="{5D5F23B8-A733-44F5-A193-B351EFC42765}" type="presParOf" srcId="{14F06B4B-08AD-4A6D-8059-B28ED7E5CAEE}" destId="{4FF9CFCF-35EC-41BC-A66C-A0D88E713FFA}" srcOrd="0" destOrd="0" presId="urn:microsoft.com/office/officeart/2005/8/layout/radial2"/>
    <dgm:cxn modelId="{9EC417CE-A81E-4EE1-BEBC-9D6A8127923F}" type="presParOf" srcId="{4FF9CFCF-35EC-41BC-A66C-A0D88E713FFA}" destId="{AFF22D2D-AA90-45C9-8243-45F27069F2DE}" srcOrd="0" destOrd="0" presId="urn:microsoft.com/office/officeart/2005/8/layout/radial2"/>
    <dgm:cxn modelId="{FFD13C5E-193D-4CE5-B392-4D22E2CB2A46}" type="presParOf" srcId="{4FF9CFCF-35EC-41BC-A66C-A0D88E713FFA}" destId="{85517506-C589-479E-A9B7-E8882297BA92}" srcOrd="1" destOrd="0" presId="urn:microsoft.com/office/officeart/2005/8/layout/radial2"/>
    <dgm:cxn modelId="{510460DB-0F13-4B04-A4B2-99135E9DB6E6}" type="presParOf" srcId="{14F06B4B-08AD-4A6D-8059-B28ED7E5CAEE}" destId="{09C589C6-BD4F-4333-8D78-2B5E966F206A}" srcOrd="1" destOrd="0" presId="urn:microsoft.com/office/officeart/2005/8/layout/radial2"/>
    <dgm:cxn modelId="{95FDB8D2-E4F5-4D0B-B563-CED8E41AFB16}" type="presParOf" srcId="{14F06B4B-08AD-4A6D-8059-B28ED7E5CAEE}" destId="{B2413E64-D284-4374-BE2A-2E58B6E4220E}" srcOrd="2" destOrd="0" presId="urn:microsoft.com/office/officeart/2005/8/layout/radial2"/>
    <dgm:cxn modelId="{3185EE49-A3D5-4933-955A-6F098113C29C}" type="presParOf" srcId="{B2413E64-D284-4374-BE2A-2E58B6E4220E}" destId="{7BD8E3BC-BCAE-46E5-834A-A821F1177D8A}" srcOrd="0" destOrd="0" presId="urn:microsoft.com/office/officeart/2005/8/layout/radial2"/>
    <dgm:cxn modelId="{9A314850-709E-4958-90D4-AFFBCE8BEC76}" type="presParOf" srcId="{B2413E64-D284-4374-BE2A-2E58B6E4220E}" destId="{EA6DC9EC-E5DB-4D70-8FE4-6031B16710DD}" srcOrd="1" destOrd="0" presId="urn:microsoft.com/office/officeart/2005/8/layout/radial2"/>
    <dgm:cxn modelId="{527FAD64-7FF7-4B91-A3F0-58216B5A7F50}" type="presParOf" srcId="{14F06B4B-08AD-4A6D-8059-B28ED7E5CAEE}" destId="{FA07C7CA-D86D-492C-8659-69747032C23F}" srcOrd="3" destOrd="0" presId="urn:microsoft.com/office/officeart/2005/8/layout/radial2"/>
    <dgm:cxn modelId="{3B70407C-2134-47A4-BA22-1BD6FF6562F1}" type="presParOf" srcId="{14F06B4B-08AD-4A6D-8059-B28ED7E5CAEE}" destId="{AB4B1A57-CA8F-4A5B-BF13-D4AB49C5BF66}" srcOrd="4" destOrd="0" presId="urn:microsoft.com/office/officeart/2005/8/layout/radial2"/>
    <dgm:cxn modelId="{8DB62B25-A652-4D71-8237-48B0B940FC68}" type="presParOf" srcId="{AB4B1A57-CA8F-4A5B-BF13-D4AB49C5BF66}" destId="{4F14E6D3-0B57-4AA1-9301-D66BA0A7542A}" srcOrd="0" destOrd="0" presId="urn:microsoft.com/office/officeart/2005/8/layout/radial2"/>
    <dgm:cxn modelId="{C547A631-7BFF-4B24-9B6E-47874DA64CC2}" type="presParOf" srcId="{AB4B1A57-CA8F-4A5B-BF13-D4AB49C5BF66}" destId="{90C5632C-DA48-497C-9817-462F4D7D0EF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668305" y="0"/>
          <a:ext cx="7574125"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271" y="1625600"/>
          <a:ext cx="2820391"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u="none" strike="noStrike" kern="1200" cap="none" dirty="0">
              <a:solidFill>
                <a:schemeClr val="tx1"/>
              </a:solidFill>
            </a:rPr>
            <a:t>¿Cuéntame cómo has elaborado tu texto?</a:t>
          </a:r>
          <a:endParaRPr lang="es-ES" sz="1800" b="1" kern="1200" dirty="0">
            <a:solidFill>
              <a:schemeClr val="tx1"/>
            </a:solidFill>
          </a:endParaRPr>
        </a:p>
      </dsp:txBody>
      <dsp:txXfrm>
        <a:off x="106078" y="1731407"/>
        <a:ext cx="2608777" cy="1955852"/>
      </dsp:txXfrm>
    </dsp:sp>
    <dsp:sp modelId="{7447DA40-0333-40ED-9AE7-FF047530BAEE}">
      <dsp:nvSpPr>
        <dsp:cNvPr id="0" name=""/>
        <dsp:cNvSpPr/>
      </dsp:nvSpPr>
      <dsp:spPr>
        <a:xfrm>
          <a:off x="3045172" y="1625600"/>
          <a:ext cx="2820391" cy="216746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n-lt"/>
            </a:rPr>
            <a:t>CRITERIOS </a:t>
          </a:r>
        </a:p>
        <a:p>
          <a:pPr marL="0" lvl="0" indent="0" algn="ctr" defTabSz="800100">
            <a:lnSpc>
              <a:spcPct val="90000"/>
            </a:lnSpc>
            <a:spcBef>
              <a:spcPct val="0"/>
            </a:spcBef>
            <a:spcAft>
              <a:spcPct val="35000"/>
            </a:spcAft>
            <a:buNone/>
          </a:pPr>
          <a:r>
            <a:rPr lang="es-ES" sz="1800" b="1" kern="1200" dirty="0">
              <a:solidFill>
                <a:schemeClr val="tx1"/>
              </a:solidFill>
            </a:rPr>
            <a:t>Explica, a partir de información brindada, la influencia de los azúcares de los alimentos en la salud</a:t>
          </a:r>
          <a:endParaRPr lang="es-ES" sz="1800" b="1" kern="1200" dirty="0">
            <a:solidFill>
              <a:schemeClr val="tx1"/>
            </a:solidFill>
            <a:latin typeface="+mn-lt"/>
          </a:endParaRPr>
        </a:p>
      </dsp:txBody>
      <dsp:txXfrm>
        <a:off x="3150979" y="1731407"/>
        <a:ext cx="2608777" cy="1955852"/>
      </dsp:txXfrm>
    </dsp:sp>
    <dsp:sp modelId="{F8A6429F-6E89-4187-ADCD-A0F91C63A277}">
      <dsp:nvSpPr>
        <dsp:cNvPr id="0" name=""/>
        <dsp:cNvSpPr/>
      </dsp:nvSpPr>
      <dsp:spPr>
        <a:xfrm>
          <a:off x="6090072" y="1625600"/>
          <a:ext cx="2820391" cy="216746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s-ES" sz="3200" b="1" kern="1200" dirty="0">
              <a:solidFill>
                <a:schemeClr val="tx1"/>
              </a:solidFill>
              <a:latin typeface="+mn-lt"/>
              <a:ea typeface="Source Sans Pro"/>
              <a:cs typeface="Source Sans Pro"/>
              <a:sym typeface="Source Sans Pro"/>
            </a:rPr>
            <a:t>Competencia:</a:t>
          </a:r>
        </a:p>
      </dsp:txBody>
      <dsp:txXfrm>
        <a:off x="6195879" y="1731407"/>
        <a:ext cx="2608777"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668305" y="0"/>
          <a:ext cx="7574125"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1650" y="1625600"/>
          <a:ext cx="2812220"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u="none" strike="noStrike" kern="1200" cap="none" dirty="0">
              <a:solidFill>
                <a:schemeClr val="tx1"/>
              </a:solidFill>
            </a:rPr>
            <a:t>Observo que has escrito la una buena conclusión, pero falta que digas que  azúcares  originan obesidad o diabetes y que otros son muy buenos para nuestra salud</a:t>
          </a:r>
          <a:endParaRPr lang="es-ES" sz="1800" b="1" kern="1200" dirty="0">
            <a:solidFill>
              <a:schemeClr val="tx1"/>
            </a:solidFill>
          </a:endParaRPr>
        </a:p>
      </dsp:txBody>
      <dsp:txXfrm>
        <a:off x="107457" y="1731407"/>
        <a:ext cx="2600606" cy="1955852"/>
      </dsp:txXfrm>
    </dsp:sp>
    <dsp:sp modelId="{7447DA40-0333-40ED-9AE7-FF047530BAEE}">
      <dsp:nvSpPr>
        <dsp:cNvPr id="0" name=""/>
        <dsp:cNvSpPr/>
      </dsp:nvSpPr>
      <dsp:spPr>
        <a:xfrm>
          <a:off x="3049257" y="1625600"/>
          <a:ext cx="2812220" cy="216746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n-lt"/>
            </a:rPr>
            <a:t>CRITERIOS </a:t>
          </a:r>
        </a:p>
        <a:p>
          <a:pPr marL="0" lvl="0" indent="0" algn="ctr" defTabSz="800100">
            <a:lnSpc>
              <a:spcPct val="90000"/>
            </a:lnSpc>
            <a:spcBef>
              <a:spcPct val="0"/>
            </a:spcBef>
            <a:spcAft>
              <a:spcPct val="35000"/>
            </a:spcAft>
            <a:buNone/>
          </a:pPr>
          <a:r>
            <a:rPr lang="es-ES" sz="1800" b="1" kern="1200" dirty="0">
              <a:solidFill>
                <a:schemeClr val="tx1"/>
              </a:solidFill>
            </a:rPr>
            <a:t>Explica, a partir de información brindada, la influencia de los azúcares de los alimentos en la salud</a:t>
          </a:r>
          <a:endParaRPr lang="es-ES" sz="1800" b="1" kern="1200" dirty="0">
            <a:solidFill>
              <a:schemeClr val="tx1"/>
            </a:solidFill>
            <a:latin typeface="+mn-lt"/>
          </a:endParaRPr>
        </a:p>
      </dsp:txBody>
      <dsp:txXfrm>
        <a:off x="3155064" y="1731407"/>
        <a:ext cx="2600606" cy="1955852"/>
      </dsp:txXfrm>
    </dsp:sp>
    <dsp:sp modelId="{F8A6429F-6E89-4187-ADCD-A0F91C63A277}">
      <dsp:nvSpPr>
        <dsp:cNvPr id="0" name=""/>
        <dsp:cNvSpPr/>
      </dsp:nvSpPr>
      <dsp:spPr>
        <a:xfrm>
          <a:off x="6096864" y="1625600"/>
          <a:ext cx="2812220" cy="216746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s-ES" sz="3300" b="1" kern="1200" dirty="0">
              <a:solidFill>
                <a:schemeClr val="tx1"/>
              </a:solidFill>
              <a:latin typeface="+mn-lt"/>
            </a:rPr>
            <a:t>Capacidad </a:t>
          </a:r>
        </a:p>
        <a:p>
          <a:pPr marL="0" lvl="0" indent="0" algn="ctr" defTabSz="1466850">
            <a:lnSpc>
              <a:spcPct val="90000"/>
            </a:lnSpc>
            <a:spcBef>
              <a:spcPct val="0"/>
            </a:spcBef>
            <a:spcAft>
              <a:spcPct val="35000"/>
            </a:spcAft>
            <a:buClrTx/>
            <a:buSzTx/>
            <a:buFontTx/>
            <a:buNone/>
          </a:pPr>
          <a:r>
            <a:rPr lang="es-ES" sz="3300" b="1" kern="1200" dirty="0">
              <a:solidFill>
                <a:schemeClr val="tx1"/>
              </a:solidFill>
              <a:latin typeface="+mn-lt"/>
              <a:ea typeface="Source Sans Pro"/>
              <a:cs typeface="Source Sans Pro"/>
              <a:sym typeface="Source Sans Pro"/>
            </a:rPr>
            <a:t>Competencia</a:t>
          </a:r>
        </a:p>
      </dsp:txBody>
      <dsp:txXfrm>
        <a:off x="6202671" y="1731407"/>
        <a:ext cx="2600606"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668305" y="0"/>
          <a:ext cx="7574125"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4677" y="1625600"/>
          <a:ext cx="2807012"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u="none" strike="noStrike" kern="1200" cap="none" dirty="0">
              <a:solidFill>
                <a:schemeClr val="tx1"/>
              </a:solidFill>
            </a:rPr>
            <a:t>Es muy importante que hayas escrito  tu  idea  sobre la influencia de los  azúcares que originan  enfermedades</a:t>
          </a:r>
          <a:endParaRPr lang="es-ES" sz="1800" b="1" kern="1200" dirty="0">
            <a:solidFill>
              <a:schemeClr val="tx1"/>
            </a:solidFill>
          </a:endParaRPr>
        </a:p>
      </dsp:txBody>
      <dsp:txXfrm>
        <a:off x="110484" y="1731407"/>
        <a:ext cx="2595398" cy="1955852"/>
      </dsp:txXfrm>
    </dsp:sp>
    <dsp:sp modelId="{7447DA40-0333-40ED-9AE7-FF047530BAEE}">
      <dsp:nvSpPr>
        <dsp:cNvPr id="0" name=""/>
        <dsp:cNvSpPr/>
      </dsp:nvSpPr>
      <dsp:spPr>
        <a:xfrm>
          <a:off x="3051861" y="1625600"/>
          <a:ext cx="2807012" cy="216746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n-lt"/>
            </a:rPr>
            <a:t>CRITERIOS </a:t>
          </a:r>
        </a:p>
        <a:p>
          <a:pPr marL="0" lvl="0" indent="0" algn="ctr" defTabSz="800100">
            <a:lnSpc>
              <a:spcPct val="90000"/>
            </a:lnSpc>
            <a:spcBef>
              <a:spcPct val="0"/>
            </a:spcBef>
            <a:spcAft>
              <a:spcPct val="35000"/>
            </a:spcAft>
            <a:buNone/>
          </a:pPr>
          <a:r>
            <a:rPr lang="es-ES" sz="1800" b="1" kern="1200" dirty="0">
              <a:solidFill>
                <a:schemeClr val="tx1"/>
              </a:solidFill>
            </a:rPr>
            <a:t>Explica, a partir de información brindada, la influencia de los azúcares de los alimentos en la salud</a:t>
          </a:r>
          <a:endParaRPr lang="es-ES" sz="1800" b="1" kern="1200" dirty="0">
            <a:solidFill>
              <a:schemeClr val="tx1"/>
            </a:solidFill>
            <a:latin typeface="+mn-lt"/>
          </a:endParaRPr>
        </a:p>
      </dsp:txBody>
      <dsp:txXfrm>
        <a:off x="3157668" y="1731407"/>
        <a:ext cx="2595398" cy="1955852"/>
      </dsp:txXfrm>
    </dsp:sp>
    <dsp:sp modelId="{F8A6429F-6E89-4187-ADCD-A0F91C63A277}">
      <dsp:nvSpPr>
        <dsp:cNvPr id="0" name=""/>
        <dsp:cNvSpPr/>
      </dsp:nvSpPr>
      <dsp:spPr>
        <a:xfrm>
          <a:off x="6099046" y="1625600"/>
          <a:ext cx="2807012" cy="216746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s-ES" sz="3300" b="1" kern="1200" dirty="0">
              <a:solidFill>
                <a:schemeClr val="tx1"/>
              </a:solidFill>
              <a:latin typeface="+mn-lt"/>
            </a:rPr>
            <a:t>Capacidad </a:t>
          </a:r>
        </a:p>
        <a:p>
          <a:pPr marL="0" lvl="0" indent="0" algn="ctr" defTabSz="1466850">
            <a:lnSpc>
              <a:spcPct val="90000"/>
            </a:lnSpc>
            <a:spcBef>
              <a:spcPct val="0"/>
            </a:spcBef>
            <a:spcAft>
              <a:spcPct val="35000"/>
            </a:spcAft>
            <a:buClrTx/>
            <a:buSzTx/>
            <a:buFontTx/>
            <a:buNone/>
          </a:pPr>
          <a:r>
            <a:rPr lang="es-ES" sz="3300" b="1" kern="1200" dirty="0">
              <a:solidFill>
                <a:schemeClr val="tx1"/>
              </a:solidFill>
              <a:latin typeface="+mn-lt"/>
              <a:ea typeface="Source Sans Pro"/>
              <a:cs typeface="Source Sans Pro"/>
              <a:sym typeface="Source Sans Pro"/>
            </a:rPr>
            <a:t>Competencia</a:t>
          </a:r>
        </a:p>
      </dsp:txBody>
      <dsp:txXfrm>
        <a:off x="6204853" y="1731407"/>
        <a:ext cx="2595398"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668305" y="0"/>
          <a:ext cx="7574125"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0" y="1625600"/>
          <a:ext cx="2673220"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u="none" strike="noStrike" kern="1200" cap="none" dirty="0">
              <a:solidFill>
                <a:schemeClr val="tx1"/>
              </a:solidFill>
            </a:rPr>
            <a:t>Te propongo vuelvas  a leer  y escribas </a:t>
          </a:r>
          <a:r>
            <a:rPr lang="es-ES" sz="1800" b="1" kern="1200" dirty="0">
              <a:solidFill>
                <a:schemeClr val="tx1"/>
              </a:solidFill>
            </a:rPr>
            <a:t> a partir de información  brindada </a:t>
          </a:r>
        </a:p>
      </dsp:txBody>
      <dsp:txXfrm>
        <a:off x="105807" y="1731407"/>
        <a:ext cx="2461606" cy="1955852"/>
      </dsp:txXfrm>
    </dsp:sp>
    <dsp:sp modelId="{7447DA40-0333-40ED-9AE7-FF047530BAEE}">
      <dsp:nvSpPr>
        <dsp:cNvPr id="0" name=""/>
        <dsp:cNvSpPr/>
      </dsp:nvSpPr>
      <dsp:spPr>
        <a:xfrm>
          <a:off x="3118757" y="1729074"/>
          <a:ext cx="2673220" cy="216746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n-lt"/>
            </a:rPr>
            <a:t>CRITERIOS  </a:t>
          </a:r>
        </a:p>
        <a:p>
          <a:pPr marL="0" lvl="0" indent="0" algn="ctr" defTabSz="800100">
            <a:lnSpc>
              <a:spcPct val="90000"/>
            </a:lnSpc>
            <a:spcBef>
              <a:spcPct val="0"/>
            </a:spcBef>
            <a:spcAft>
              <a:spcPct val="35000"/>
            </a:spcAft>
            <a:buNone/>
          </a:pPr>
          <a:r>
            <a:rPr lang="es-ES" sz="1800" b="1" kern="1200" dirty="0">
              <a:solidFill>
                <a:schemeClr val="tx1"/>
              </a:solidFill>
            </a:rPr>
            <a:t>Explica, a partir de información brindada, la influencia de los azúcares de los alimentos en la salud</a:t>
          </a:r>
          <a:r>
            <a:rPr lang="es-ES" sz="1800" b="1" kern="1200" dirty="0"/>
            <a:t>. </a:t>
          </a:r>
          <a:endParaRPr lang="es-ES" sz="1800" b="1" kern="1200" dirty="0">
            <a:solidFill>
              <a:schemeClr val="tx1"/>
            </a:solidFill>
            <a:latin typeface="+mn-lt"/>
          </a:endParaRPr>
        </a:p>
      </dsp:txBody>
      <dsp:txXfrm>
        <a:off x="3224564" y="1834881"/>
        <a:ext cx="2461606" cy="1955852"/>
      </dsp:txXfrm>
    </dsp:sp>
    <dsp:sp modelId="{F8A6429F-6E89-4187-ADCD-A0F91C63A277}">
      <dsp:nvSpPr>
        <dsp:cNvPr id="0" name=""/>
        <dsp:cNvSpPr/>
      </dsp:nvSpPr>
      <dsp:spPr>
        <a:xfrm>
          <a:off x="6237515" y="1625600"/>
          <a:ext cx="2673220" cy="216746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kern="1200" dirty="0">
              <a:solidFill>
                <a:schemeClr val="tx1"/>
              </a:solidFill>
              <a:latin typeface="+mn-lt"/>
            </a:rPr>
            <a:t>Capacidad </a:t>
          </a:r>
        </a:p>
        <a:p>
          <a:pPr marL="0" marR="0" lvl="0" indent="0" algn="ctr" defTabSz="1422400" rtl="0" eaLnBrk="1" fontAlgn="auto" latinLnBrk="0" hangingPunct="1">
            <a:lnSpc>
              <a:spcPct val="90000"/>
            </a:lnSpc>
            <a:spcBef>
              <a:spcPct val="0"/>
            </a:spcBef>
            <a:spcAft>
              <a:spcPct val="35000"/>
            </a:spcAft>
            <a:buClrTx/>
            <a:buSzTx/>
            <a:buFontTx/>
            <a:buNone/>
            <a:tabLst/>
            <a:defRPr/>
          </a:pPr>
          <a:r>
            <a:rPr lang="es-ES" sz="3200" b="1" kern="1200" dirty="0">
              <a:solidFill>
                <a:schemeClr val="tx1"/>
              </a:solidFill>
              <a:latin typeface="+mn-lt"/>
              <a:ea typeface="Source Sans Pro"/>
              <a:cs typeface="Source Sans Pro"/>
              <a:sym typeface="Source Sans Pro"/>
            </a:rPr>
            <a:t>Competencia</a:t>
          </a:r>
        </a:p>
        <a:p>
          <a:pPr marL="0" lvl="0" algn="ctr" defTabSz="1422400" rtl="0">
            <a:lnSpc>
              <a:spcPct val="90000"/>
            </a:lnSpc>
            <a:spcBef>
              <a:spcPct val="0"/>
            </a:spcBef>
            <a:spcAft>
              <a:spcPct val="35000"/>
            </a:spcAft>
            <a:buNone/>
          </a:pPr>
          <a:endParaRPr lang="es-ES" b="1" kern="1200" dirty="0">
            <a:solidFill>
              <a:schemeClr val="tx1"/>
            </a:solidFill>
            <a:latin typeface="+mn-lt"/>
            <a:ea typeface="Source Sans Pro"/>
            <a:cs typeface="Source Sans Pro"/>
            <a:sym typeface="Source Sans Pro"/>
          </a:endParaRPr>
        </a:p>
      </dsp:txBody>
      <dsp:txXfrm>
        <a:off x="6343322" y="1731407"/>
        <a:ext cx="2461606"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798409" y="0"/>
          <a:ext cx="9048645" cy="508410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116" y="1525231"/>
          <a:ext cx="3327323" cy="20336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u="none" strike="noStrike" kern="1200" cap="none" dirty="0">
            <a:solidFill>
              <a:schemeClr val="tx1"/>
            </a:solidFill>
          </a:endParaRPr>
        </a:p>
        <a:p>
          <a:pPr marL="0" lvl="0" indent="0" algn="ctr" defTabSz="800100">
            <a:lnSpc>
              <a:spcPct val="90000"/>
            </a:lnSpc>
            <a:spcBef>
              <a:spcPct val="0"/>
            </a:spcBef>
            <a:spcAft>
              <a:spcPct val="35000"/>
            </a:spcAft>
            <a:buNone/>
          </a:pPr>
          <a:r>
            <a:rPr lang="es-ES" sz="1800" b="1" u="none" strike="noStrike" kern="1200" cap="none" dirty="0">
              <a:solidFill>
                <a:schemeClr val="tx1"/>
              </a:solidFill>
            </a:rPr>
            <a:t>Te  brindo una ruta para que puedas  elaborar  el texto:</a:t>
          </a:r>
        </a:p>
        <a:p>
          <a:pPr marL="0" lvl="0" indent="0" algn="ctr" defTabSz="800100">
            <a:lnSpc>
              <a:spcPct val="90000"/>
            </a:lnSpc>
            <a:spcBef>
              <a:spcPct val="0"/>
            </a:spcBef>
            <a:spcAft>
              <a:spcPct val="35000"/>
            </a:spcAft>
            <a:buNone/>
          </a:pPr>
          <a:r>
            <a:rPr lang="es-ES" sz="1800" b="1" u="none" strike="noStrike" kern="1200" cap="none" dirty="0">
              <a:solidFill>
                <a:schemeClr val="tx1"/>
              </a:solidFill>
            </a:rPr>
            <a:t>Lectura  subraya  ideas importantes, ………</a:t>
          </a:r>
        </a:p>
        <a:p>
          <a:pPr marL="0" lvl="0" indent="0" algn="ctr" defTabSz="800100">
            <a:lnSpc>
              <a:spcPct val="90000"/>
            </a:lnSpc>
            <a:spcBef>
              <a:spcPct val="0"/>
            </a:spcBef>
            <a:spcAft>
              <a:spcPct val="35000"/>
            </a:spcAft>
            <a:buNone/>
          </a:pPr>
          <a:endParaRPr lang="es-ES" sz="1800" b="1" kern="1200" dirty="0">
            <a:solidFill>
              <a:schemeClr val="tx1"/>
            </a:solidFill>
          </a:endParaRPr>
        </a:p>
      </dsp:txBody>
      <dsp:txXfrm>
        <a:off x="99390" y="1624505"/>
        <a:ext cx="3128775" cy="1835094"/>
      </dsp:txXfrm>
    </dsp:sp>
    <dsp:sp modelId="{7447DA40-0333-40ED-9AE7-FF047530BAEE}">
      <dsp:nvSpPr>
        <dsp:cNvPr id="0" name=""/>
        <dsp:cNvSpPr/>
      </dsp:nvSpPr>
      <dsp:spPr>
        <a:xfrm>
          <a:off x="3659070" y="1525231"/>
          <a:ext cx="3327323" cy="2033642"/>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n-lt"/>
            </a:rPr>
            <a:t>CRITERIOS </a:t>
          </a:r>
        </a:p>
        <a:p>
          <a:pPr marL="0" lvl="0" indent="0" algn="ctr" defTabSz="800100">
            <a:lnSpc>
              <a:spcPct val="90000"/>
            </a:lnSpc>
            <a:spcBef>
              <a:spcPct val="0"/>
            </a:spcBef>
            <a:spcAft>
              <a:spcPct val="35000"/>
            </a:spcAft>
            <a:buNone/>
          </a:pPr>
          <a:r>
            <a:rPr lang="es-ES" sz="1800" b="1" kern="1200" dirty="0">
              <a:solidFill>
                <a:schemeClr val="tx1"/>
              </a:solidFill>
            </a:rPr>
            <a:t>Explica, a partir de información brindada, la influencia de los azúcares de los alimentos en la salud</a:t>
          </a:r>
          <a:endParaRPr lang="es-ES" sz="1800" b="1" kern="1200" dirty="0">
            <a:solidFill>
              <a:schemeClr val="tx1"/>
            </a:solidFill>
            <a:latin typeface="+mn-lt"/>
          </a:endParaRPr>
        </a:p>
      </dsp:txBody>
      <dsp:txXfrm>
        <a:off x="3758344" y="1624505"/>
        <a:ext cx="3128775" cy="1835094"/>
      </dsp:txXfrm>
    </dsp:sp>
    <dsp:sp modelId="{F8A6429F-6E89-4187-ADCD-A0F91C63A277}">
      <dsp:nvSpPr>
        <dsp:cNvPr id="0" name=""/>
        <dsp:cNvSpPr/>
      </dsp:nvSpPr>
      <dsp:spPr>
        <a:xfrm>
          <a:off x="7318025" y="1525231"/>
          <a:ext cx="3327323" cy="203364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s-ES" sz="4000" b="1" kern="1200" dirty="0">
              <a:solidFill>
                <a:schemeClr val="tx1"/>
              </a:solidFill>
              <a:latin typeface="+mn-lt"/>
            </a:rPr>
            <a:t>Capacidad </a:t>
          </a:r>
        </a:p>
        <a:p>
          <a:pPr marL="0" lvl="0" indent="0" algn="ctr" defTabSz="1778000">
            <a:lnSpc>
              <a:spcPct val="90000"/>
            </a:lnSpc>
            <a:spcBef>
              <a:spcPct val="0"/>
            </a:spcBef>
            <a:spcAft>
              <a:spcPct val="35000"/>
            </a:spcAft>
            <a:buClrTx/>
            <a:buSzTx/>
            <a:buFontTx/>
            <a:buNone/>
          </a:pPr>
          <a:r>
            <a:rPr lang="es-ES" sz="4000" b="1" kern="1200" dirty="0">
              <a:solidFill>
                <a:schemeClr val="tx1"/>
              </a:solidFill>
              <a:latin typeface="+mn-lt"/>
              <a:ea typeface="Source Sans Pro"/>
              <a:cs typeface="Source Sans Pro"/>
              <a:sym typeface="Source Sans Pro"/>
            </a:rPr>
            <a:t>Competencia</a:t>
          </a:r>
        </a:p>
      </dsp:txBody>
      <dsp:txXfrm>
        <a:off x="7417299" y="1624505"/>
        <a:ext cx="3128775" cy="1835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DC81-3FBD-47E9-8701-D842DB1D5153}">
      <dsp:nvSpPr>
        <dsp:cNvPr id="0" name=""/>
        <dsp:cNvSpPr/>
      </dsp:nvSpPr>
      <dsp:spPr>
        <a:xfrm>
          <a:off x="668305" y="0"/>
          <a:ext cx="7574125"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97A85-AFCA-4192-8E49-F39AAFD90E97}">
      <dsp:nvSpPr>
        <dsp:cNvPr id="0" name=""/>
        <dsp:cNvSpPr/>
      </dsp:nvSpPr>
      <dsp:spPr>
        <a:xfrm>
          <a:off x="1903" y="1625600"/>
          <a:ext cx="2789717" cy="2167466"/>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ES" sz="4000" b="1" u="none" strike="noStrike" kern="1200" cap="none" dirty="0">
            <a:solidFill>
              <a:schemeClr val="tx1"/>
            </a:solidFill>
          </a:endParaRPr>
        </a:p>
        <a:p>
          <a:pPr marL="0" lvl="0" indent="0" algn="ctr" defTabSz="1778000">
            <a:lnSpc>
              <a:spcPct val="90000"/>
            </a:lnSpc>
            <a:spcBef>
              <a:spcPct val="0"/>
            </a:spcBef>
            <a:spcAft>
              <a:spcPct val="35000"/>
            </a:spcAft>
            <a:buNone/>
          </a:pPr>
          <a:r>
            <a:rPr lang="es-ES" sz="4000" b="1" u="none" strike="noStrike" kern="1200" cap="none" dirty="0">
              <a:solidFill>
                <a:schemeClr val="tx1"/>
              </a:solidFill>
            </a:rPr>
            <a:t>SEGUIR  HACIENDO</a:t>
          </a:r>
        </a:p>
        <a:p>
          <a:pPr marL="0" lvl="0" indent="0" algn="ctr" defTabSz="1778000">
            <a:lnSpc>
              <a:spcPct val="90000"/>
            </a:lnSpc>
            <a:spcBef>
              <a:spcPct val="0"/>
            </a:spcBef>
            <a:spcAft>
              <a:spcPct val="35000"/>
            </a:spcAft>
            <a:buNone/>
          </a:pPr>
          <a:endParaRPr lang="es-ES" sz="4000" b="1" kern="1200" dirty="0">
            <a:solidFill>
              <a:schemeClr val="tx1"/>
            </a:solidFill>
          </a:endParaRPr>
        </a:p>
      </dsp:txBody>
      <dsp:txXfrm>
        <a:off x="107710" y="1731407"/>
        <a:ext cx="2578103" cy="1955852"/>
      </dsp:txXfrm>
    </dsp:sp>
    <dsp:sp modelId="{7447DA40-0333-40ED-9AE7-FF047530BAEE}">
      <dsp:nvSpPr>
        <dsp:cNvPr id="0" name=""/>
        <dsp:cNvSpPr/>
      </dsp:nvSpPr>
      <dsp:spPr>
        <a:xfrm>
          <a:off x="3060509" y="1625600"/>
          <a:ext cx="2789717" cy="2167466"/>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ES" sz="4000" b="1" u="none" strike="noStrike" kern="1200" cap="none" dirty="0">
            <a:solidFill>
              <a:schemeClr val="tx1"/>
            </a:solidFill>
          </a:endParaRPr>
        </a:p>
        <a:p>
          <a:pPr marL="0" lvl="0" indent="0" algn="ctr" defTabSz="1778000">
            <a:lnSpc>
              <a:spcPct val="90000"/>
            </a:lnSpc>
            <a:spcBef>
              <a:spcPct val="0"/>
            </a:spcBef>
            <a:spcAft>
              <a:spcPct val="35000"/>
            </a:spcAft>
            <a:buNone/>
          </a:pPr>
          <a:r>
            <a:rPr lang="es-ES" sz="4000" b="1" u="none" strike="noStrike" kern="1200" cap="none" dirty="0">
              <a:solidFill>
                <a:schemeClr val="tx1"/>
              </a:solidFill>
            </a:rPr>
            <a:t>EMPEZAR HACER  </a:t>
          </a:r>
        </a:p>
        <a:p>
          <a:pPr marL="0" lvl="0" indent="0" algn="ctr" defTabSz="1778000">
            <a:lnSpc>
              <a:spcPct val="90000"/>
            </a:lnSpc>
            <a:spcBef>
              <a:spcPct val="0"/>
            </a:spcBef>
            <a:spcAft>
              <a:spcPct val="35000"/>
            </a:spcAft>
            <a:buNone/>
          </a:pPr>
          <a:endParaRPr lang="es-ES" sz="4000" b="0" kern="1200" dirty="0">
            <a:solidFill>
              <a:schemeClr val="tx1"/>
            </a:solidFill>
            <a:latin typeface="+mn-lt"/>
          </a:endParaRPr>
        </a:p>
      </dsp:txBody>
      <dsp:txXfrm>
        <a:off x="3166316" y="1731407"/>
        <a:ext cx="2578103" cy="1955852"/>
      </dsp:txXfrm>
    </dsp:sp>
    <dsp:sp modelId="{F8A6429F-6E89-4187-ADCD-A0F91C63A277}">
      <dsp:nvSpPr>
        <dsp:cNvPr id="0" name=""/>
        <dsp:cNvSpPr/>
      </dsp:nvSpPr>
      <dsp:spPr>
        <a:xfrm>
          <a:off x="6107370" y="1617298"/>
          <a:ext cx="2789717" cy="2167466"/>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s-ES" sz="4000" b="1" u="none" strike="noStrike" kern="1200" cap="none" dirty="0">
              <a:solidFill>
                <a:schemeClr val="tx1"/>
              </a:solidFill>
              <a:sym typeface="Source Sans Pro"/>
            </a:rPr>
            <a:t>REVISAR</a:t>
          </a:r>
          <a:r>
            <a:rPr lang="es-ES" sz="5400" b="1" kern="1200" dirty="0">
              <a:solidFill>
                <a:schemeClr val="tx1"/>
              </a:solidFill>
              <a:latin typeface="+mn-lt"/>
              <a:ea typeface="Source Sans Pro"/>
              <a:cs typeface="Source Sans Pro"/>
              <a:sym typeface="Source Sans Pro"/>
            </a:rPr>
            <a:t> </a:t>
          </a:r>
        </a:p>
      </dsp:txBody>
      <dsp:txXfrm>
        <a:off x="6213177" y="1723105"/>
        <a:ext cx="2578103" cy="195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C7CA-D86D-492C-8659-69747032C23F}">
      <dsp:nvSpPr>
        <dsp:cNvPr id="0" name=""/>
        <dsp:cNvSpPr/>
      </dsp:nvSpPr>
      <dsp:spPr>
        <a:xfrm rot="1638325">
          <a:off x="3376091" y="3402723"/>
          <a:ext cx="1059862" cy="59501"/>
        </a:xfrm>
        <a:custGeom>
          <a:avLst/>
          <a:gdLst/>
          <a:ahLst/>
          <a:cxnLst/>
          <a:rect l="0" t="0" r="0" b="0"/>
          <a:pathLst>
            <a:path>
              <a:moveTo>
                <a:pt x="0" y="29750"/>
              </a:moveTo>
              <a:lnTo>
                <a:pt x="1059862" y="297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589C6-BD4F-4333-8D78-2B5E966F206A}">
      <dsp:nvSpPr>
        <dsp:cNvPr id="0" name=""/>
        <dsp:cNvSpPr/>
      </dsp:nvSpPr>
      <dsp:spPr>
        <a:xfrm rot="19832836">
          <a:off x="3372052" y="1678736"/>
          <a:ext cx="976286" cy="59501"/>
        </a:xfrm>
        <a:custGeom>
          <a:avLst/>
          <a:gdLst/>
          <a:ahLst/>
          <a:cxnLst/>
          <a:rect l="0" t="0" r="0" b="0"/>
          <a:pathLst>
            <a:path>
              <a:moveTo>
                <a:pt x="0" y="29750"/>
              </a:moveTo>
              <a:lnTo>
                <a:pt x="976286" y="2975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517506-C589-479E-A9B7-E8882297BA92}">
      <dsp:nvSpPr>
        <dsp:cNvPr id="0" name=""/>
        <dsp:cNvSpPr/>
      </dsp:nvSpPr>
      <dsp:spPr>
        <a:xfrm>
          <a:off x="647262" y="956812"/>
          <a:ext cx="3279854" cy="327985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8E3BC-BCAE-46E5-834A-A821F1177D8A}">
      <dsp:nvSpPr>
        <dsp:cNvPr id="0" name=""/>
        <dsp:cNvSpPr/>
      </dsp:nvSpPr>
      <dsp:spPr>
        <a:xfrm>
          <a:off x="4158087" y="692"/>
          <a:ext cx="1967912" cy="1967912"/>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TAREA  PROPUESTA  POR EL DOCENTE   </a:t>
          </a:r>
        </a:p>
      </dsp:txBody>
      <dsp:txXfrm>
        <a:off x="4446281" y="288886"/>
        <a:ext cx="1391524" cy="1391524"/>
      </dsp:txXfrm>
    </dsp:sp>
    <dsp:sp modelId="{EA6DC9EC-E5DB-4D70-8FE4-6031B16710DD}">
      <dsp:nvSpPr>
        <dsp:cNvPr id="0" name=""/>
        <dsp:cNvSpPr/>
      </dsp:nvSpPr>
      <dsp:spPr>
        <a:xfrm>
          <a:off x="6322791" y="692"/>
          <a:ext cx="2951868" cy="1967912"/>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Ejemplo con  errores  ofrecidas por el docente </a:t>
          </a:r>
        </a:p>
      </dsp:txBody>
      <dsp:txXfrm>
        <a:off x="6322791" y="692"/>
        <a:ext cx="2951868" cy="1967912"/>
      </dsp:txXfrm>
    </dsp:sp>
    <dsp:sp modelId="{4F14E6D3-0B57-4AA1-9301-D66BA0A7542A}">
      <dsp:nvSpPr>
        <dsp:cNvPr id="0" name=""/>
        <dsp:cNvSpPr/>
      </dsp:nvSpPr>
      <dsp:spPr>
        <a:xfrm>
          <a:off x="4267266" y="3142989"/>
          <a:ext cx="1967912" cy="1967912"/>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1"/>
              </a:solidFill>
            </a:rPr>
            <a:t>TAREA  PROPUESTA  POR EL DOCENTE   </a:t>
          </a:r>
          <a:endParaRPr lang="es-ES" sz="2100" kern="1200" dirty="0"/>
        </a:p>
      </dsp:txBody>
      <dsp:txXfrm>
        <a:off x="4555460" y="3431183"/>
        <a:ext cx="1391524" cy="1391524"/>
      </dsp:txXfrm>
    </dsp:sp>
    <dsp:sp modelId="{90C5632C-DA48-497C-9817-462F4D7D0EF0}">
      <dsp:nvSpPr>
        <dsp:cNvPr id="0" name=""/>
        <dsp:cNvSpPr/>
      </dsp:nvSpPr>
      <dsp:spPr>
        <a:xfrm>
          <a:off x="6431970" y="3142989"/>
          <a:ext cx="2951868" cy="1967912"/>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Ejemplo correcto ofrecidas por el docente </a:t>
          </a:r>
        </a:p>
      </dsp:txBody>
      <dsp:txXfrm>
        <a:off x="6431970" y="3142989"/>
        <a:ext cx="2951868" cy="19679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1-09-16T22:46:54.059"/>
    </inkml:context>
    <inkml:brush xml:id="br0">
      <inkml:brushProperty name="width" value="0.05292" units="cm"/>
      <inkml:brushProperty name="height" value="0.05292" units="cm"/>
      <inkml:brushProperty name="color" value="#FF0000"/>
    </inkml:brush>
  </inkml:definitions>
  <inkml:trace contextRef="#ctx0" brushRef="#br0">23490 9971 0,'25'0'47,"0"0"-47,24 0 31,75 0-16,25 0-15,0 0 32,0 0-17,-75 0 1,100 0 0,-25 0-1,-25 0 1,-25 0-1,-25 0 1,-49 0 0,25 0-16,-1 0 15,100 0 1,-50 25 0,75-25 15,24 0-31,50 0 15,-74 0 17,25 0-17,-1 0 1,50 0 0,-25 0-1,50 0 1,-174 0-1,224 0 1,-100 0 0,50 0-1,0 0 1,-75 0 0,25 0-1,-24 0 16,24 0-15,100 0 0,173 0-1,-199 0 1,-123 0 0,-25 0-1,-75 0 1,25 0-1,-49 0 1,49 0 0,25 0-1,-74 0 1,24 0 0,-49 0-1,99 0 16,-99 0-31,74 0 32,-49 0-17,-25 0 1</inkml:trace>
  <inkml:trace contextRef="#ctx0" brushRef="#br0" timeOffset="2518.416">3051 10344 0,'0'24'78,"74"-24"-78,50 0 16,25 0-16,-25 0 16,224 0-1,-76 0 1,-172 0-1,98 50 1,-99-50-16,199 0 31,-25 0-15,-75 0 0,-49-25-1,49 0 1,-49 1-1,0 24 1,0 0 0,-50-25-1,25 25 1,124 0 0,-173 0-1,222 0 16,75 0-15,-74 25-16,74-1 31,-74 1-15,-1 50 0,-123-51-1,-50 26-15,-50-25 16,100-25-1,-25 0 1,-25 0 0,-74 0-1,-26 0 1,1 0 31</inkml:trace>
  <inkml:trace contextRef="#ctx0" brushRef="#br0" timeOffset="28142.719">11485 12303 0,'0'-25'140,"49"25"-124,26 0 0,24 0-16,-25 0 15,75 0 1,49 0 0,1 0-1,-125-24 1,75 24-1,-124 0 1,0 0-16,49 0 31,1 0-15,-51 0 0,26 0-1,0 0 1,49 0-1,50 0 1,24 0 0,1 0-1,-25 0 1,-124 0 0,-1 0 30,100 0-30,25 0 0,0 0 15,-75 0-15,175 0-1,-125 0 1,-75 0-1,100 0 1,25 0 0,-26 0-1,51 0 1,-50 0-16,74 0 31,50 0-31,-50 0 16,-25 24 15,26 1-31,-75 0 31,24-25-15,1 0 0,-50 0-1,25 0 1,-50 0-1,50 0 1,0 0 0,-100 0 46,-24 0-46,0 0-16,74 0 15,50 0 1,-25 0 0,-25 0 15,-49 0-31,-1 0 16,125 0-1,-124 0 1,-26 0-1,76 0 1,-1-25 0,-25 25-1,25 0 1,1-25 0,-26 25-1,-24 0 1,24 0 15,-24 0-31,-1 0 0,50 0 31,26 0-15,-51 0 0,25 0-1,25 0 1,-49 0-1,-26 0 1,-24 0 0,-25-24 15</inkml:trace>
  <inkml:trace contextRef="#ctx0" brushRef="#br0" timeOffset="34270.472">4539 10666 0,'-99'74'109,"-25"1"-93,25 24-16,24 0 16,-24-24-1,25-26-15,24 1 16,-74 49 0,50-24-1,24-1 1,0-49-1,-24 24 1,0 26 0,-1-26-1,26 1 1,-1 0 0,25-26-1,0 1 16,1 0-15,-1 0 0,0-25 46</inkml:trace>
  <inkml:trace contextRef="#ctx0" brushRef="#br0" timeOffset="36134.964">2902 10840 0,'25'0'125,"0"0"-109,24 0 0,26 49-1,-50-24-15,99 49 16,-25 1 0,-25-1-1,75 26 1,-50-26-1,1-49 1,24 49 0,-75-49 15,26 0-15,-51 0-1,76-1 1,-51 1-1,26 25 1,-1-1 0,0-24-1,1 25 1,24-1 0,-25 1-1,1-25 1,-50 0-1,24-1 1,-24 1 0,25-25 15,-50 25-15,25 0-1,24 0 16,-49-1 1,25-24 186</inkml:trace>
  <inkml:trace contextRef="#ctx0" brushRef="#br0" timeOffset="128582.588">26987 13419 0,'0'-49'250,"25"24"-250,25 25 16,49 0 0,50-25-1,0 0 1,49 25 0,-49 0-1,-25 0 1,-74 0-16,-1 0 15,75 0 1,-49 0 0,49 0 15,-75 0-15,26 0-16,-26-24 31,-24 24-16,0-25 1,0 25 0,24 0-1,1 0 1,-25 0-16,0-25 31,-1 25-31,26 0 16,24 0-1,1 0 1,-26 0 0,26 0-1,-1 0 1,26 0 0,-76 0 15,51 0-31,24 0 15,-25 0 1,100 0 0,-50 0-1,25 0 1,-50 0 0,25 0-1,50 0 1,-50 0-1,-99 0 1,24 0 47,1 0-48,-1 0 1,-24 0-1,25 0 1,-1 0 0,-24 0-1,0 0 1,25 0 0,-26 0-1,51 0 1,-26 0-1,51 0 1,-26 0 0,50 0-1,-25 0 1,-49 0 0,0 0-1</inkml:trace>
  <inkml:trace contextRef="#ctx0" brushRef="#br0" timeOffset="200102.561">4341 12278 0,'0'0'0,"-50"100"15,25-51 1,-24 26 0,-1-1-1,25-24 1,-24 24-1,-50 75 1,24-50 0,50-25-1,1-49 1,-76 50 0,76-26-1,-1-49 1,0 25-1,0 0 32,0 0-15,0 0-17,1-1 1,-1 1-1,0 0 1,0 0 0,0 0-1</inkml:trace>
  <inkml:trace contextRef="#ctx0" brushRef="#br0" timeOffset="200958.537">3473 12700 0,'0'-25'78,"99"50"-62,99 74-16,199 100 16,-99-1 15,-125-49-15,-73-75-1,-76-49 1,26-25-1,-25 25 17</inkml:trace>
  <inkml:trace contextRef="#ctx0" brushRef="#br0" timeOffset="207591.187">26640 14982 0,'99'0'125,"100"0"-110,-25 0-15,272 0 16,25 0-1,-123 0 1,-200 0 15,-123-25-15,25 25 0,24 0-1,75 0 1,-124 0-1,49 0 1,1 0 0,-51 0-1,26 0 1,49 0 0,1 0-1,-26 0 1,-24 0-1,-26 0 1,26 0 15,-25 0-15</inkml:trace>
  <inkml:trace contextRef="#ctx0" brushRef="#br0" timeOffset="213670.066">10716 15875 0,'49'0'94,"26"0"-79,-26 0-15,50 0 16,-24 0 0,24 0-1,0 0 1,-74 0-16,25 0 15,-1 0 1,51 0 0,-26 0-1,0 0 1,26 0 0,-76 0 62,1 0-63,0 0-15,0 0 32,0 0-17,99 0-15,49 0 16,-123 0-1,0 0 1,-26 0 31,26 0-47,24 0 16,-49 0-16,25 0 15,49 0 1,-49-25-16,24 25 15,273-74 17,-173 74-32,347 0 31,-149 0-15,-199 0-1,26 0 16,123 0-15,-49 0 0,-50 0-1,50-25 1,-149 0-16,75-24 16,-75 49-1,74-25 1,-99 25-1,-24 0 17,-50 0-32,49 0 31,50 0-15,-25 0-1,1 0 1,-51 0-1,1 0 1,-1 0-16,51 0 31,-51 0-31,-24 25 16,25-25-16,-1 0 16,1 0-1,-1 0 1,-24 0 31,0 0-16,0 24-15,0-24-1,-1 0 1,26 0-1,-50 25-15,25-25 16,0 0 0,-25 25 15,49 0-15,26 0-1,-26-25 48,1 0-63,-25 0 15,74 0 1,-25 0 0,26 0-1,-1 0 1,25 0-1,0 0 1,-25 0 0,-24 0-1,49 0 1,-50-25 0,25 25-1,-24-25 1,24 25-1,-50 0 1,-24 0-16,50-25 31,-51 25-15,1 0 0</inkml:trace>
  <inkml:trace contextRef="#ctx0" brushRef="#br0" timeOffset="-183537.939">3746 14337 0,'0'25'94,"0"49"-94,-25-49 16,0 50-16,-25 98 15,1-24 1,24 25 15,0-150-31,-25 100 16,50-99-1,50-50 189,0 25-189,-1-24 1,75-51-1,149-74 1,149-74 0,124-74-1,-249 172-15,-74-48 16,224-150 0,-298 175-16,-25 48 15,-75 76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1-09-16T23:18:42.536"/>
    </inkml:context>
    <inkml:brush xml:id="br0">
      <inkml:brushProperty name="width" value="0.05292" units="cm"/>
      <inkml:brushProperty name="height" value="0.05292" units="cm"/>
      <inkml:brushProperty name="color" value="#FF0000"/>
    </inkml:brush>
  </inkml:definitions>
  <inkml:trace contextRef="#ctx0" brushRef="#br0">27136 3969 0,'25'0'16,"74"0"-16,323 0 31,49 0-31,25 0 31,174 0-15,-471 0 0,-26 0-16,26 0 15,-1 0 1,-24 0 0,-75 0-1,0 0 1,-24 0-1,-1 0 1,25 0 0,75 49-1,-149-49 1,148 25 0,-24-25 15,-25 25-16,-25-25 1,1 50 0,24-50-1,-75 0 1</inkml:trace>
  <inkml:trace contextRef="#ctx0" brushRef="#br0" timeOffset="2920.921">2679 4713 0,'25'0'219,"24"-25"-219,-24 25 15,50 0-15,73 0 16,-48 0 0,48 0-1,26 0 16,-50 0-15,50 0 0,-1 0-1,-73 0-15,-51 0 16,174 0 0,-99 0-1,-24 0 1,-26 0-1,0 0 1,-24 0 0,-25 0-1,49 0 1,100 0 0,-124 0-1,74 0 16,0 0-15,-25 0 0,-25 0-1,25 0 1,-49 0 0,0 0-1,24 0 1,50 0-1,-25 50 1,-49-50-16,74 0 16,-50 0 15,1 0-15,-50 0 15,-1 0-16,26 24 1,-25-24 0,0 0 15,-1 0 0</inkml:trace>
  <inkml:trace contextRef="#ctx0" brushRef="#br0" timeOffset="17032.61">3696 6276 0,'25'0'125,"0"0"-125,49 0 16,50 0-1,0 0 1,-25 0 0,-24 0-1,24 0 16,-74 0-31,-1 0 16,100-25 0,-24 0-1,-1 25 1,-25-25 0,1 25-1,-50-25 1,49 25-1,0 0 1,1 0 0,-26 0-1,75 0 17,-24 0-17,-51 0-15,125 0 31,-100 0-15,50 0 0,-24 0-1,-26 0 1,50 0 0,-50 0-1,1 0 1,-26 0-1,51 0 1,-76 0 93,1 0-109,25-24 16,-1 24 0,51 0-1,48 0 1,-48 0 0,-26 0-1,-24 0 1,24 0-1,-49 0 1,0 0-16,24 0 16,1 0-1,0 0 1,-26 0 0,51 0-1,49 0 16,0 0-15,-25 0 0,50 0-1,49 0 1,-123 0 0,24 0-1,0 0 16,50 0-15,0 0 0,-75 0-1,50 0 1,0 0 0,-24 0-1,-1 0 1,-74 0-1,24 0 1,1 0 0,-1 0-16,1 0 15,49 0 1,0 0 0,1 0-1,-1 0 1,50 0-1,-25 0 1,49 0 0,-24 0-1,25 0 1,24 0 0,25 0-1,125 0 1,-224 0-1,-50 0 17,25 0-17,-49 0 1,-25 0 0,49 0-1,1 0 1,-26 0-1,50 0 1,1 0 0,-26 0-1,100 0 1,-100-25 0,-24 25 15,-1 0-31,26 0 31,-26 0-15,1 0-1,0 0 1,-26 0 0,26 0-1,-25 0 1,99 0-1,-25 0 1,-25 0 0,1 25-1,24-25 1,25 24 0,25 1-1,-25 0 1,25 0 15,0 0-15,-1-25-1,26 0 1,-75 0 0,125 24-1,-100-24 1,0 0-1,0 25 1,-50-25 0,25 0-1,0 25 1,-24-25 0,24 25-1,-74-25 1,0 0 15,0 25-15</inkml:trace>
  <inkml:trace contextRef="#ctx0" brushRef="#br0" timeOffset="26345.041">4192 7045 0,'25'0'31,"0"0"-31,74-25 16,74 25-1,1-50 1,74 50 15,-99-25-15,-99 25-1,-26 0 1,26-24 0,0 24-1,24 0 1,-24-25-1,-1 0 1,1 25-16,-1 0 16,26 0-1,-1-25 1,-24 25 0,-25 0-1,24 0 1,26 0 15,-1 0-15,50 0-1,75 0 1,-125 0 0,124 0-1,26 0 1,-1 0-1,-49 0 1,-26 0 0,-24 0-1,25 0 1,-74 0 0,24 0-1,0-50 1,0 50 15,50 0-15,-25 0-1,-49 0 1,-26 0 0,1 0-1,24 0 1,1 0-1,73 0 1,-73-24 0,-1 24-1,25 0 1,26 0 15,-51 0-15,-49 0-16,49 0 31,-49 0-15,0 0-1,49 0 1,1 0 0,49 0-1,-50 0 1,50 0-1,-25 0 1,-24 0 0,74 0-1,-75 0 1,50 0 0,0 24-1,-74-24 1,49 0 15,-50 25-15,1-25-1,24 0 1,-49 0 0,25 0-1,-25 0 1,24 0-1,26 0 1,-1 0 0,-49 0-1,24 0 1,-49 25 140</inkml:trace>
  <inkml:trace contextRef="#ctx0" brushRef="#br0" timeOffset="77874.195">16049 9872 0,'0'25'203,"0"0"-187,0 0-1,-25-25 1,0 24 15,25 1 1,-25 0-17,-24 0 1,24-25-1,-25 50 1,1-50 0,49 24-1,-100 1 1,26 0 0,0 0-1,-1-25 1,1 25-1,24-25 1,0 0-16,-24 49 31,49-49-15,-24 0 0,-26 0 15,1 25-16,-25 0 1,24 0 0,1-1-1,-1-24 1,26 0 0,-26 0-1,-24 0 1,50 0-1,24 0-15,-99 0 16,74 0 0,-74 0 15,74 0-15,-24 0-1,0 0 1,24 0-1,-24 0 1,49 0 0,-25 0-1,-24 0 1,-1 0 0,51 0-1,-76-24 1,26 24-1,24 0 17,26 0-17,-26 0 1,25 0 0,0-25-1,0 25 1,-24-25-1,24 25 1,0 0 15,-24 0-15,24-25 15,-25 25 250,25 0 16</inkml:trace>
  <inkml:trace contextRef="#ctx0" brushRef="#br0" timeOffset="95232.999">5705 11683 0,'74'0'156,"-24"0"-140,49 0-16,-24 0 16,74 0-1,-25 0 1,49 0 0,-24 0-1,-50 0-15,-24 0 16,98 0-1,-73 0 17,-1 0-32,0 0 31,50 0-15,-50 0-1,-25 0 1,26 0-1,-51 0 1,1 0 0,-25 0-1,49 0 1,-49 0 0,49 25-1,50-25 1,-49 0-1,-26 0 1,-24 0 31,0 0-31,99 0-1,-99 0 95,49 0-110,-24 0 15,-1 0-15,1 0 16,49 0-1,0 0 1,50 0 0,0 0 15,-74 0-31,-1 0 16,100 0-1,24 0 1,-99 0-1,100 0 1,24 0 0,-99 0-1,0 0 1,0 0 0,25 0-1,99 0 1,-50 0-1,50 0 1,0 0 0,-148 0-1,24 0-15,74 0 32,25 0-17,-99 0 1,0 0-1,25 0 1,0 0 0,-50 0-1,0 0 1,-74 0 0,25 0-1,-1 0 1,-24 0-1,25 0 17,24 0-32,-49 0 47,0 0-32,0 0 1,0 0 31,-1 0 31,26 0-63,0 0-15,-1 0 16,-24 0 0,74 0-1,-74 0 17,25 0-17,-26 0 1,1 0-1,0 0 1,0 0-16</inkml:trace>
  <inkml:trace contextRef="#ctx0" brushRef="#br0" timeOffset="193696.758">11559 6474 0,'0'25'219,"0"0"-204,25-1-15,-25 1 16,0 0 0,0 0-16,0 0 31,25 24 406,-25-24-437,0 25 16,0-26 0,24 51-1,-24-1 1,25 1 0,0-1-1,-25-49-15,0 25 16,0 24-1,0-24 1,0 24 0,0 0-1,0 1 1,0-26 0,0 1 15,0-25 0</inkml:trace>
  <inkml:trace contextRef="#ctx0" brushRef="#br0" timeOffset="207375.709">23564 7541 0,'0'49'156,"-49"1"-156,24 49 16,-25-74-16,26 49 16,-76 25-1,-48-24 1,48-75-16,-148 124 31,-25-25-31,1-74 31,222-25-15,-74 0 0,-149 50-1,0-50 1,124 0 15,-123 0-15,73 0-16,-24-100 15,-224 51 1,249 49-16,-224-25 16,-99-49-1,174 24 1,-50-25 15,25 51-31,0-1 16,-50-50 15,-49 75-15,-50 0-1,124 0 1,149 0-16,149 0 16,-397 0-1,397 0 1,-199 0-1,-198 25 1,124-25 0,-25 25-1,-99-25 1,347 0 0,-322 74 15,49-24-31,100-25 31,-224-25-15,372 50-1,-396-50 1,148 0 0,224 0-1,123 0 1,1 0 46,-100 0-62,1 0 16,-150 0 0,125 0-1,-174 0 1,198 0-16,-248 0 31,150 0-15,-26 0-1,-74 0 1,0 0 0,-50 49-1,75-24 1,124 49-1,-25-49 1,49-25 0,-24 50-1,-25-50 1,99 25 15,-74-1-31,49 1 31,-74 25-15,-25-25 0,50-25-1,-50 0 1,199 0 0,-1 0 15,50 0-16,-49 0-15,-75 0 16,124 0 0,1 0 46,24 24-46,-25 26 15,25 0-15,0-1-1,0 1 1,0-1 0,0 75-1,49 25 1,1 0-1,24 50 1,26-1 0,-76-99-1,101 50 1,-76-50 0,1-24-1,-25-51 1,-1 1 15,1 0-15,0-25-1,25 0-15,-1 25 16,1-25 0,49 50-1,0-50 1,50 24-1,-99-24 1,49 0 15,-25 0-15,-24 0 78,49 0-94,75 50 15,24-25 1,1 0 0,-26-1-1,75 51 1,25-50-1,0 24 1,99-24 0,-173 25-16,-26-1 15,422 26 17,-198-1-17,50-24-15,74 74 31,74-100-15,-99-24 0,0 0-1,50 0 1,49 50 0,-49 24-1,148 26 1,-73-1-1,-1-49 1,-174 24 0,-74-49-1,25-25 1,-223 0 15,-50 0-31,-75 0 16,224 0 31,-99-50-32,-125 25 1,-24 1 15,99-51-15,149-24-1,-174 24 1,100-24 0,-75 0-1,0 25 1,-75-1 0,26 1-1,-50 24 1,0 1-16,-1-1 31,1-24-31,-25 24 16,0 25-1,0-24 1,0-26 0,0-49-1,0 50 1,0-1-1,0 1 1,0 24 0,0-24-1,0 49 1,0-25 0,0 26-1,0-26 32,0 25-31,0 0-1,-25 1 1,1-1 62,-1 25-78,25-25 78,-25 0-62,0 0 31,25 1-16,-25-1 16,0-25 78,25 25-78,0 1 31,-24-1-78,24 0 62,-25 0-15,25-24-16,-25 49-15,25-25 15,0 0 1,-25 25-17,0-25 32,25 0 16,0 0-17,0 1-30,0-1 15,0 0 1,0 0-1,0 0 0,0 1 0,0-1-15,0 0 31,0 0 15,0 0-15,25 25 16,0 0-32,0 0-15,0 0-1,-1 0 1,1 0 265,-25 25-281,0 0 16,0 25-1,0-1 1,-25 1 0,25-1-1,0 26 1,-49-1-1,24 1 1,25-50 0,0 24-1,0 1 1,0-25 0,0-1 46,0 1-31,0 0-15,0 0 15,0 0-15,0-1-1,0 1 1,0 25 0,25-1-1,-25-24 1,25 0 31,-1-25 109,1 0-140,0 0-16,74-25 15,-74 0 1,25 1 0,-25-26-1,-1 50 1,1-25 15,0 0 16,0 25-16,24 0 0,-24 0 1,25 0-1,-25 0 0,24 0-31,26-24 16,-26 24 15,-24 0-31,25 0 16,24 0-1,0 0-15,26 0 16,-26 0 0,25 0-1,-24 0 1,-26 0-1,-24 0 1,25 0 0,-25 0-1,24 0 1,-24 0 0,0 0-1,24 0 16,1 0-15,0 0 0,-1 0-1,1 0 1,-1 0 0,1 0-1,49 0 1,0 0-1,25 0 1,-24 0 0,-26 0-1,25 0 1,-49 0 0,49 0 15,-49 0-16,24 0-15,-24 0 32,74 0-17,-50 0 1,1 0 0,24 0-1,25 0 1,-50 0-1,50 0 1,25 0 0,-74 0-1,24 0 1,-25-25 0,25 0-1,-49 25 1,24-25-1,1 0 17,49 1-17,0 24 1,-25-25 0,0 0-1,-24 25 1,-26 0-1,-24 0 1,25 0 0,-25 0-1,49 0 1,25 0 0,50 0 15,-25 0-16,25 0 1,49 0 0,-49 0-1,124 0 1,-75 0 0,-24 0-1,0 0 1,-50 0-1,0-25 1,25 25 0,-50-25-1,50 25 1,-25 0 0,74 0-1,-99 0 1,1 0-16,247 0 31,-50 0-15,-48 0-1,-51 0 1,-173 0 0,24 0 77,-24 0-93,74 0 16,-24 0-16,222 0 16,-24 0-1,-223 0 1,49 0 453,-24 0-469,24 0 15,0 0-15,174 0 16,-75 0-1,-148 0 17,-25 0-32,-1 0 31,274 0-15,-149 0-1,-124 0 1,24 0-1,-24 0 126,25 0-125,74 25-1,49 25 1,26-25 0,49-1-1,0 26 1,50-25-1,-75 0 1,-25-1 0,-98 26-16,-51-50 15,125 0 1,-25 0 0,-75 0-1,0 0 16,26 0-15,24 0 0,-25 0-1,75 0 1,-26 0 0,76 0-1,-51 0 1,1 0-1,0-25 1,24-49 0,-24 74-1,-1-50 1,-24-24 0,-25 49-1,0-25 16,-25 26-15,75-51 0,-100 50-1,50 1 1,-24-26 0,-26 25-1,-49 25 1,24-74-1,-24 49 1,25-25 0,-25 25-1,-25 1 1,49-26 0,-49 25-1,0-24 16,0 24 1,-25 0-17,-24 0 1,24 0 0,-49 1-16,-125-175 15,100 125 1,25 24-1,-1-24 1,-24-1 0,-25 1-1,-50 24 1,75 1 0,-25 24-1,-74 0 16,24 0-15,124 25 0,-74-25-1,75 25 1,-51 0 0,-73 0-1,49 0 1,-25 0-1,-99 25 1,-99 0 0,173-25-1,-49 74 1,49-74 0,50 0-1,-49 25 16,-26-25-15,-24 0 0,24 0-1,26 0 1,-26 0 0,1 0-1,49 0 1,-49 0-1,-1 0 1,-222-49 0,222 49-1,-49 0 1,50-25 15,49 25-31,25 0 16,49-25 15,-49 0-15,25 25-1,-25 0 1,50 0 0,49 0-1,-50-25 1,51 25-1,-26 0 1,-49-24 0,0 24-1,-1 0 1,-24 0 0,25 0-1,-25 0 1,74 0 15,-24 0-15,49 0-16,-49 0 15,-1 0 1,-123-25 0,99 25-1,-50 0 1,50 0-1,0 0 1,-1 0 0,1 0-1,-25 0 1,25 0 0,0 0 15,24 0-16,26 25 17,-1-25-17,0 0 1,26 24 0,-26-24-1,50 25 1,-25-25 31</inkml:trace>
  <inkml:trace contextRef="#ctx0" brushRef="#br0" timeOffset="-208790.021">3746 15751 0,'24'0'172,"76"25"-172,98 24 16,-49-24-1,223-25 1,50 0 0,24 25-1,-198-25 1,-49 0-1,-1 0 1,-124 25-16,125 0 16,-125-1-1,25 1-15,100 0 32,-1 0-32,1 0 15,-100-1 16,25-24-31,0 25 32,-25 0-17,0-25 1,50 25 0,0 0-1,25-1 1,24-24-1,25 0 1,-74 0 0,-74 0-1,-1 0 1,75 0 0,-25 0 15,-50 0-31,26 0 31,-26 0-15,-24 0-1,98-24 1,26-1 0,24 0-1,-49 0 1,25 0-1,-50-24 1,74-26 0,-24 75-1,0-24 1,-75 24 0,0-25-1,-49 0 1,-1 0-16,26 25 31,-26 0-31,75 0 31,-24 0-15,24 0 0,0 0-1,-50 0 1,0 0-1,-24 0 1,-25 0 0,24 0-1,-24 0 17,0 0-1,25 0-31,24 0 15,50 0 1,25 0 15,-25 0-15,-25 0 0,-24 0-1,24 0 1,-25 0-1,50 0 1,-74 0 0,-25 0-1,49 0 1,-24 0 0,24 0-1,-24 0 1,-25 0 46</inkml:trace>
  <inkml:trace contextRef="#ctx0" brushRef="#br0" timeOffset="-189496.388">11063 13742 0,'25'0'47,"-1"-25"-32,1 25-15,25-25 16,24 0 0,50 1-1,25-1 1,-25 0-1,0 25 1,-99 0 15,0 0 63,24 0-47,26 0-47,-26 0 16,26 0-16,74 0 15,-25 0 1,0 25-1,-25-25 1,-49 0 15,49 25-31,-50-25 16,1 0 0,0 0-1,98 24 1,101 26-1,-1-50 1,-100 0 0,-24 0-1,25 0 1,-99 0 0,24 0 202,-24 0-202,24 0-16,150-25 16,-175 25-1,224 0 1,-50-49-1,-49 24 1,-25 0 15,0 25-15,-1-25 0,-24 25-1,50 0 1,74 0-1,-25 0 1,-49 0 0,0 0-1,-100 0-15,25 0 16,124-25 0,-49 25-1,-50 0 1,25-24-1,-50 24 1,-24 0 15,-1 0-15,-24 0 0,24 0-1,0 0 1,50 0-1,124 0 1,-74 0 0,25 24-1,98 26 1,-173-50 0,-25 0-1,-74 0 1</inkml:trace>
  <inkml:trace contextRef="#ctx0" brushRef="#br0" timeOffset="-119869.138">8855 16098 0,'-49'0'0,"24"0"15,-25-25-15,-24 25 16,-75-74 0,75 74-1,-50-25 1,24 25 15,-24 0-15,0 0-1,-99-25 1,149 25-16,-26 0 16,-73 0-1,98 0 1,-49 0 0,25 0-1,-50 0 1,25 0-1,50 0 1,-75 0 0,50 50-1,-75-50 1,-24 0 15,-75 0-15,124 0-1,-248 0 1,199 0 0,74 0-1,0 0 1,0 0 0,49 0-1,-74 25 1,125-25-1,24 25 204,-25-25-219,25 24 47,0 1-47,-50 25 16,25-1-1,-24-24 1,-1 50-16,50-51 31,-25 26 344,-24-25-359,49 0-16,0 0 0,0-1 15,-50 26 1,25-50 234,-24 25-234,24-25-1,0 0 1,-24 25-16,49-1 78,-25-24-62,0 25-1,25 0 1,0 49 0,0-49-1,0 25 1,0-1-16,0-24 15,0 74 1,25-74 15,0-25-31,49 25 32,75-25-1,24 50-16,1-50 1,-124 0 0,-26 0 62,100 0-78,-74 0 15,-25 0 126,74 0-141,-74-25 16,49 25-1,100 0 1,74 0 0,50-25-1,24 25 1,-74-25-1,-25 0 1,1-49 0,-26 0-1,-24 74 1,-1-50 15,26 25-15,-150 0-16,75 1 15,323 24 1,-125-75 0,-74 75-1,-24-25 1,-75-49 0,-1 49-1,-48 25 1,24-49-1,-50 24 17,-24 0-32,-26 25 15,1-25 1,0 0-16,0 25 47,-100 0 140,1 0-187,-25 25 16,-50 0 0,-49 0-16</inkml:trace>
  <inkml:trace contextRef="#ctx0" brushRef="#br0" timeOffset="-116944.623">2952 15949 0,'0'25'281,"0"25"-265,0-1-16,0-24 15,0 50 1,0-26-1,0 26 1,0-51 187,0 1-187,0 0-1,0 0 1,0 25 0,-25 24-1,25 0 1,-25 26 0,25-76-1,0 26-15,-25 0 16,25-1-1,0 1 1,-24-25 0,48-25 109,26-100-110,0 26 1,24-25 0,0 49-16,100-148 15,-75 148 1,-99 25-16,0 0 31,50 1-15,-25-1-1,99-50 32,99-98-31,-99 98-1,-50 1 189,-24 49-189,74-49-15,0 24 16,223-123-1,1-1 1,73-99 0,51 25-1,-200 74 1,100-24 0,75-50-1,-25 74 1,-100 75-1,-49 0 1,0-25 0,-124 74-1,-75-24-15,298-75 16,-223 99 15,-25 26-15,-74-1-1,-50 0 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1-09-16T23:24:34.770"/>
    </inkml:context>
    <inkml:brush xml:id="br0">
      <inkml:brushProperty name="width" value="0.05292" units="cm"/>
      <inkml:brushProperty name="height" value="0.05292" units="cm"/>
      <inkml:brushProperty name="color" value="#FF0000"/>
    </inkml:brush>
  </inkml:definitions>
  <inkml:trace contextRef="#ctx0" brushRef="#br0">14461 9252 0,'-25'-25'15,"50"25"110,0 0-109,25 0-16,-26 0 15,100 0 1,-24 0 0,73 0-1,-49 0 1,-25 0 0,25 0-1,1 0 1,-26 0-1,50 0 1,-125 0-16,51 0 16,148 0-1,-49 0 1,-26 0 0,1 0 15,0 0-16,-25 0 1,25 0 0,49 25-1,26-25 1,24 0 0,-50 0-1,25 0 1,75 0-1,49 0 1,-148 0 0,24 25-1,-49-25 1,-75 0 0,50 0-1,-50 0 16,149 0-15,-99 0 0,0 0-1,74 0 1,-124 0 0,99 0-1,1 0 1,-25 0-1,-150 0 1,1 0 140,50 0-156,-51 0 16,76 0 0,24 0-1,0 0 1,0 0-1,-50 0 1,50 0 0,75 0-1,-1 0 1,-49 0 0,-100 0-1,26 0-15,98 0 31,-73 0-15,-26 0 0,-24 0 31,-25 0-32,49 0-15,-49 0 16,0 0-1,-1 0 48,1 0-63,50 0 16,-1 0-1,0 0 16,-24 0-15,0 0 0,-1 0-1,-24 0 1,25 0 0,-1 0-1,1 0 1,49 0-1,-49 0-15,99 0 32,-50 0-17,0 0 1,-25 0 0,-24 0 15,-25 0-16,24 0 1,-24 0 0,0 0-1,0 0 1,0 0 0,-1 0 30</inkml:trace>
  <inkml:trace contextRef="#ctx0" brushRef="#br0" timeOffset="91262.312">2927 12576 0,'25'0'187,"24"0"-171,1 0-1,99 0 1,-25 0 0,25 25-1,-1 0 1,1-25-1,0 24 1,-50-24 0,50 50-1,0-25 1,-25-25 0,25 0-1,-25 0 1,124 25-1,-124 24 1,25-24 0,-25-25 15,-50 0-15,50 0-1,75 0 1,24 0-1,-25 0 1,-49 0 0,-25 0-1,-25 0 1,-49 0-16,-25 0 16,99 0-1,-50 0 1,26 0-1,-26 0 17,50 0-32,-25 0 31,-24-50-15,24 50-1,25 0 1,74 0-1,-74 0 1,-25 0 0,100 0-1,-75 0 1,0-49 0,-25 49-1,25 0 1,-25 0-1,-24 0 1,49 0 0,-25-25-1,0 0 17,100 0-17,-1 25 1,1 0-1,-26 0 1,1 0 0,-100 0-1,-49 0 63,0 0-62,0 0 93,24 0-109,26 0 16,-26 0-16,1 0 16,99 0-1,-50 0 1,25 0 15,-74 0-31,74 25 16,-100-25 15,1 0-15,0 0-1,0 0 126,49 0-141,-24 0 16,24 0-1,-49 0-15,99 0 16,-25 0-1,-24 0 1,49 0 0,49 0 15,1 0-15,74 0-1,-25 0 1,125 0-1,-1 0 1,-223 0 0,25 0-16,0 0 15,24 0 1,-49 0 0,0 0-1,-25 0 16,-24 0-31,24-25 16,25 25 15,25-24-31,-50 24 32,-24 0-17,49-25 1,0 25-1,0 0 1,-25-25 0,-25 0-1,1 0 1,-26 25 0,1 0-1,0 0 1,24 0-1,25 0 1,25 0 15,-74 0-31,-1 0 32,-24 0-17,0 0 1,49 0-1,-24 0 1,-25 0 0,49 0-1,-24 0 1,-1 0 0,51 0-1,-1 0 1,-74 0-1,24 0 17,-24 0-1,25 0-15,24 0-1,-49 0 1,99 0-1,0 0 1,0 0 0,0 0-1,-99 0-15,49 0 16,-49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38A83-63FE-48EF-B197-08CFEF2F67D6}" type="datetimeFigureOut">
              <a:rPr lang="es-ES" smtClean="0"/>
              <a:t>16/09/2021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9B5D6-1424-4E7C-A09D-5B830656A4A7}" type="slidenum">
              <a:rPr lang="es-ES" smtClean="0"/>
              <a:t>‹Nº›</a:t>
            </a:fld>
            <a:endParaRPr lang="es-ES"/>
          </a:p>
        </p:txBody>
      </p:sp>
    </p:spTree>
    <p:extLst>
      <p:ext uri="{BB962C8B-B14F-4D97-AF65-F5344CB8AC3E}">
        <p14:creationId xmlns:p14="http://schemas.microsoft.com/office/powerpoint/2010/main" val="204361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8E9B5D6-1424-4E7C-A09D-5B830656A4A7}" type="slidenum">
              <a:rPr lang="es-ES" smtClean="0"/>
              <a:t>4</a:t>
            </a:fld>
            <a:endParaRPr lang="es-ES"/>
          </a:p>
        </p:txBody>
      </p:sp>
    </p:spTree>
    <p:extLst>
      <p:ext uri="{BB962C8B-B14F-4D97-AF65-F5344CB8AC3E}">
        <p14:creationId xmlns:p14="http://schemas.microsoft.com/office/powerpoint/2010/main" val="219873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1F79A77-6C44-4119-975A-3DB7D5BA0D38}"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16512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88089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29413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4320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1F79A77-6C44-4119-975A-3DB7D5BA0D38}"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92312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1F79A77-6C44-4119-975A-3DB7D5BA0D38}"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3851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1F79A77-6C44-4119-975A-3DB7D5BA0D38}" type="datetimeFigureOut">
              <a:rPr lang="es-ES" smtClean="0"/>
              <a:t>16/09/2021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57330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1F79A77-6C44-4119-975A-3DB7D5BA0D38}" type="datetimeFigureOut">
              <a:rPr lang="es-ES" smtClean="0"/>
              <a:t>16/09/2021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64613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F79A77-6C44-4119-975A-3DB7D5BA0D38}" type="datetimeFigureOut">
              <a:rPr lang="es-ES" smtClean="0"/>
              <a:t>16/09/2021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51074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1F79A77-6C44-4119-975A-3DB7D5BA0D38}"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58121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1F79A77-6C44-4119-975A-3DB7D5BA0D38}"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1443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79A77-6C44-4119-975A-3DB7D5BA0D38}" type="datetimeFigureOut">
              <a:rPr lang="es-ES" smtClean="0"/>
              <a:t>16/09/2021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34C4-6DB4-4A8D-B03A-9291AC34C614}" type="slidenum">
              <a:rPr lang="es-ES" smtClean="0"/>
              <a:t>‹Nº›</a:t>
            </a:fld>
            <a:endParaRPr lang="es-ES"/>
          </a:p>
        </p:txBody>
      </p:sp>
    </p:spTree>
    <p:extLst>
      <p:ext uri="{BB962C8B-B14F-4D97-AF65-F5344CB8AC3E}">
        <p14:creationId xmlns:p14="http://schemas.microsoft.com/office/powerpoint/2010/main" val="366115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hyperlink" Target="https://padlet.com/laep42consultormed/1z0qwjne665xhqvu"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1"/>
            <a:ext cx="12191999" cy="6858000"/>
          </a:xfrm>
          <a:prstGeom prst="rect">
            <a:avLst/>
          </a:prstGeom>
        </p:spPr>
      </p:pic>
      <p:pic>
        <p:nvPicPr>
          <p:cNvPr id="3" name="Imagen 2"/>
          <p:cNvPicPr>
            <a:picLocks noChangeAspect="1"/>
          </p:cNvPicPr>
          <p:nvPr/>
        </p:nvPicPr>
        <p:blipFill rotWithShape="1">
          <a:blip r:embed="rId3"/>
          <a:srcRect l="14763" t="11459" r="15349" b="14236"/>
          <a:stretch/>
        </p:blipFill>
        <p:spPr>
          <a:xfrm>
            <a:off x="0" y="77788"/>
            <a:ext cx="12192000" cy="678021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49" y="3062770"/>
            <a:ext cx="2603501" cy="2972318"/>
          </a:xfrm>
          <a:prstGeom prst="ellipse">
            <a:avLst/>
          </a:prstGeom>
          <a:ln>
            <a:noFill/>
          </a:ln>
          <a:effectLst>
            <a:softEdge rad="112500"/>
          </a:effectLst>
        </p:spPr>
      </p:pic>
      <p:sp>
        <p:nvSpPr>
          <p:cNvPr id="10" name="Marcador de contenido 2"/>
          <p:cNvSpPr txBox="1">
            <a:spLocks/>
          </p:cNvSpPr>
          <p:nvPr/>
        </p:nvSpPr>
        <p:spPr>
          <a:xfrm>
            <a:off x="0" y="6073982"/>
            <a:ext cx="2829635" cy="237083"/>
          </a:xfrm>
          <a:prstGeom prst="rect">
            <a:avLst/>
          </a:prstGeom>
          <a:solidFill>
            <a:schemeClr val="accent1">
              <a:lumMod val="20000"/>
              <a:lumOff val="80000"/>
            </a:schemeClr>
          </a:solidFill>
        </p:spPr>
        <p:txBody>
          <a:bodyPr vert="horz" lIns="91440" tIns="45720" rIns="91440" bIns="45720" rtlCol="0">
            <a:normAutofit fontScale="77500" lnSpcReduction="2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400" dirty="0"/>
              <a:t>DR. LUIS ALBERTO ESQUEN PERALES</a:t>
            </a:r>
          </a:p>
        </p:txBody>
      </p:sp>
    </p:spTree>
    <p:extLst>
      <p:ext uri="{BB962C8B-B14F-4D97-AF65-F5344CB8AC3E}">
        <p14:creationId xmlns:p14="http://schemas.microsoft.com/office/powerpoint/2010/main" val="290522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057" y="-594"/>
            <a:ext cx="12193057" cy="6858594"/>
          </a:xfrm>
          <a:prstGeom prst="rect">
            <a:avLst/>
          </a:prstGeom>
        </p:spPr>
      </p:pic>
      <p:sp>
        <p:nvSpPr>
          <p:cNvPr id="2" name="Título 1"/>
          <p:cNvSpPr>
            <a:spLocks noGrp="1"/>
          </p:cNvSpPr>
          <p:nvPr>
            <p:ph type="title"/>
          </p:nvPr>
        </p:nvSpPr>
        <p:spPr>
          <a:xfrm>
            <a:off x="0" y="150126"/>
            <a:ext cx="11764370" cy="1082554"/>
          </a:xfrm>
          <a:solidFill>
            <a:schemeClr val="bg2"/>
          </a:solidFill>
        </p:spPr>
        <p:txBody>
          <a:bodyPr>
            <a:normAutofit/>
          </a:bodyPr>
          <a:lstStyle/>
          <a:p>
            <a:pPr algn="ctr"/>
            <a:r>
              <a:rPr lang="es-ES" dirty="0"/>
              <a:t>PROTOCOLO PARA LA RETROALIMENTACIÓN - SER</a:t>
            </a:r>
          </a:p>
        </p:txBody>
      </p:sp>
      <p:graphicFrame>
        <p:nvGraphicFramePr>
          <p:cNvPr id="7" name="Diagrama 6"/>
          <p:cNvGraphicFramePr/>
          <p:nvPr/>
        </p:nvGraphicFramePr>
        <p:xfrm>
          <a:off x="2254780" y="1232680"/>
          <a:ext cx="8910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0" y="2814554"/>
            <a:ext cx="2101755" cy="3490711"/>
          </a:xfrm>
          <a:prstGeom prst="wedgeEllipseCallout">
            <a:avLst>
              <a:gd name="adj1" fmla="val 62145"/>
              <a:gd name="adj2" fmla="val -72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No deben ser demasiadas  las  orientaciones que le brindamos a los estudiantes </a:t>
            </a:r>
          </a:p>
          <a:p>
            <a:pPr algn="ctr"/>
            <a:r>
              <a:rPr lang="es-ES" dirty="0">
                <a:solidFill>
                  <a:schemeClr val="tx1"/>
                </a:solidFill>
              </a:rPr>
              <a:t>(3)</a:t>
            </a:r>
          </a:p>
        </p:txBody>
      </p:sp>
    </p:spTree>
    <p:extLst>
      <p:ext uri="{BB962C8B-B14F-4D97-AF65-F5344CB8AC3E}">
        <p14:creationId xmlns:p14="http://schemas.microsoft.com/office/powerpoint/2010/main" val="11176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057" y="-594"/>
            <a:ext cx="12193057" cy="6858594"/>
          </a:xfrm>
          <a:prstGeom prst="rect">
            <a:avLst/>
          </a:prstGeom>
        </p:spPr>
      </p:pic>
      <p:sp>
        <p:nvSpPr>
          <p:cNvPr id="2" name="Título 1"/>
          <p:cNvSpPr>
            <a:spLocks noGrp="1"/>
          </p:cNvSpPr>
          <p:nvPr>
            <p:ph type="title"/>
          </p:nvPr>
        </p:nvSpPr>
        <p:spPr>
          <a:xfrm>
            <a:off x="259308" y="131591"/>
            <a:ext cx="11764370" cy="1082554"/>
          </a:xfrm>
          <a:solidFill>
            <a:schemeClr val="bg2"/>
          </a:solidFill>
        </p:spPr>
        <p:txBody>
          <a:bodyPr>
            <a:normAutofit/>
          </a:bodyPr>
          <a:lstStyle/>
          <a:p>
            <a:r>
              <a:rPr lang="es-ES" dirty="0"/>
              <a:t>RETROALIMENTACIÓN  SIN CONECTIVIDAD</a:t>
            </a:r>
          </a:p>
        </p:txBody>
      </p:sp>
      <p:sp>
        <p:nvSpPr>
          <p:cNvPr id="9" name="Llamada ovalada 8"/>
          <p:cNvSpPr/>
          <p:nvPr/>
        </p:nvSpPr>
        <p:spPr>
          <a:xfrm>
            <a:off x="0" y="2299984"/>
            <a:ext cx="2197290" cy="3490711"/>
          </a:xfrm>
          <a:prstGeom prst="wedgeEllipseCallout">
            <a:avLst>
              <a:gd name="adj1" fmla="val 62145"/>
              <a:gd name="adj2" fmla="val -72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TAREA  MAS  EJEMPLOS</a:t>
            </a:r>
          </a:p>
        </p:txBody>
      </p:sp>
      <p:graphicFrame>
        <p:nvGraphicFramePr>
          <p:cNvPr id="3" name="Diagrama 2"/>
          <p:cNvGraphicFramePr/>
          <p:nvPr>
            <p:extLst>
              <p:ext uri="{D42A27DB-BD31-4B8C-83A1-F6EECF244321}">
                <p14:modId xmlns:p14="http://schemas.microsoft.com/office/powerpoint/2010/main" val="1790575143"/>
              </p:ext>
            </p:extLst>
          </p:nvPr>
        </p:nvGraphicFramePr>
        <p:xfrm>
          <a:off x="2101755" y="1439333"/>
          <a:ext cx="9921923" cy="5193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2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57" y="-594"/>
            <a:ext cx="12193057" cy="6858594"/>
          </a:xfrm>
          <a:prstGeom prst="rect">
            <a:avLst/>
          </a:prstGeom>
        </p:spPr>
      </p:pic>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228600" y="213770"/>
            <a:ext cx="11715750" cy="6420021"/>
          </a:xfrm>
          <a:prstGeom prst="rect">
            <a:avLst/>
          </a:prstGeom>
        </p:spPr>
      </p:pic>
    </p:spTree>
    <p:extLst>
      <p:ext uri="{BB962C8B-B14F-4D97-AF65-F5344CB8AC3E}">
        <p14:creationId xmlns:p14="http://schemas.microsoft.com/office/powerpoint/2010/main" val="17796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365125"/>
            <a:ext cx="10515600" cy="725121"/>
          </a:xfrm>
          <a:solidFill>
            <a:schemeClr val="accent4">
              <a:lumMod val="40000"/>
              <a:lumOff val="60000"/>
            </a:schemeClr>
          </a:solidFill>
        </p:spPr>
        <p:txBody>
          <a:bodyPr/>
          <a:lstStyle/>
          <a:p>
            <a:pPr algn="ctr"/>
            <a:r>
              <a:rPr lang="es-ES" dirty="0"/>
              <a:t>Caso </a:t>
            </a:r>
          </a:p>
        </p:txBody>
      </p:sp>
      <p:sp>
        <p:nvSpPr>
          <p:cNvPr id="3" name="Marcador de contenido 2"/>
          <p:cNvSpPr>
            <a:spLocks noGrp="1"/>
          </p:cNvSpPr>
          <p:nvPr>
            <p:ph idx="1"/>
          </p:nvPr>
        </p:nvSpPr>
        <p:spPr>
          <a:solidFill>
            <a:schemeClr val="accent4">
              <a:lumMod val="40000"/>
              <a:lumOff val="60000"/>
            </a:schemeClr>
          </a:solidFill>
        </p:spPr>
        <p:txBody>
          <a:bodyPr>
            <a:normAutofit fontScale="85000" lnSpcReduction="20000"/>
          </a:bodyPr>
          <a:lstStyle/>
          <a:p>
            <a:pPr algn="just"/>
            <a:r>
              <a:rPr lang="es-ES" dirty="0"/>
              <a:t>Un docente se propone que los estudiantes de primer grado como parte del proceso de la construcción de la noción de decena, descompongan el número 10 en sus sumandos, haciendo uso de la regleta de colores; sin embargo al monitorearlos se da cuenta de que algunos grupos cometieron errores al usar las regletas de colores por lo que se hace necesario brindarle retroalimentación </a:t>
            </a:r>
          </a:p>
          <a:p>
            <a:pPr algn="just"/>
            <a:r>
              <a:rPr lang="es-ES" dirty="0"/>
              <a:t>¿Cuál de las siguientes alternativas presenta una retroalimentación por descubrimiento ?</a:t>
            </a:r>
          </a:p>
          <a:p>
            <a:pPr algn="just"/>
            <a:r>
              <a:rPr lang="es-ES" dirty="0"/>
              <a:t>A.  el docente se acerca los grupos para verificar su trabajo y les indica si el trabajo con las regletas es correcto o incorrecto</a:t>
            </a:r>
          </a:p>
          <a:p>
            <a:pPr algn="just"/>
            <a:r>
              <a:rPr lang="es-ES" dirty="0"/>
              <a:t> B. el docente se acerca los grupos para verificar su trabajo y Explica cómo debieron formar las regletas </a:t>
            </a:r>
          </a:p>
          <a:p>
            <a:pPr algn="just"/>
            <a:r>
              <a:rPr lang="es-ES" dirty="0"/>
              <a:t>C.  el docente se acerca los grupos para verificar su trabajo y los guías con preguntas para que identifiquen el error o acierto en la formación de las regletas</a:t>
            </a:r>
          </a:p>
        </p:txBody>
      </p:sp>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FCADA4B9-69EA-465D-B473-D0EC83C41405}"/>
                  </a:ext>
                </a:extLst>
              </p14:cNvPr>
              <p14:cNvContentPartPr/>
              <p14:nvPr/>
            </p14:nvContentPartPr>
            <p14:xfrm>
              <a:off x="1044720" y="3589560"/>
              <a:ext cx="10314360" cy="2125800"/>
            </p14:xfrm>
          </p:contentPart>
        </mc:Choice>
        <mc:Fallback>
          <p:pic>
            <p:nvPicPr>
              <p:cNvPr id="5" name="Entrada de lápiz 4">
                <a:extLst>
                  <a:ext uri="{FF2B5EF4-FFF2-40B4-BE49-F238E27FC236}">
                    <a16:creationId xmlns:a16="http://schemas.microsoft.com/office/drawing/2014/main" id="{FCADA4B9-69EA-465D-B473-D0EC83C41405}"/>
                  </a:ext>
                </a:extLst>
              </p:cNvPr>
              <p:cNvPicPr/>
              <p:nvPr/>
            </p:nvPicPr>
            <p:blipFill>
              <a:blip r:embed="rId4"/>
              <a:stretch>
                <a:fillRect/>
              </a:stretch>
            </p:blipFill>
            <p:spPr>
              <a:xfrm>
                <a:off x="1035360" y="3580200"/>
                <a:ext cx="10333080" cy="2144520"/>
              </a:xfrm>
              <a:prstGeom prst="rect">
                <a:avLst/>
              </a:prstGeom>
            </p:spPr>
          </p:pic>
        </mc:Fallback>
      </mc:AlternateContent>
    </p:spTree>
    <p:extLst>
      <p:ext uri="{BB962C8B-B14F-4D97-AF65-F5344CB8AC3E}">
        <p14:creationId xmlns:p14="http://schemas.microsoft.com/office/powerpoint/2010/main" val="62525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2"/>
          <a:stretch>
            <a:fillRect/>
          </a:stretch>
        </p:blipFill>
        <p:spPr>
          <a:xfrm>
            <a:off x="-529" y="-297"/>
            <a:ext cx="12193057" cy="6858594"/>
          </a:xfrm>
          <a:prstGeom prst="rect">
            <a:avLst/>
          </a:prstGeom>
        </p:spPr>
      </p:pic>
      <p:sp>
        <p:nvSpPr>
          <p:cNvPr id="2" name="CuadroTexto 1"/>
          <p:cNvSpPr txBox="1"/>
          <p:nvPr/>
        </p:nvSpPr>
        <p:spPr>
          <a:xfrm>
            <a:off x="4229100" y="73626"/>
            <a:ext cx="3352800" cy="830997"/>
          </a:xfrm>
          <a:prstGeom prst="rect">
            <a:avLst/>
          </a:prstGeom>
          <a:solidFill>
            <a:schemeClr val="accent2"/>
          </a:solidFill>
        </p:spPr>
        <p:txBody>
          <a:bodyPr wrap="square" rtlCol="0">
            <a:spAutoFit/>
          </a:bodyPr>
          <a:lstStyle/>
          <a:p>
            <a:pPr algn="ctr"/>
            <a:r>
              <a:rPr lang="es-ES" sz="2400" dirty="0"/>
              <a:t>RETROALIMENTACIÓN -TIPOS</a:t>
            </a:r>
          </a:p>
        </p:txBody>
      </p:sp>
      <p:sp>
        <p:nvSpPr>
          <p:cNvPr id="6" name="CuadroTexto 5"/>
          <p:cNvSpPr txBox="1"/>
          <p:nvPr/>
        </p:nvSpPr>
        <p:spPr>
          <a:xfrm>
            <a:off x="1047750" y="1714500"/>
            <a:ext cx="2247900" cy="646331"/>
          </a:xfrm>
          <a:prstGeom prst="rect">
            <a:avLst/>
          </a:prstGeom>
          <a:solidFill>
            <a:srgbClr val="92D050"/>
          </a:solidFill>
        </p:spPr>
        <p:txBody>
          <a:bodyPr wrap="square" rtlCol="0">
            <a:spAutoFit/>
          </a:bodyPr>
          <a:lstStyle/>
          <a:p>
            <a:r>
              <a:rPr lang="es-ES" dirty="0"/>
              <a:t>SEGÚN LA FORMA COMO SE PROVEE</a:t>
            </a:r>
          </a:p>
        </p:txBody>
      </p:sp>
      <p:sp>
        <p:nvSpPr>
          <p:cNvPr id="7" name="CuadroTexto 6"/>
          <p:cNvSpPr txBox="1"/>
          <p:nvPr/>
        </p:nvSpPr>
        <p:spPr>
          <a:xfrm>
            <a:off x="4686300" y="1674164"/>
            <a:ext cx="2247900" cy="646331"/>
          </a:xfrm>
          <a:prstGeom prst="rect">
            <a:avLst/>
          </a:prstGeom>
          <a:solidFill>
            <a:schemeClr val="accent4">
              <a:lumMod val="40000"/>
              <a:lumOff val="60000"/>
            </a:schemeClr>
          </a:solidFill>
        </p:spPr>
        <p:txBody>
          <a:bodyPr wrap="square" rtlCol="0">
            <a:spAutoFit/>
          </a:bodyPr>
          <a:lstStyle/>
          <a:p>
            <a:pPr algn="ctr"/>
            <a:r>
              <a:rPr lang="es-ES" dirty="0"/>
              <a:t>SEGÚN EL DESTINATARIO</a:t>
            </a:r>
          </a:p>
        </p:txBody>
      </p:sp>
      <p:sp>
        <p:nvSpPr>
          <p:cNvPr id="8" name="CuadroTexto 7"/>
          <p:cNvSpPr txBox="1"/>
          <p:nvPr/>
        </p:nvSpPr>
        <p:spPr>
          <a:xfrm>
            <a:off x="8667750" y="1714499"/>
            <a:ext cx="2247900" cy="646331"/>
          </a:xfrm>
          <a:prstGeom prst="rect">
            <a:avLst/>
          </a:prstGeom>
          <a:solidFill>
            <a:schemeClr val="accent4"/>
          </a:solidFill>
        </p:spPr>
        <p:txBody>
          <a:bodyPr wrap="square" rtlCol="0">
            <a:spAutoFit/>
          </a:bodyPr>
          <a:lstStyle/>
          <a:p>
            <a:r>
              <a:rPr lang="es-ES" dirty="0"/>
              <a:t>SEGÚN LOS EFECTOS EN EL APRENDIZAJE</a:t>
            </a:r>
          </a:p>
        </p:txBody>
      </p:sp>
      <p:sp>
        <p:nvSpPr>
          <p:cNvPr id="9" name="Bisel 8"/>
          <p:cNvSpPr/>
          <p:nvPr/>
        </p:nvSpPr>
        <p:spPr>
          <a:xfrm>
            <a:off x="8667750" y="2554753"/>
            <a:ext cx="2019300" cy="800100"/>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ELEMENTAL</a:t>
            </a:r>
          </a:p>
        </p:txBody>
      </p:sp>
      <p:sp>
        <p:nvSpPr>
          <p:cNvPr id="10" name="Bisel 9"/>
          <p:cNvSpPr/>
          <p:nvPr/>
        </p:nvSpPr>
        <p:spPr>
          <a:xfrm>
            <a:off x="8667750" y="3726073"/>
            <a:ext cx="2019300" cy="800100"/>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DESCRIPTIVA </a:t>
            </a:r>
          </a:p>
        </p:txBody>
      </p:sp>
      <p:sp>
        <p:nvSpPr>
          <p:cNvPr id="11" name="Bisel 10"/>
          <p:cNvSpPr/>
          <p:nvPr/>
        </p:nvSpPr>
        <p:spPr>
          <a:xfrm>
            <a:off x="8667750" y="4935319"/>
            <a:ext cx="2324100" cy="1123950"/>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POR DESCUBRIMIENTO O REFLEXIVA </a:t>
            </a:r>
          </a:p>
        </p:txBody>
      </p:sp>
      <p:sp>
        <p:nvSpPr>
          <p:cNvPr id="12" name="Bisel 11"/>
          <p:cNvSpPr/>
          <p:nvPr/>
        </p:nvSpPr>
        <p:spPr>
          <a:xfrm>
            <a:off x="1047750" y="2935069"/>
            <a:ext cx="2019300" cy="800100"/>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ORAL</a:t>
            </a:r>
          </a:p>
        </p:txBody>
      </p:sp>
      <p:sp>
        <p:nvSpPr>
          <p:cNvPr id="13" name="Bisel 12"/>
          <p:cNvSpPr/>
          <p:nvPr/>
        </p:nvSpPr>
        <p:spPr>
          <a:xfrm>
            <a:off x="1047750" y="4440019"/>
            <a:ext cx="2019300" cy="800100"/>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ESCRITA</a:t>
            </a:r>
          </a:p>
        </p:txBody>
      </p:sp>
      <p:sp>
        <p:nvSpPr>
          <p:cNvPr id="14" name="Bisel 13"/>
          <p:cNvSpPr/>
          <p:nvPr/>
        </p:nvSpPr>
        <p:spPr>
          <a:xfrm>
            <a:off x="4686300" y="2886847"/>
            <a:ext cx="2019300" cy="8001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INDIVIDUAL </a:t>
            </a:r>
          </a:p>
        </p:txBody>
      </p:sp>
      <p:sp>
        <p:nvSpPr>
          <p:cNvPr id="15" name="Bisel 14"/>
          <p:cNvSpPr/>
          <p:nvPr/>
        </p:nvSpPr>
        <p:spPr>
          <a:xfrm>
            <a:off x="4686300" y="4135219"/>
            <a:ext cx="2019300" cy="8001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 GRUPAL</a:t>
            </a:r>
          </a:p>
        </p:txBody>
      </p:sp>
      <p:sp>
        <p:nvSpPr>
          <p:cNvPr id="20" name="Flecha doblada hacia arriba 19"/>
          <p:cNvSpPr/>
          <p:nvPr/>
        </p:nvSpPr>
        <p:spPr>
          <a:xfrm rot="10800000">
            <a:off x="1752600" y="688032"/>
            <a:ext cx="2514600" cy="5311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doblada hacia arriba 23"/>
          <p:cNvSpPr/>
          <p:nvPr/>
        </p:nvSpPr>
        <p:spPr>
          <a:xfrm rot="10800000" flipH="1">
            <a:off x="7620000" y="616296"/>
            <a:ext cx="2686050" cy="496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abajo 24"/>
          <p:cNvSpPr/>
          <p:nvPr/>
        </p:nvSpPr>
        <p:spPr>
          <a:xfrm>
            <a:off x="5582179" y="1023119"/>
            <a:ext cx="304271" cy="447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92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9251"/>
            <a:ext cx="12193057" cy="6858594"/>
          </a:xfrm>
          <a:prstGeom prst="rect">
            <a:avLst/>
          </a:prstGeom>
        </p:spPr>
      </p:pic>
      <p:sp>
        <p:nvSpPr>
          <p:cNvPr id="2" name="Título 1"/>
          <p:cNvSpPr>
            <a:spLocks noGrp="1"/>
          </p:cNvSpPr>
          <p:nvPr>
            <p:ph type="title"/>
          </p:nvPr>
        </p:nvSpPr>
        <p:spPr>
          <a:xfrm>
            <a:off x="931985" y="177556"/>
            <a:ext cx="10515600" cy="1325563"/>
          </a:xfrm>
          <a:solidFill>
            <a:schemeClr val="accent4">
              <a:lumMod val="40000"/>
              <a:lumOff val="60000"/>
            </a:schemeClr>
          </a:solidFill>
        </p:spPr>
        <p:txBody>
          <a:bodyPr/>
          <a:lstStyle/>
          <a:p>
            <a:pPr algn="ctr"/>
            <a:r>
              <a:rPr lang="es-ES" dirty="0"/>
              <a:t>Retroalimentación elemental </a:t>
            </a:r>
          </a:p>
        </p:txBody>
      </p:sp>
      <p:sp>
        <p:nvSpPr>
          <p:cNvPr id="3" name="Marcador de contenido 2"/>
          <p:cNvSpPr>
            <a:spLocks noGrp="1"/>
          </p:cNvSpPr>
          <p:nvPr>
            <p:ph idx="1"/>
          </p:nvPr>
        </p:nvSpPr>
        <p:spPr>
          <a:xfrm>
            <a:off x="838200" y="1825625"/>
            <a:ext cx="10515600" cy="2312621"/>
          </a:xfrm>
          <a:solidFill>
            <a:schemeClr val="accent4">
              <a:lumMod val="40000"/>
              <a:lumOff val="60000"/>
            </a:schemeClr>
          </a:solidFill>
        </p:spPr>
        <p:txBody>
          <a:bodyPr/>
          <a:lstStyle/>
          <a:p>
            <a:r>
              <a:rPr lang="es-ES" dirty="0"/>
              <a:t>En una mesa se encuentran estudiantes trabajando en sus cuadernos</a:t>
            </a:r>
          </a:p>
          <a:p>
            <a:r>
              <a:rPr lang="es-ES" dirty="0"/>
              <a:t> </a:t>
            </a:r>
            <a:r>
              <a:rPr lang="es-ES" b="1" dirty="0"/>
              <a:t>Estudiante</a:t>
            </a:r>
            <a:r>
              <a:rPr lang="es-ES" dirty="0"/>
              <a:t>: profesor ¿Está bien lo que hecho? no entiendo bien </a:t>
            </a:r>
          </a:p>
          <a:p>
            <a:r>
              <a:rPr lang="es-ES" b="1" dirty="0"/>
              <a:t> Profesor: </a:t>
            </a:r>
            <a:r>
              <a:rPr lang="es-ES" dirty="0"/>
              <a:t>se acerca, Observa el escrito del estudiante y le dice no esa no es la respuesta revisa bien sigue estudiando, lee bien.</a:t>
            </a:r>
          </a:p>
        </p:txBody>
      </p:sp>
      <p:pic>
        <p:nvPicPr>
          <p:cNvPr id="1026" name="Picture 2" descr="Presentación de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837" y="4460752"/>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365125"/>
            <a:ext cx="10515600" cy="654783"/>
          </a:xfrm>
          <a:solidFill>
            <a:schemeClr val="accent4">
              <a:lumMod val="40000"/>
              <a:lumOff val="60000"/>
            </a:schemeClr>
          </a:solidFill>
        </p:spPr>
        <p:txBody>
          <a:bodyPr>
            <a:normAutofit fontScale="90000"/>
          </a:bodyPr>
          <a:lstStyle/>
          <a:p>
            <a:pPr algn="ctr"/>
            <a:r>
              <a:rPr lang="es-ES" dirty="0"/>
              <a:t>Retroalimentación descriptiva </a:t>
            </a:r>
          </a:p>
        </p:txBody>
      </p:sp>
      <p:sp>
        <p:nvSpPr>
          <p:cNvPr id="3" name="Marcador de contenido 2"/>
          <p:cNvSpPr>
            <a:spLocks noGrp="1"/>
          </p:cNvSpPr>
          <p:nvPr>
            <p:ph idx="1"/>
          </p:nvPr>
        </p:nvSpPr>
        <p:spPr>
          <a:xfrm>
            <a:off x="838200" y="1172308"/>
            <a:ext cx="10515600" cy="3602160"/>
          </a:xfrm>
          <a:solidFill>
            <a:schemeClr val="accent4">
              <a:lumMod val="40000"/>
              <a:lumOff val="60000"/>
            </a:schemeClr>
          </a:solidFill>
        </p:spPr>
        <p:txBody>
          <a:bodyPr>
            <a:normAutofit fontScale="92500" lnSpcReduction="10000"/>
          </a:bodyPr>
          <a:lstStyle/>
          <a:p>
            <a:r>
              <a:rPr lang="es-ES" dirty="0"/>
              <a:t>En el laboratorio los estudiantes están experimentando con tubo de ensayo </a:t>
            </a:r>
          </a:p>
          <a:p>
            <a:r>
              <a:rPr lang="es-ES" b="1" dirty="0"/>
              <a:t>Estudiante: </a:t>
            </a:r>
            <a:r>
              <a:rPr lang="es-ES" dirty="0"/>
              <a:t>profesora a nosotros no nos resulte el experimento. No logramos que se produzca la combustión </a:t>
            </a:r>
          </a:p>
          <a:p>
            <a:r>
              <a:rPr lang="es-ES" b="1" dirty="0"/>
              <a:t>Profesora: </a:t>
            </a:r>
            <a:r>
              <a:rPr lang="es-ES" dirty="0"/>
              <a:t>A ver primero tomamos las cantidades exactas, luego vertemos despacio este líquido sobre este otro hasta que empiece a reaccionar observaron, ahora sí se dio la combustión</a:t>
            </a:r>
          </a:p>
          <a:p>
            <a:r>
              <a:rPr lang="es-ES" dirty="0"/>
              <a:t> </a:t>
            </a:r>
            <a:r>
              <a:rPr lang="es-ES" b="1" dirty="0"/>
              <a:t>Estudiantes</a:t>
            </a:r>
            <a:r>
              <a:rPr lang="es-ES" dirty="0"/>
              <a:t> Pero si nosotros lo hicimos así hace momento porque no nos resulta nosotros </a:t>
            </a:r>
          </a:p>
          <a:p>
            <a:r>
              <a:rPr lang="es-ES" b="1" dirty="0"/>
              <a:t>Profesora</a:t>
            </a:r>
            <a:r>
              <a:rPr lang="es-ES" dirty="0"/>
              <a:t> hágalo con más cuidado la próxima vez y sigan los pasos</a:t>
            </a:r>
          </a:p>
        </p:txBody>
      </p:sp>
      <p:pic>
        <p:nvPicPr>
          <p:cNvPr id="5" name="Imagen 4"/>
          <p:cNvPicPr>
            <a:picLocks noChangeAspect="1"/>
          </p:cNvPicPr>
          <p:nvPr/>
        </p:nvPicPr>
        <p:blipFill>
          <a:blip r:embed="rId3"/>
          <a:stretch>
            <a:fillRect/>
          </a:stretch>
        </p:blipFill>
        <p:spPr>
          <a:xfrm>
            <a:off x="4558811" y="4959132"/>
            <a:ext cx="1714500" cy="1714500"/>
          </a:xfrm>
          <a:prstGeom prst="rect">
            <a:avLst/>
          </a:prstGeom>
        </p:spPr>
      </p:pic>
    </p:spTree>
    <p:extLst>
      <p:ext uri="{BB962C8B-B14F-4D97-AF65-F5344CB8AC3E}">
        <p14:creationId xmlns:p14="http://schemas.microsoft.com/office/powerpoint/2010/main" val="41439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solidFill>
            <a:schemeClr val="accent4">
              <a:lumMod val="40000"/>
              <a:lumOff val="60000"/>
            </a:schemeClr>
          </a:solidFill>
        </p:spPr>
        <p:txBody>
          <a:bodyPr/>
          <a:lstStyle/>
          <a:p>
            <a:pPr algn="ctr"/>
            <a:r>
              <a:rPr lang="es-ES" dirty="0"/>
              <a:t>Retroalimentación por descubrimiento o reflexión </a:t>
            </a:r>
          </a:p>
        </p:txBody>
      </p:sp>
      <p:sp>
        <p:nvSpPr>
          <p:cNvPr id="3" name="Marcador de contenido 2"/>
          <p:cNvSpPr>
            <a:spLocks noGrp="1"/>
          </p:cNvSpPr>
          <p:nvPr>
            <p:ph idx="1"/>
          </p:nvPr>
        </p:nvSpPr>
        <p:spPr>
          <a:solidFill>
            <a:schemeClr val="accent4">
              <a:lumMod val="40000"/>
              <a:lumOff val="60000"/>
            </a:schemeClr>
          </a:solidFill>
        </p:spPr>
        <p:txBody>
          <a:bodyPr>
            <a:normAutofit fontScale="92500" lnSpcReduction="20000"/>
          </a:bodyPr>
          <a:lstStyle/>
          <a:p>
            <a:r>
              <a:rPr lang="es-ES" dirty="0"/>
              <a:t>Un profesor se acerca a  un estudiante que esta desarrollando el problema</a:t>
            </a:r>
          </a:p>
          <a:p>
            <a:r>
              <a:rPr lang="es-ES" b="1" dirty="0"/>
              <a:t>Profesor,</a:t>
            </a:r>
            <a:r>
              <a:rPr lang="es-ES" dirty="0"/>
              <a:t> explícame como resolviste este problema</a:t>
            </a:r>
          </a:p>
          <a:p>
            <a:r>
              <a:rPr lang="es-ES" b="1" dirty="0"/>
              <a:t> Estudiante </a:t>
            </a:r>
            <a:r>
              <a:rPr lang="es-ES" dirty="0"/>
              <a:t>bueno como el problema me dice que cuatro trabajadores puede concluir la obra en 10 días entonces, yo dije, el doble de trabajadores terminan el trabajo en el doble de días, el triple de trabajadores en triple de días.</a:t>
            </a:r>
          </a:p>
          <a:p>
            <a:r>
              <a:rPr lang="es-ES" b="1" dirty="0"/>
              <a:t> Profesor </a:t>
            </a:r>
            <a:r>
              <a:rPr lang="es-ES" dirty="0"/>
              <a:t>quiere decir que ¿si hay más trabajadores le lleva más días concluir la obra? y si ¿hay menos trabajadores menos días? imagínate ¿un solo trabajador podrá concluir la obra en menos días? </a:t>
            </a:r>
          </a:p>
          <a:p>
            <a:r>
              <a:rPr lang="es-ES" b="1" dirty="0"/>
              <a:t>Estudiante</a:t>
            </a:r>
            <a:r>
              <a:rPr lang="es-ES" dirty="0"/>
              <a:t> hay algo que está mal aquí parece que esto funciona al contrario mientras más trabajadores menos días </a:t>
            </a:r>
          </a:p>
          <a:p>
            <a:r>
              <a:rPr lang="es-ES" b="1" dirty="0"/>
              <a:t>Profesor</a:t>
            </a:r>
            <a:r>
              <a:rPr lang="es-ES" dirty="0"/>
              <a:t> ¡eso tiene sentido¡</a:t>
            </a:r>
          </a:p>
        </p:txBody>
      </p:sp>
    </p:spTree>
    <p:extLst>
      <p:ext uri="{BB962C8B-B14F-4D97-AF65-F5344CB8AC3E}">
        <p14:creationId xmlns:p14="http://schemas.microsoft.com/office/powerpoint/2010/main" val="25267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57" y="0"/>
            <a:ext cx="12193057" cy="6858594"/>
          </a:xfrm>
          <a:prstGeom prst="rect">
            <a:avLst/>
          </a:prstGeom>
        </p:spPr>
      </p:pic>
      <p:sp>
        <p:nvSpPr>
          <p:cNvPr id="2" name="Explosión 2 1"/>
          <p:cNvSpPr/>
          <p:nvPr/>
        </p:nvSpPr>
        <p:spPr>
          <a:xfrm rot="252400">
            <a:off x="80398" y="399379"/>
            <a:ext cx="11105613" cy="5896077"/>
          </a:xfrm>
          <a:prstGeom prst="irregularSeal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LA METACOGNICIÓN</a:t>
            </a:r>
          </a:p>
        </p:txBody>
      </p:sp>
    </p:spTree>
    <p:extLst>
      <p:ext uri="{BB962C8B-B14F-4D97-AF65-F5344CB8AC3E}">
        <p14:creationId xmlns:p14="http://schemas.microsoft.com/office/powerpoint/2010/main" val="4212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819" y="-594"/>
            <a:ext cx="12193057" cy="6858594"/>
          </a:xfrm>
          <a:prstGeom prst="rect">
            <a:avLst/>
          </a:prstGeom>
        </p:spPr>
      </p:pic>
      <p:sp>
        <p:nvSpPr>
          <p:cNvPr id="2" name="Título 1"/>
          <p:cNvSpPr>
            <a:spLocks noGrp="1"/>
          </p:cNvSpPr>
          <p:nvPr>
            <p:ph type="title"/>
          </p:nvPr>
        </p:nvSpPr>
        <p:spPr>
          <a:xfrm>
            <a:off x="838200" y="0"/>
            <a:ext cx="10515600" cy="753991"/>
          </a:xfrm>
          <a:solidFill>
            <a:schemeClr val="accent4">
              <a:lumMod val="40000"/>
              <a:lumOff val="60000"/>
            </a:schemeClr>
          </a:solidFill>
        </p:spPr>
        <p:txBody>
          <a:bodyPr/>
          <a:lstStyle/>
          <a:p>
            <a:pPr algn="ctr"/>
            <a:r>
              <a:rPr lang="es-ES" dirty="0"/>
              <a:t>Caso </a:t>
            </a:r>
          </a:p>
        </p:txBody>
      </p:sp>
      <p:sp>
        <p:nvSpPr>
          <p:cNvPr id="3" name="Marcador de contenido 2"/>
          <p:cNvSpPr>
            <a:spLocks noGrp="1"/>
          </p:cNvSpPr>
          <p:nvPr>
            <p:ph idx="1"/>
          </p:nvPr>
        </p:nvSpPr>
        <p:spPr>
          <a:xfrm>
            <a:off x="627797" y="1146411"/>
            <a:ext cx="10985312" cy="5308979"/>
          </a:xfrm>
          <a:solidFill>
            <a:schemeClr val="accent1">
              <a:lumMod val="40000"/>
              <a:lumOff val="60000"/>
            </a:schemeClr>
          </a:solidFill>
        </p:spPr>
        <p:txBody>
          <a:bodyPr>
            <a:normAutofit fontScale="92500" lnSpcReduction="20000"/>
          </a:bodyPr>
          <a:lstStyle/>
          <a:p>
            <a:pPr algn="just"/>
            <a:r>
              <a:rPr lang="es-ES" dirty="0"/>
              <a:t>Los niños de cinco años se encuentran jugando libremente. Para hacer rodar una bolita, Cristina ha construido un camino con trozos de cartón, pedazos de tubos y otros materiales. Sin embargo, la niña se muestra contrariada. Cuando la docente le pregunta qué sucede, Cristina le comenta que no entiende por qué la bolita no avanza. La docente observa que el tramo del camino en el que se detuvo la bolita está ligeramente elevado. Entonces, le pregunta a la niña: “¿Dónde se ha detenido la bolita? ¿Cómo es esa parte del camino? ¿Y cómo es la parte anterior? Entonces, ¿qué tendrías que hacer para que la bolita continúe rodando por el camino?”. Luego, Cristina ensaya distintas acciones para que la bolita continúe rodando y finalmente lo logra. Tras ello la docente le dice: “Muy bien. Cuéntame, ¿cómo hiciste para que la bolita ruede?”. </a:t>
            </a:r>
          </a:p>
          <a:p>
            <a:pPr algn="just"/>
            <a:r>
              <a:rPr lang="es-ES" dirty="0"/>
              <a:t>¿Cuál de los siguientes procesos de aprendizaje promueve la docente </a:t>
            </a:r>
            <a:r>
              <a:rPr lang="es-ES" b="1" dirty="0"/>
              <a:t>principalmente </a:t>
            </a:r>
            <a:r>
              <a:rPr lang="es-ES" dirty="0"/>
              <a:t>en su última  intervención?</a:t>
            </a:r>
          </a:p>
          <a:p>
            <a:pPr lvl="0" algn="just"/>
            <a:r>
              <a:rPr lang="es-ES" dirty="0"/>
              <a:t>A. Conflicto cognitivo.</a:t>
            </a:r>
          </a:p>
          <a:p>
            <a:pPr algn="just"/>
            <a:r>
              <a:rPr lang="es-ES" dirty="0"/>
              <a:t>B. Retroalimentación formativa  y saberes previos </a:t>
            </a:r>
          </a:p>
          <a:p>
            <a:pPr algn="just"/>
            <a:r>
              <a:rPr lang="es-ES" dirty="0"/>
              <a:t>C. Metacognición.</a:t>
            </a:r>
          </a:p>
          <a:p>
            <a:pPr algn="just"/>
            <a:endParaRPr lang="es-ES" dirty="0"/>
          </a:p>
        </p:txBody>
      </p:sp>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E49C2E4B-1A7F-43DF-8991-1C10D5F5D6B9}"/>
                  </a:ext>
                </a:extLst>
              </p14:cNvPr>
              <p14:cNvContentPartPr/>
              <p14:nvPr/>
            </p14:nvContentPartPr>
            <p14:xfrm>
              <a:off x="830520" y="1428840"/>
              <a:ext cx="11090880" cy="4715280"/>
            </p14:xfrm>
          </p:contentPart>
        </mc:Choice>
        <mc:Fallback>
          <p:pic>
            <p:nvPicPr>
              <p:cNvPr id="5" name="Entrada de lápiz 4">
                <a:extLst>
                  <a:ext uri="{FF2B5EF4-FFF2-40B4-BE49-F238E27FC236}">
                    <a16:creationId xmlns:a16="http://schemas.microsoft.com/office/drawing/2014/main" id="{E49C2E4B-1A7F-43DF-8991-1C10D5F5D6B9}"/>
                  </a:ext>
                </a:extLst>
              </p:cNvPr>
              <p:cNvPicPr/>
              <p:nvPr/>
            </p:nvPicPr>
            <p:blipFill>
              <a:blip r:embed="rId4"/>
              <a:stretch>
                <a:fillRect/>
              </a:stretch>
            </p:blipFill>
            <p:spPr>
              <a:xfrm>
                <a:off x="821160" y="1419480"/>
                <a:ext cx="11109600" cy="4734000"/>
              </a:xfrm>
              <a:prstGeom prst="rect">
                <a:avLst/>
              </a:prstGeom>
            </p:spPr>
          </p:pic>
        </mc:Fallback>
      </mc:AlternateContent>
    </p:spTree>
    <p:extLst>
      <p:ext uri="{BB962C8B-B14F-4D97-AF65-F5344CB8AC3E}">
        <p14:creationId xmlns:p14="http://schemas.microsoft.com/office/powerpoint/2010/main" val="27905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1999" cy="6858000"/>
          </a:xfrm>
          <a:prstGeom prst="rect">
            <a:avLst/>
          </a:prstGeom>
        </p:spPr>
      </p:pic>
      <p:sp>
        <p:nvSpPr>
          <p:cNvPr id="2" name="Título 1"/>
          <p:cNvSpPr>
            <a:spLocks noGrp="1"/>
          </p:cNvSpPr>
          <p:nvPr>
            <p:ph type="title"/>
          </p:nvPr>
        </p:nvSpPr>
        <p:spPr>
          <a:xfrm>
            <a:off x="838200" y="136479"/>
            <a:ext cx="10515600" cy="668740"/>
          </a:xfrm>
          <a:solidFill>
            <a:srgbClr val="FFFF00"/>
          </a:solidFill>
        </p:spPr>
        <p:txBody>
          <a:bodyPr>
            <a:normAutofit fontScale="90000"/>
          </a:bodyPr>
          <a:lstStyle/>
          <a:p>
            <a:pPr algn="ctr"/>
            <a:r>
              <a:rPr lang="es-ES" dirty="0"/>
              <a:t>Temario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76157386"/>
              </p:ext>
            </p:extLst>
          </p:nvPr>
        </p:nvGraphicFramePr>
        <p:xfrm>
          <a:off x="450849" y="1467402"/>
          <a:ext cx="11290300" cy="4806397"/>
        </p:xfrm>
        <a:graphic>
          <a:graphicData uri="http://schemas.openxmlformats.org/drawingml/2006/table">
            <a:tbl>
              <a:tblPr firstRow="1" bandRow="1">
                <a:tableStyleId>{5C22544A-7EE6-4342-B048-85BDC9FD1C3A}</a:tableStyleId>
              </a:tblPr>
              <a:tblGrid>
                <a:gridCol w="2487965">
                  <a:extLst>
                    <a:ext uri="{9D8B030D-6E8A-4147-A177-3AD203B41FA5}">
                      <a16:colId xmlns:a16="http://schemas.microsoft.com/office/drawing/2014/main" val="20000"/>
                    </a:ext>
                  </a:extLst>
                </a:gridCol>
                <a:gridCol w="8802335">
                  <a:extLst>
                    <a:ext uri="{9D8B030D-6E8A-4147-A177-3AD203B41FA5}">
                      <a16:colId xmlns:a16="http://schemas.microsoft.com/office/drawing/2014/main" val="20001"/>
                    </a:ext>
                  </a:extLst>
                </a:gridCol>
              </a:tblGrid>
              <a:tr h="880647">
                <a:tc>
                  <a:txBody>
                    <a:bodyPr/>
                    <a:lstStyle/>
                    <a:p>
                      <a:pPr algn="ctr"/>
                      <a:r>
                        <a:rPr lang="es-ES" sz="2400" dirty="0"/>
                        <a:t>FECHA</a:t>
                      </a:r>
                      <a:r>
                        <a:rPr lang="es-ES" sz="2400" baseline="0" dirty="0"/>
                        <a:t>  </a:t>
                      </a:r>
                      <a:endParaRPr lang="es-ES" sz="2400" dirty="0"/>
                    </a:p>
                  </a:txBody>
                  <a:tcPr/>
                </a:tc>
                <a:tc>
                  <a:txBody>
                    <a:bodyPr/>
                    <a:lstStyle/>
                    <a:p>
                      <a:pPr algn="ctr"/>
                      <a:r>
                        <a:rPr lang="es-ES" sz="2400" dirty="0"/>
                        <a:t>TEMAS </a:t>
                      </a:r>
                    </a:p>
                  </a:txBody>
                  <a:tcPr/>
                </a:tc>
                <a:extLst>
                  <a:ext uri="{0D108BD9-81ED-4DB2-BD59-A6C34878D82A}">
                    <a16:rowId xmlns:a16="http://schemas.microsoft.com/office/drawing/2014/main" val="10000"/>
                  </a:ext>
                </a:extLst>
              </a:tr>
              <a:tr h="1242825">
                <a:tc>
                  <a:txBody>
                    <a:bodyPr/>
                    <a:lstStyle/>
                    <a:p>
                      <a:r>
                        <a:rPr lang="es-ES" sz="2400" dirty="0"/>
                        <a:t>Martes</a:t>
                      </a:r>
                      <a:r>
                        <a:rPr lang="es-ES" sz="2400" baseline="0" dirty="0"/>
                        <a:t>  14</a:t>
                      </a:r>
                      <a:endParaRPr lang="es-ES" sz="2400" dirty="0"/>
                    </a:p>
                  </a:txBody>
                  <a:tcPr/>
                </a:tc>
                <a:tc>
                  <a:txBody>
                    <a:bodyPr/>
                    <a:lstStyle/>
                    <a:p>
                      <a:pPr lvl="0"/>
                      <a:r>
                        <a:rPr lang="es-ES" sz="2400" kern="1200" dirty="0">
                          <a:solidFill>
                            <a:schemeClr val="dk1"/>
                          </a:solidFill>
                          <a:effectLst/>
                          <a:latin typeface="+mn-lt"/>
                          <a:ea typeface="+mn-ea"/>
                          <a:cs typeface="+mn-cs"/>
                        </a:rPr>
                        <a:t>Evaluación  formativa </a:t>
                      </a:r>
                      <a:r>
                        <a:rPr lang="es-PE" sz="2400" kern="1200" dirty="0">
                          <a:solidFill>
                            <a:schemeClr val="dk1"/>
                          </a:solidFill>
                          <a:effectLst/>
                          <a:latin typeface="+mn-lt"/>
                          <a:ea typeface="+mn-ea"/>
                          <a:cs typeface="+mn-cs"/>
                        </a:rPr>
                        <a:t>: tipos de evaluación</a:t>
                      </a:r>
                      <a:r>
                        <a:rPr lang="es-PE" sz="2400" kern="1200" baseline="0" dirty="0">
                          <a:solidFill>
                            <a:schemeClr val="dk1"/>
                          </a:solidFill>
                          <a:effectLst/>
                          <a:latin typeface="+mn-lt"/>
                          <a:ea typeface="+mn-ea"/>
                          <a:cs typeface="+mn-cs"/>
                        </a:rPr>
                        <a:t>, </a:t>
                      </a:r>
                      <a:r>
                        <a:rPr lang="es-PE" sz="2400" kern="1200" dirty="0">
                          <a:solidFill>
                            <a:schemeClr val="dk1"/>
                          </a:solidFill>
                          <a:effectLst/>
                          <a:latin typeface="+mn-lt"/>
                          <a:ea typeface="+mn-ea"/>
                          <a:cs typeface="+mn-cs"/>
                        </a:rPr>
                        <a:t>Proceso de  análisis de  evidencia – criterios de evaluación</a:t>
                      </a:r>
                      <a:endParaRPr lang="es-ES" sz="24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720050">
                <a:tc>
                  <a:txBody>
                    <a:bodyPr/>
                    <a:lstStyle/>
                    <a:p>
                      <a:r>
                        <a:rPr lang="es-ES" sz="2400" dirty="0"/>
                        <a:t>Miércoles  15</a:t>
                      </a:r>
                    </a:p>
                  </a:txBody>
                  <a:tcPr/>
                </a:tc>
                <a:tc>
                  <a:txBody>
                    <a:bodyPr/>
                    <a:lstStyle/>
                    <a:p>
                      <a:r>
                        <a:rPr lang="es-ES" sz="2400" dirty="0"/>
                        <a:t>Análisis</a:t>
                      </a:r>
                      <a:r>
                        <a:rPr lang="es-ES" sz="2400" baseline="0" dirty="0"/>
                        <a:t> de  evidencia - Actividades prácticas</a:t>
                      </a:r>
                      <a:endParaRPr lang="es-ES" sz="2400" dirty="0"/>
                    </a:p>
                  </a:txBody>
                  <a:tcPr/>
                </a:tc>
                <a:extLst>
                  <a:ext uri="{0D108BD9-81ED-4DB2-BD59-A6C34878D82A}">
                    <a16:rowId xmlns:a16="http://schemas.microsoft.com/office/drawing/2014/main" val="10002"/>
                  </a:ext>
                </a:extLst>
              </a:tr>
              <a:tr h="720050">
                <a:tc>
                  <a:txBody>
                    <a:bodyPr/>
                    <a:lstStyle/>
                    <a:p>
                      <a:r>
                        <a:rPr lang="es-ES" sz="2400" dirty="0"/>
                        <a:t>Jueves   16</a:t>
                      </a:r>
                    </a:p>
                  </a:txBody>
                  <a:tcPr/>
                </a:tc>
                <a:tc>
                  <a:txBody>
                    <a:bodyPr/>
                    <a:lstStyle/>
                    <a:p>
                      <a:r>
                        <a:rPr lang="es-ES" sz="2400" dirty="0"/>
                        <a:t>Retroalimentación : Tipos y estrategias</a:t>
                      </a:r>
                      <a:r>
                        <a:rPr lang="es-ES" sz="2400" baseline="0" dirty="0"/>
                        <a:t> </a:t>
                      </a:r>
                      <a:r>
                        <a:rPr lang="es-ES" sz="2400" dirty="0"/>
                        <a:t>  </a:t>
                      </a:r>
                      <a:r>
                        <a:rPr lang="es-ES" sz="2400" baseline="0" dirty="0"/>
                        <a:t> </a:t>
                      </a:r>
                      <a:r>
                        <a:rPr lang="es-ES" sz="2400" dirty="0"/>
                        <a:t>la </a:t>
                      </a:r>
                      <a:r>
                        <a:rPr lang="es-ES" sz="2400" dirty="0" err="1"/>
                        <a:t>Metacognición</a:t>
                      </a:r>
                      <a:endParaRPr lang="es-ES" sz="2400" dirty="0"/>
                    </a:p>
                  </a:txBody>
                  <a:tcPr/>
                </a:tc>
                <a:extLst>
                  <a:ext uri="{0D108BD9-81ED-4DB2-BD59-A6C34878D82A}">
                    <a16:rowId xmlns:a16="http://schemas.microsoft.com/office/drawing/2014/main" val="10003"/>
                  </a:ext>
                </a:extLst>
              </a:tr>
              <a:tr h="1242825">
                <a:tc>
                  <a:txBody>
                    <a:bodyPr/>
                    <a:lstStyle/>
                    <a:p>
                      <a:r>
                        <a:rPr lang="es-ES" sz="2400" dirty="0"/>
                        <a:t>Viernes  17</a:t>
                      </a:r>
                    </a:p>
                  </a:txBody>
                  <a:tcPr/>
                </a:tc>
                <a:tc>
                  <a:txBody>
                    <a:bodyPr/>
                    <a:lstStyle/>
                    <a:p>
                      <a:r>
                        <a:rPr lang="es-ES" sz="2400" dirty="0"/>
                        <a:t>Retroalimentación - Actividades prácticas  instrumentos de  evaluación  - rubricas –fichas</a:t>
                      </a:r>
                      <a:r>
                        <a:rPr lang="es-ES" sz="2400" baseline="0" dirty="0"/>
                        <a:t> </a:t>
                      </a:r>
                      <a:r>
                        <a:rPr lang="es-US" sz="2400" baseline="0" dirty="0"/>
                        <a:t> </a:t>
                      </a:r>
                      <a:r>
                        <a:rPr lang="es-US" sz="2400" baseline="0" dirty="0" err="1"/>
                        <a:t>metacognitivas</a:t>
                      </a:r>
                      <a:r>
                        <a:rPr lang="es-US" sz="2400" baseline="0" dirty="0"/>
                        <a:t> - Comunidades de aprendizaje</a:t>
                      </a:r>
                      <a:endParaRPr lang="es-E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84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6729" y="-594"/>
            <a:ext cx="12193057" cy="6858594"/>
          </a:xfrm>
          <a:prstGeom prst="rect">
            <a:avLst/>
          </a:prstGeom>
        </p:spPr>
      </p:pic>
      <p:sp>
        <p:nvSpPr>
          <p:cNvPr id="4098" name="Rectangle 2"/>
          <p:cNvSpPr>
            <a:spLocks noGrp="1" noChangeArrowheads="1"/>
          </p:cNvSpPr>
          <p:nvPr>
            <p:ph type="title" idx="4294967295"/>
          </p:nvPr>
        </p:nvSpPr>
        <p:spPr>
          <a:xfrm>
            <a:off x="2133600" y="304800"/>
            <a:ext cx="7772400" cy="838200"/>
          </a:xfrm>
          <a:solidFill>
            <a:srgbClr val="0000CC"/>
          </a:solidFill>
          <a:ln>
            <a:solidFill>
              <a:srgbClr val="FFCC66"/>
            </a:solidFill>
            <a:miter lim="800000"/>
            <a:headEnd/>
            <a:tailEnd/>
          </a:ln>
        </p:spPr>
        <p:txBody>
          <a:bodyPr/>
          <a:lstStyle/>
          <a:p>
            <a:pPr algn="ctr" eaLnBrk="1" hangingPunct="1"/>
            <a:r>
              <a:rPr lang="es-PE" b="1" dirty="0">
                <a:solidFill>
                  <a:srgbClr val="FFFF00"/>
                </a:solidFill>
                <a:latin typeface="Arial Black" panose="020B0A04020102020204" pitchFamily="34" charset="0"/>
              </a:rPr>
              <a:t>METACOGNICIÓN (2)</a:t>
            </a:r>
            <a:endParaRPr lang="es-ES" dirty="0"/>
          </a:p>
        </p:txBody>
      </p:sp>
      <p:sp>
        <p:nvSpPr>
          <p:cNvPr id="4099" name="Text Box 3"/>
          <p:cNvSpPr txBox="1">
            <a:spLocks noChangeArrowheads="1"/>
          </p:cNvSpPr>
          <p:nvPr/>
        </p:nvSpPr>
        <p:spPr bwMode="auto">
          <a:xfrm>
            <a:off x="4175125" y="217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20" name="Rectangle 4"/>
          <p:cNvSpPr>
            <a:spLocks noChangeArrowheads="1"/>
          </p:cNvSpPr>
          <p:nvPr/>
        </p:nvSpPr>
        <p:spPr bwMode="auto">
          <a:xfrm>
            <a:off x="400862" y="2632074"/>
            <a:ext cx="11715466" cy="3871381"/>
          </a:xfrm>
          <a:prstGeom prst="rect">
            <a:avLst/>
          </a:prstGeom>
          <a:solidFill>
            <a:schemeClr val="accent1">
              <a:lumMod val="20000"/>
              <a:lumOff val="80000"/>
            </a:schemeClr>
          </a:solidFill>
          <a:ln w="9525">
            <a:solidFill>
              <a:srgbClr val="FFCC66"/>
            </a:solidFill>
            <a:miter lim="800000"/>
            <a:headEnd/>
            <a:tailEnd/>
          </a:ln>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7763"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10000"/>
              </a:lnSpc>
              <a:spcBef>
                <a:spcPct val="20000"/>
              </a:spcBef>
              <a:buClr>
                <a:schemeClr val="tx2"/>
              </a:buClr>
              <a:buSzPct val="75000"/>
              <a:buFont typeface="Wingdings" panose="05000000000000000000" pitchFamily="2" charset="2"/>
              <a:buNone/>
              <a:defRPr/>
            </a:pPr>
            <a:r>
              <a:rPr lang="es-ES" sz="3600" b="1" dirty="0">
                <a:effectLst>
                  <a:outerShdw blurRad="38100" dist="38100" dir="2700000" algn="tl">
                    <a:srgbClr val="000000"/>
                  </a:outerShdw>
                </a:effectLst>
                <a:latin typeface="Clarendon Condensed" pitchFamily="18" charset="0"/>
              </a:rPr>
              <a:t>La metacognición es el grado de conciencia </a:t>
            </a:r>
            <a:r>
              <a:rPr lang="es-PE" sz="3600" b="1" dirty="0">
                <a:effectLst>
                  <a:outerShdw blurRad="38100" dist="38100" dir="2700000" algn="tl">
                    <a:srgbClr val="000000"/>
                  </a:outerShdw>
                </a:effectLst>
                <a:latin typeface="Clarendon Condensed" pitchFamily="18" charset="0"/>
              </a:rPr>
              <a:t>que uno tiene </a:t>
            </a:r>
            <a:r>
              <a:rPr lang="es-ES" sz="3600" b="1" dirty="0">
                <a:effectLst>
                  <a:outerShdw blurRad="38100" dist="38100" dir="2700000" algn="tl">
                    <a:srgbClr val="000000"/>
                  </a:outerShdw>
                </a:effectLst>
                <a:latin typeface="Clarendon Condensed" pitchFamily="18" charset="0"/>
              </a:rPr>
              <a:t>sobre </a:t>
            </a:r>
            <a:r>
              <a:rPr lang="es-PE" sz="3600" b="1" dirty="0">
                <a:effectLst>
                  <a:outerShdw blurRad="38100" dist="38100" dir="2700000" algn="tl">
                    <a:srgbClr val="000000"/>
                  </a:outerShdw>
                </a:effectLst>
                <a:latin typeface="Clarendon Condensed" pitchFamily="18" charset="0"/>
              </a:rPr>
              <a:t>los procesos de nuestro</a:t>
            </a:r>
            <a:r>
              <a:rPr lang="es-ES" sz="3600" b="1" dirty="0">
                <a:effectLst>
                  <a:outerShdw blurRad="38100" dist="38100" dir="2700000" algn="tl">
                    <a:srgbClr val="000000"/>
                  </a:outerShdw>
                </a:effectLst>
                <a:latin typeface="Clarendon Condensed" pitchFamily="18" charset="0"/>
              </a:rPr>
              <a:t> </a:t>
            </a:r>
            <a:r>
              <a:rPr lang="es-PE" sz="3600" b="1" dirty="0">
                <a:effectLst>
                  <a:outerShdw blurRad="38100" dist="38100" dir="2700000" algn="tl">
                    <a:srgbClr val="000000"/>
                  </a:outerShdw>
                </a:effectLst>
                <a:latin typeface="Clarendon Condensed" pitchFamily="18" charset="0"/>
              </a:rPr>
              <a:t>pensamiento </a:t>
            </a:r>
            <a:r>
              <a:rPr lang="es-ES" sz="3600" b="1" dirty="0">
                <a:effectLst>
                  <a:outerShdw blurRad="38100" dist="38100" dir="2700000" algn="tl">
                    <a:srgbClr val="000000"/>
                  </a:outerShdw>
                </a:effectLst>
                <a:latin typeface="Clarendon Condensed" pitchFamily="18" charset="0"/>
              </a:rPr>
              <a:t>(cogni</a:t>
            </a:r>
            <a:r>
              <a:rPr lang="es-PE" sz="3600" b="1" dirty="0">
                <a:effectLst>
                  <a:outerShdw blurRad="38100" dist="38100" dir="2700000" algn="tl">
                    <a:srgbClr val="000000"/>
                  </a:outerShdw>
                </a:effectLst>
                <a:latin typeface="Clarendon Condensed" pitchFamily="18" charset="0"/>
              </a:rPr>
              <a:t>ciones</a:t>
            </a:r>
            <a:r>
              <a:rPr lang="es-ES" sz="3600" b="1" dirty="0">
                <a:effectLst>
                  <a:outerShdw blurRad="38100" dist="38100" dir="2700000" algn="tl">
                    <a:srgbClr val="000000"/>
                  </a:outerShdw>
                </a:effectLst>
                <a:latin typeface="Clarendon Condensed" pitchFamily="18" charset="0"/>
              </a:rPr>
              <a:t>) y la habilidad para </a:t>
            </a:r>
            <a:r>
              <a:rPr lang="es-PE" sz="3600" b="1" dirty="0">
                <a:effectLst>
                  <a:outerShdw blurRad="38100" dist="38100" dir="2700000" algn="tl">
                    <a:srgbClr val="000000"/>
                  </a:outerShdw>
                </a:effectLst>
                <a:latin typeface="Clarendon Condensed" pitchFamily="18" charset="0"/>
              </a:rPr>
              <a:t>autoregular</a:t>
            </a:r>
            <a:r>
              <a:rPr lang="es-ES" sz="3600" b="1" dirty="0">
                <a:effectLst>
                  <a:outerShdw blurRad="38100" dist="38100" dir="2700000" algn="tl">
                    <a:srgbClr val="000000"/>
                  </a:outerShdw>
                </a:effectLst>
                <a:latin typeface="Clarendon Condensed" pitchFamily="18" charset="0"/>
              </a:rPr>
              <a:t> esos procesos con el fin de organizarlos, </a:t>
            </a:r>
            <a:r>
              <a:rPr lang="es-PE" sz="3600" b="1" dirty="0">
                <a:effectLst>
                  <a:outerShdw blurRad="38100" dist="38100" dir="2700000" algn="tl">
                    <a:srgbClr val="000000"/>
                  </a:outerShdw>
                </a:effectLst>
                <a:latin typeface="Clarendon Condensed" pitchFamily="18" charset="0"/>
              </a:rPr>
              <a:t>adecuarlos</a:t>
            </a:r>
            <a:r>
              <a:rPr lang="es-ES" sz="3600" b="1" dirty="0">
                <a:effectLst>
                  <a:outerShdw blurRad="38100" dist="38100" dir="2700000" algn="tl">
                    <a:srgbClr val="000000"/>
                  </a:outerShdw>
                </a:effectLst>
                <a:latin typeface="Clarendon Condensed" pitchFamily="18" charset="0"/>
              </a:rPr>
              <a:t> y modificarlos</a:t>
            </a:r>
            <a:r>
              <a:rPr lang="es-PE" sz="3600" b="1" dirty="0">
                <a:effectLst>
                  <a:outerShdw blurRad="38100" dist="38100" dir="2700000" algn="tl">
                    <a:srgbClr val="000000"/>
                  </a:outerShdw>
                </a:effectLst>
                <a:latin typeface="Clarendon Condensed" pitchFamily="18" charset="0"/>
              </a:rPr>
              <a:t>,</a:t>
            </a:r>
            <a:r>
              <a:rPr lang="es-ES" sz="3600" b="1" dirty="0">
                <a:effectLst>
                  <a:outerShdw blurRad="38100" dist="38100" dir="2700000" algn="tl">
                    <a:srgbClr val="000000"/>
                  </a:outerShdw>
                </a:effectLst>
                <a:latin typeface="Clarendon Condensed" pitchFamily="18" charset="0"/>
              </a:rPr>
              <a:t> en función de </a:t>
            </a:r>
            <a:r>
              <a:rPr lang="es-PE" sz="3600" b="1" dirty="0">
                <a:effectLst>
                  <a:outerShdw blurRad="38100" dist="38100" dir="2700000" algn="tl">
                    <a:srgbClr val="000000"/>
                  </a:outerShdw>
                </a:effectLst>
                <a:latin typeface="Clarendon Condensed" pitchFamily="18" charset="0"/>
              </a:rPr>
              <a:t>nuevos </a:t>
            </a:r>
            <a:r>
              <a:rPr lang="es-ES" sz="3600" b="1" dirty="0">
                <a:effectLst>
                  <a:outerShdw blurRad="38100" dist="38100" dir="2700000" algn="tl">
                    <a:srgbClr val="000000"/>
                  </a:outerShdw>
                </a:effectLst>
                <a:latin typeface="Clarendon Condensed" pitchFamily="18" charset="0"/>
              </a:rPr>
              <a:t>aprendizaje</a:t>
            </a:r>
            <a:r>
              <a:rPr lang="es-PE" sz="3600" b="1" dirty="0">
                <a:effectLst>
                  <a:outerShdw blurRad="38100" dist="38100" dir="2700000" algn="tl">
                    <a:srgbClr val="000000"/>
                  </a:outerShdw>
                </a:effectLst>
                <a:latin typeface="Clarendon Condensed" pitchFamily="18" charset="0"/>
              </a:rPr>
              <a:t>s y la necesidad de utilizarlos en la vida cotidiana</a:t>
            </a:r>
            <a:r>
              <a:rPr lang="es-ES" sz="3600" b="1" dirty="0">
                <a:effectLst>
                  <a:outerShdw blurRad="38100" dist="38100" dir="2700000" algn="tl">
                    <a:srgbClr val="000000"/>
                  </a:outerShdw>
                </a:effectLst>
                <a:latin typeface="Clarendon Condensed" pitchFamily="18" charset="0"/>
              </a:rPr>
              <a:t>.</a:t>
            </a:r>
          </a:p>
        </p:txBody>
      </p:sp>
      <p:sp>
        <p:nvSpPr>
          <p:cNvPr id="4101" name="AutoShape 5"/>
          <p:cNvSpPr>
            <a:spLocks noChangeArrowheads="1"/>
          </p:cNvSpPr>
          <p:nvPr/>
        </p:nvSpPr>
        <p:spPr bwMode="auto">
          <a:xfrm>
            <a:off x="4572000" y="1295400"/>
            <a:ext cx="2895600" cy="838200"/>
          </a:xfrm>
          <a:prstGeom prst="downArrow">
            <a:avLst>
              <a:gd name="adj1" fmla="val 50000"/>
              <a:gd name="adj2" fmla="val 2500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mc:AlternateContent xmlns:mc="http://schemas.openxmlformats.org/markup-compatibility/2006">
        <mc:Choice xmlns:p14="http://schemas.microsoft.com/office/powerpoint/2010/main" Requires="p14">
          <p:contentPart p14:bwMode="auto" r:id="rId3">
            <p14:nvContentPartPr>
              <p14:cNvPr id="2" name="Entrada de lápiz 1">
                <a:extLst>
                  <a:ext uri="{FF2B5EF4-FFF2-40B4-BE49-F238E27FC236}">
                    <a16:creationId xmlns:a16="http://schemas.microsoft.com/office/drawing/2014/main" id="{5C09CF2B-962D-4DC5-BCF4-1C87382B7C02}"/>
                  </a:ext>
                </a:extLst>
              </p14:cNvPr>
              <p14:cNvContentPartPr/>
              <p14:nvPr/>
            </p14:nvContentPartPr>
            <p14:xfrm>
              <a:off x="1053720" y="3321720"/>
              <a:ext cx="7751160" cy="1295280"/>
            </p14:xfrm>
          </p:contentPart>
        </mc:Choice>
        <mc:Fallback>
          <p:pic>
            <p:nvPicPr>
              <p:cNvPr id="2" name="Entrada de lápiz 1">
                <a:extLst>
                  <a:ext uri="{FF2B5EF4-FFF2-40B4-BE49-F238E27FC236}">
                    <a16:creationId xmlns:a16="http://schemas.microsoft.com/office/drawing/2014/main" id="{5C09CF2B-962D-4DC5-BCF4-1C87382B7C02}"/>
                  </a:ext>
                </a:extLst>
              </p:cNvPr>
              <p:cNvPicPr/>
              <p:nvPr/>
            </p:nvPicPr>
            <p:blipFill>
              <a:blip r:embed="rId4"/>
              <a:stretch>
                <a:fillRect/>
              </a:stretch>
            </p:blipFill>
            <p:spPr>
              <a:xfrm>
                <a:off x="1044360" y="3312360"/>
                <a:ext cx="7769880" cy="1314000"/>
              </a:xfrm>
              <a:prstGeom prst="rect">
                <a:avLst/>
              </a:prstGeom>
            </p:spPr>
          </p:pic>
        </mc:Fallback>
      </mc:AlternateContent>
    </p:spTree>
    <p:extLst>
      <p:ext uri="{BB962C8B-B14F-4D97-AF65-F5344CB8AC3E}">
        <p14:creationId xmlns:p14="http://schemas.microsoft.com/office/powerpoint/2010/main" val="15630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9220" grpId="0" animBg="1"/>
      <p:bldP spid="4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529" y="-297"/>
            <a:ext cx="12193057" cy="6858594"/>
          </a:xfrm>
          <a:prstGeom prst="rect">
            <a:avLst/>
          </a:prstGeom>
        </p:spPr>
      </p:pic>
      <p:sp>
        <p:nvSpPr>
          <p:cNvPr id="6146" name="Rectangle 2"/>
          <p:cNvSpPr>
            <a:spLocks noGrp="1" noChangeArrowheads="1"/>
          </p:cNvSpPr>
          <p:nvPr>
            <p:ph type="title" idx="4294967295"/>
          </p:nvPr>
        </p:nvSpPr>
        <p:spPr>
          <a:xfrm>
            <a:off x="2133600" y="304800"/>
            <a:ext cx="7772400" cy="838200"/>
          </a:xfrm>
          <a:solidFill>
            <a:srgbClr val="FFC000"/>
          </a:solidFill>
          <a:ln>
            <a:solidFill>
              <a:srgbClr val="FFCC66"/>
            </a:solidFill>
            <a:miter lim="800000"/>
            <a:headEnd/>
            <a:tailEnd/>
          </a:ln>
        </p:spPr>
        <p:txBody>
          <a:bodyPr/>
          <a:lstStyle/>
          <a:p>
            <a:pPr algn="ctr" eaLnBrk="1" hangingPunct="1"/>
            <a:r>
              <a:rPr lang="es-PE" b="1" dirty="0">
                <a:solidFill>
                  <a:srgbClr val="CC3300"/>
                </a:solidFill>
                <a:latin typeface="Arial Black" panose="020B0A04020102020204" pitchFamily="34" charset="0"/>
              </a:rPr>
              <a:t>COMPONENTES</a:t>
            </a:r>
            <a:endParaRPr lang="es-ES" b="1" dirty="0">
              <a:solidFill>
                <a:srgbClr val="CC3300"/>
              </a:solidFill>
              <a:latin typeface="Arial Black" panose="020B0A04020102020204" pitchFamily="34" charset="0"/>
            </a:endParaRPr>
          </a:p>
        </p:txBody>
      </p:sp>
      <p:sp>
        <p:nvSpPr>
          <p:cNvPr id="6147" name="Text Box 3"/>
          <p:cNvSpPr txBox="1">
            <a:spLocks noChangeArrowheads="1"/>
          </p:cNvSpPr>
          <p:nvPr/>
        </p:nvSpPr>
        <p:spPr bwMode="auto">
          <a:xfrm>
            <a:off x="2122488" y="3341688"/>
            <a:ext cx="2297112" cy="1382712"/>
          </a:xfrm>
          <a:prstGeom prst="rect">
            <a:avLst/>
          </a:prstGeom>
          <a:solidFill>
            <a:srgbClr val="FFFF00"/>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800" b="1" dirty="0" err="1">
                <a:solidFill>
                  <a:srgbClr val="996633"/>
                </a:solidFill>
              </a:rPr>
              <a:t>Bronw</a:t>
            </a:r>
            <a:r>
              <a:rPr lang="es-PE" sz="2800" b="1" dirty="0">
                <a:solidFill>
                  <a:srgbClr val="996633"/>
                </a:solidFill>
              </a:rPr>
              <a:t>,</a:t>
            </a:r>
          </a:p>
          <a:p>
            <a:pPr algn="ctr" eaLnBrk="1" hangingPunct="1">
              <a:spcBef>
                <a:spcPct val="0"/>
              </a:spcBef>
              <a:buClrTx/>
              <a:buSzTx/>
              <a:buFontTx/>
              <a:buNone/>
            </a:pPr>
            <a:r>
              <a:rPr lang="es-PE" sz="2800" b="1" dirty="0" err="1">
                <a:solidFill>
                  <a:srgbClr val="996633"/>
                </a:solidFill>
              </a:rPr>
              <a:t>Armbruster</a:t>
            </a:r>
            <a:r>
              <a:rPr lang="es-PE" sz="2800" b="1" dirty="0">
                <a:solidFill>
                  <a:srgbClr val="996633"/>
                </a:solidFill>
              </a:rPr>
              <a:t> y</a:t>
            </a:r>
          </a:p>
          <a:p>
            <a:pPr algn="ctr" eaLnBrk="1" hangingPunct="1">
              <a:spcBef>
                <a:spcPct val="0"/>
              </a:spcBef>
              <a:buClrTx/>
              <a:buSzTx/>
              <a:buFontTx/>
              <a:buNone/>
            </a:pPr>
            <a:r>
              <a:rPr lang="es-PE" sz="2800" b="1" dirty="0">
                <a:solidFill>
                  <a:srgbClr val="996633"/>
                </a:solidFill>
              </a:rPr>
              <a:t>Baker (1984)</a:t>
            </a:r>
            <a:endParaRPr lang="es-ES" sz="2800" b="1" dirty="0">
              <a:solidFill>
                <a:srgbClr val="996633"/>
              </a:solidFill>
            </a:endParaRPr>
          </a:p>
        </p:txBody>
      </p:sp>
      <p:sp>
        <p:nvSpPr>
          <p:cNvPr id="6148" name="Text Box 4"/>
          <p:cNvSpPr txBox="1">
            <a:spLocks noChangeArrowheads="1"/>
          </p:cNvSpPr>
          <p:nvPr/>
        </p:nvSpPr>
        <p:spPr bwMode="auto">
          <a:xfrm>
            <a:off x="5691188" y="1946276"/>
            <a:ext cx="4748212" cy="955675"/>
          </a:xfrm>
          <a:prstGeom prst="rect">
            <a:avLst/>
          </a:prstGeom>
          <a:solidFill>
            <a:schemeClr val="accent1">
              <a:lumMod val="20000"/>
              <a:lumOff val="80000"/>
            </a:schemeClr>
          </a:solidFill>
          <a:ln w="9525">
            <a:solidFill>
              <a:srgbClr val="FFCC66"/>
            </a:solidFill>
            <a:miter lim="800000"/>
            <a:headEnd/>
            <a:tailEnd/>
          </a:ln>
          <a:effec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800" b="1">
                <a:latin typeface="Arial Narrow" panose="020B0606020202030204" pitchFamily="34" charset="0"/>
              </a:rPr>
              <a:t>Conocimiento de</a:t>
            </a:r>
          </a:p>
          <a:p>
            <a:pPr algn="ctr" eaLnBrk="1" hangingPunct="1">
              <a:spcBef>
                <a:spcPct val="0"/>
              </a:spcBef>
              <a:buClrTx/>
              <a:buSzTx/>
              <a:buFontTx/>
              <a:buNone/>
            </a:pPr>
            <a:r>
              <a:rPr lang="es-PE" sz="2800" b="1">
                <a:latin typeface="Arial Narrow" panose="020B0606020202030204" pitchFamily="34" charset="0"/>
              </a:rPr>
              <a:t>la metacognición</a:t>
            </a:r>
            <a:endParaRPr lang="es-ES" sz="2800" b="1">
              <a:latin typeface="Arial Narrow" panose="020B0606020202030204" pitchFamily="34" charset="0"/>
            </a:endParaRPr>
          </a:p>
        </p:txBody>
      </p:sp>
      <p:sp>
        <p:nvSpPr>
          <p:cNvPr id="6149" name="Text Box 5"/>
          <p:cNvSpPr txBox="1">
            <a:spLocks noChangeArrowheads="1"/>
          </p:cNvSpPr>
          <p:nvPr/>
        </p:nvSpPr>
        <p:spPr bwMode="auto">
          <a:xfrm>
            <a:off x="5749926" y="4987926"/>
            <a:ext cx="4537075" cy="955675"/>
          </a:xfrm>
          <a:prstGeom prst="rect">
            <a:avLst/>
          </a:prstGeom>
          <a:solidFill>
            <a:schemeClr val="accent1">
              <a:lumMod val="20000"/>
              <a:lumOff val="80000"/>
            </a:schemeClr>
          </a:solidFill>
          <a:ln w="9525">
            <a:solidFill>
              <a:srgbClr val="FFCC66"/>
            </a:solidFill>
            <a:miter lim="800000"/>
            <a:headEnd/>
            <a:tailEnd/>
          </a:ln>
          <a:effec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800" b="1" dirty="0" err="1">
                <a:latin typeface="Arial Narrow" panose="020B0606020202030204" pitchFamily="34" charset="0"/>
              </a:rPr>
              <a:t>Autoregulación</a:t>
            </a:r>
            <a:r>
              <a:rPr lang="es-PE" sz="2800" b="1" dirty="0">
                <a:latin typeface="Arial Narrow" panose="020B0606020202030204" pitchFamily="34" charset="0"/>
              </a:rPr>
              <a:t> de la</a:t>
            </a:r>
          </a:p>
          <a:p>
            <a:pPr algn="ctr" eaLnBrk="1" hangingPunct="1">
              <a:spcBef>
                <a:spcPct val="0"/>
              </a:spcBef>
              <a:buClrTx/>
              <a:buSzTx/>
              <a:buFontTx/>
              <a:buNone/>
            </a:pPr>
            <a:r>
              <a:rPr lang="es-PE" sz="2800" b="1" dirty="0" err="1">
                <a:latin typeface="Arial Narrow" panose="020B0606020202030204" pitchFamily="34" charset="0"/>
              </a:rPr>
              <a:t>metacognición</a:t>
            </a:r>
            <a:endParaRPr lang="es-ES" sz="2800" b="1" dirty="0">
              <a:latin typeface="Arial Narrow" panose="020B0606020202030204" pitchFamily="34" charset="0"/>
            </a:endParaRPr>
          </a:p>
        </p:txBody>
      </p:sp>
      <p:sp>
        <p:nvSpPr>
          <p:cNvPr id="6150" name="Line 6"/>
          <p:cNvSpPr>
            <a:spLocks noChangeShapeType="1"/>
          </p:cNvSpPr>
          <p:nvPr/>
        </p:nvSpPr>
        <p:spPr bwMode="auto">
          <a:xfrm>
            <a:off x="4953000" y="22098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6151" name="Line 7"/>
          <p:cNvSpPr>
            <a:spLocks noChangeShapeType="1"/>
          </p:cNvSpPr>
          <p:nvPr/>
        </p:nvSpPr>
        <p:spPr bwMode="auto">
          <a:xfrm>
            <a:off x="4419600" y="4038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6152" name="Line 8"/>
          <p:cNvSpPr>
            <a:spLocks noChangeShapeType="1"/>
          </p:cNvSpPr>
          <p:nvPr/>
        </p:nvSpPr>
        <p:spPr bwMode="auto">
          <a:xfrm flipV="1">
            <a:off x="4953000" y="2209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6153" name="Line 9"/>
          <p:cNvSpPr>
            <a:spLocks noChangeShapeType="1"/>
          </p:cNvSpPr>
          <p:nvPr/>
        </p:nvSpPr>
        <p:spPr bwMode="auto">
          <a:xfrm>
            <a:off x="4953000" y="5410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6154" name="AutoShape 10"/>
          <p:cNvSpPr>
            <a:spLocks noChangeArrowheads="1"/>
          </p:cNvSpPr>
          <p:nvPr/>
        </p:nvSpPr>
        <p:spPr bwMode="auto">
          <a:xfrm>
            <a:off x="5867400" y="3200400"/>
            <a:ext cx="4419600" cy="1447800"/>
          </a:xfrm>
          <a:prstGeom prst="upDownArrow">
            <a:avLst>
              <a:gd name="adj1" fmla="val 50000"/>
              <a:gd name="adj2" fmla="val 20000"/>
            </a:avLst>
          </a:prstGeom>
          <a:solidFill>
            <a:srgbClr val="FFC000"/>
          </a:solidFill>
          <a:ln w="9525">
            <a:solidFill>
              <a:schemeClr val="tx1"/>
            </a:solidFill>
            <a:miter lim="800000"/>
            <a:headEnd/>
            <a:tailEnd/>
          </a:ln>
          <a:effec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800" b="1" dirty="0">
                <a:solidFill>
                  <a:srgbClr val="0000CC"/>
                </a:solidFill>
                <a:latin typeface="Arial Narrow" panose="020B0606020202030204" pitchFamily="34" charset="0"/>
              </a:rPr>
              <a:t>CONTROL</a:t>
            </a:r>
          </a:p>
          <a:p>
            <a:pPr algn="ctr" eaLnBrk="1" hangingPunct="1">
              <a:spcBef>
                <a:spcPct val="0"/>
              </a:spcBef>
              <a:buClrTx/>
              <a:buSzTx/>
              <a:buFontTx/>
              <a:buNone/>
            </a:pPr>
            <a:r>
              <a:rPr lang="es-PE" sz="2800" b="1" dirty="0">
                <a:solidFill>
                  <a:srgbClr val="0000CC"/>
                </a:solidFill>
                <a:latin typeface="Arial Narrow" panose="020B0606020202030204" pitchFamily="34" charset="0"/>
              </a:rPr>
              <a:t>REGULACION</a:t>
            </a:r>
            <a:endParaRPr lang="es-ES" sz="2800" b="1" dirty="0">
              <a:solidFill>
                <a:srgbClr val="0000CC"/>
              </a:solidFill>
              <a:latin typeface="Arial Narrow" panose="020B0606020202030204" pitchFamily="34" charset="0"/>
            </a:endParaRPr>
          </a:p>
        </p:txBody>
      </p:sp>
      <p:sp>
        <p:nvSpPr>
          <p:cNvPr id="2" name="Rectángulo 1">
            <a:extLst>
              <a:ext uri="{FF2B5EF4-FFF2-40B4-BE49-F238E27FC236}">
                <a16:creationId xmlns:a16="http://schemas.microsoft.com/office/drawing/2014/main" id="{4A672043-29E4-4447-9B67-074FC21E82BC}"/>
              </a:ext>
            </a:extLst>
          </p:cNvPr>
          <p:cNvSpPr/>
          <p:nvPr/>
        </p:nvSpPr>
        <p:spPr>
          <a:xfrm>
            <a:off x="3142819" y="6247784"/>
            <a:ext cx="5906360" cy="646331"/>
          </a:xfrm>
          <a:prstGeom prst="rect">
            <a:avLst/>
          </a:prstGeom>
          <a:solidFill>
            <a:schemeClr val="accent1">
              <a:lumMod val="60000"/>
              <a:lumOff val="40000"/>
            </a:schemeClr>
          </a:solidFill>
        </p:spPr>
        <p:txBody>
          <a:bodyPr wrap="none">
            <a:spAutoFit/>
          </a:bodyPr>
          <a:lstStyle/>
          <a:p>
            <a:r>
              <a:rPr lang="es-ES" dirty="0">
                <a:hlinkClick r:id="rId3"/>
              </a:rPr>
              <a:t>https://padlet.com/laep42consultormed/1z0qwjne665xhqvu</a:t>
            </a:r>
            <a:endParaRPr lang="es-ES" dirty="0"/>
          </a:p>
          <a:p>
            <a:endParaRPr lang="es-ES" dirty="0"/>
          </a:p>
        </p:txBody>
      </p:sp>
    </p:spTree>
    <p:extLst>
      <p:ext uri="{BB962C8B-B14F-4D97-AF65-F5344CB8AC3E}">
        <p14:creationId xmlns:p14="http://schemas.microsoft.com/office/powerpoint/2010/main" val="19640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2"/>
          <a:stretch>
            <a:fillRect/>
          </a:stretch>
        </p:blipFill>
        <p:spPr>
          <a:xfrm>
            <a:off x="-529" y="-297"/>
            <a:ext cx="12193057" cy="6858594"/>
          </a:xfrm>
          <a:prstGeom prst="rect">
            <a:avLst/>
          </a:prstGeom>
        </p:spPr>
      </p:pic>
      <p:grpSp>
        <p:nvGrpSpPr>
          <p:cNvPr id="3" name="Grupo 2"/>
          <p:cNvGrpSpPr/>
          <p:nvPr/>
        </p:nvGrpSpPr>
        <p:grpSpPr>
          <a:xfrm>
            <a:off x="1685631" y="2973620"/>
            <a:ext cx="2668131" cy="729567"/>
            <a:chOff x="3106398" y="627797"/>
            <a:chExt cx="2668131" cy="729567"/>
          </a:xfrm>
        </p:grpSpPr>
        <p:sp>
          <p:nvSpPr>
            <p:cNvPr id="4" name="Rectángulo redondeado 3"/>
            <p:cNvSpPr/>
            <p:nvPr/>
          </p:nvSpPr>
          <p:spPr>
            <a:xfrm>
              <a:off x="3106398" y="627797"/>
              <a:ext cx="2668131" cy="729567"/>
            </a:xfrm>
            <a:prstGeom prst="roundRect">
              <a:avLst/>
            </a:pr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s-ES" dirty="0"/>
                <a:t>Separar  las partes </a:t>
              </a:r>
            </a:p>
          </p:txBody>
        </p:sp>
        <p:sp>
          <p:nvSpPr>
            <p:cNvPr id="5" name="Rectángulo 4"/>
            <p:cNvSpPr/>
            <p:nvPr/>
          </p:nvSpPr>
          <p:spPr>
            <a:xfrm>
              <a:off x="3142013" y="663412"/>
              <a:ext cx="2596901" cy="658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ES" sz="2100" kern="1200" dirty="0"/>
            </a:p>
          </p:txBody>
        </p:sp>
      </p:grpSp>
      <p:grpSp>
        <p:nvGrpSpPr>
          <p:cNvPr id="6" name="Grupo 5"/>
          <p:cNvGrpSpPr/>
          <p:nvPr/>
        </p:nvGrpSpPr>
        <p:grpSpPr>
          <a:xfrm>
            <a:off x="1650018" y="1517016"/>
            <a:ext cx="2668131" cy="729567"/>
            <a:chOff x="3106398" y="627797"/>
            <a:chExt cx="2668131" cy="729567"/>
          </a:xfrm>
        </p:grpSpPr>
        <p:sp>
          <p:nvSpPr>
            <p:cNvPr id="7" name="Rectángulo redondeado 6"/>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ángulo 7"/>
            <p:cNvSpPr/>
            <p:nvPr/>
          </p:nvSpPr>
          <p:spPr>
            <a:xfrm>
              <a:off x="3142013" y="663412"/>
              <a:ext cx="2596901" cy="658337"/>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Observar el todo</a:t>
              </a:r>
            </a:p>
          </p:txBody>
        </p:sp>
      </p:grpSp>
      <p:grpSp>
        <p:nvGrpSpPr>
          <p:cNvPr id="9" name="Grupo 8"/>
          <p:cNvGrpSpPr/>
          <p:nvPr/>
        </p:nvGrpSpPr>
        <p:grpSpPr>
          <a:xfrm>
            <a:off x="1650016" y="5457192"/>
            <a:ext cx="2668131" cy="729567"/>
            <a:chOff x="3106398" y="627797"/>
            <a:chExt cx="2668131" cy="729567"/>
          </a:xfrm>
        </p:grpSpPr>
        <p:sp>
          <p:nvSpPr>
            <p:cNvPr id="10" name="Rectángulo redondeado 9"/>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3142013" y="663412"/>
              <a:ext cx="2596901" cy="658337"/>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dirty="0"/>
                <a:t>E</a:t>
              </a:r>
              <a:r>
                <a:rPr lang="es-ES" sz="2100" kern="1200" dirty="0"/>
                <a:t>xplico el todo</a:t>
              </a:r>
            </a:p>
          </p:txBody>
        </p:sp>
      </p:grpSp>
      <p:grpSp>
        <p:nvGrpSpPr>
          <p:cNvPr id="12" name="Grupo 11"/>
          <p:cNvGrpSpPr/>
          <p:nvPr/>
        </p:nvGrpSpPr>
        <p:grpSpPr>
          <a:xfrm>
            <a:off x="1721246" y="4430224"/>
            <a:ext cx="2668131" cy="729567"/>
            <a:chOff x="3106398" y="627797"/>
            <a:chExt cx="2668131" cy="729567"/>
          </a:xfrm>
        </p:grpSpPr>
        <p:sp>
          <p:nvSpPr>
            <p:cNvPr id="13" name="Rectángulo redondeado 12"/>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3142013" y="663412"/>
              <a:ext cx="2596901" cy="658337"/>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Relacionar las partes </a:t>
              </a:r>
            </a:p>
          </p:txBody>
        </p:sp>
      </p:grpSp>
      <p:grpSp>
        <p:nvGrpSpPr>
          <p:cNvPr id="15" name="Grupo 14"/>
          <p:cNvGrpSpPr/>
          <p:nvPr/>
        </p:nvGrpSpPr>
        <p:grpSpPr>
          <a:xfrm>
            <a:off x="1541063" y="430198"/>
            <a:ext cx="8162495" cy="729567"/>
            <a:chOff x="3106398" y="627797"/>
            <a:chExt cx="2668131" cy="729567"/>
          </a:xfrm>
          <a:solidFill>
            <a:schemeClr val="accent2"/>
          </a:solidFill>
        </p:grpSpPr>
        <p:sp>
          <p:nvSpPr>
            <p:cNvPr id="16" name="Rectángulo redondeado 15"/>
            <p:cNvSpPr/>
            <p:nvPr/>
          </p:nvSpPr>
          <p:spPr>
            <a:xfrm>
              <a:off x="3106398" y="627797"/>
              <a:ext cx="2668131" cy="729567"/>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3142013" y="663412"/>
              <a:ext cx="2596901" cy="6583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dirty="0"/>
                <a:t>ANALIZAR  (ANALIZAR UN TEXTO)</a:t>
              </a:r>
              <a:endParaRPr lang="es-ES" sz="2100" kern="1200" dirty="0"/>
            </a:p>
          </p:txBody>
        </p:sp>
      </p:grpSp>
      <p:grpSp>
        <p:nvGrpSpPr>
          <p:cNvPr id="18" name="Grupo 17"/>
          <p:cNvGrpSpPr/>
          <p:nvPr/>
        </p:nvGrpSpPr>
        <p:grpSpPr>
          <a:xfrm>
            <a:off x="6156054" y="1481401"/>
            <a:ext cx="2668131" cy="729567"/>
            <a:chOff x="3106398" y="627797"/>
            <a:chExt cx="2668131" cy="729567"/>
          </a:xfrm>
        </p:grpSpPr>
        <p:sp>
          <p:nvSpPr>
            <p:cNvPr id="19" name="Rectángulo redondeado 18"/>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3142013" y="663412"/>
              <a:ext cx="2596901" cy="658337"/>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dirty="0"/>
                <a:t>LECTURA GENERAL </a:t>
              </a:r>
              <a:endParaRPr lang="es-ES" sz="2100" kern="1200" dirty="0"/>
            </a:p>
          </p:txBody>
        </p:sp>
      </p:grpSp>
      <p:grpSp>
        <p:nvGrpSpPr>
          <p:cNvPr id="21" name="Grupo 20"/>
          <p:cNvGrpSpPr/>
          <p:nvPr/>
        </p:nvGrpSpPr>
        <p:grpSpPr>
          <a:xfrm>
            <a:off x="6156053" y="2973620"/>
            <a:ext cx="2811726" cy="729567"/>
            <a:chOff x="3106398" y="627797"/>
            <a:chExt cx="2811726" cy="729567"/>
          </a:xfrm>
        </p:grpSpPr>
        <p:sp>
          <p:nvSpPr>
            <p:cNvPr id="22" name="Rectángulo redondeado 21"/>
            <p:cNvSpPr/>
            <p:nvPr/>
          </p:nvSpPr>
          <p:spPr>
            <a:xfrm>
              <a:off x="3106398" y="627797"/>
              <a:ext cx="2811726" cy="729567"/>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s-ES" dirty="0"/>
                <a:t>SUBRAYAR IDEAS GENERALES  Y ESPECÍFICAS </a:t>
              </a:r>
            </a:p>
          </p:txBody>
        </p:sp>
        <p:sp>
          <p:nvSpPr>
            <p:cNvPr id="23" name="Rectángulo 22"/>
            <p:cNvSpPr/>
            <p:nvPr/>
          </p:nvSpPr>
          <p:spPr>
            <a:xfrm>
              <a:off x="3142013" y="663412"/>
              <a:ext cx="2596901" cy="658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ES" sz="2100" kern="1200" dirty="0"/>
            </a:p>
          </p:txBody>
        </p:sp>
      </p:grpSp>
      <p:grpSp>
        <p:nvGrpSpPr>
          <p:cNvPr id="24" name="Grupo 23"/>
          <p:cNvGrpSpPr/>
          <p:nvPr/>
        </p:nvGrpSpPr>
        <p:grpSpPr>
          <a:xfrm>
            <a:off x="6156053" y="4377285"/>
            <a:ext cx="2668131" cy="729567"/>
            <a:chOff x="3106398" y="627797"/>
            <a:chExt cx="2668131" cy="729567"/>
          </a:xfrm>
        </p:grpSpPr>
        <p:sp>
          <p:nvSpPr>
            <p:cNvPr id="25" name="Rectángulo redondeado 24"/>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3106398" y="680736"/>
              <a:ext cx="2596901" cy="658337"/>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dirty="0"/>
                <a:t>ELABORAR UN ESQUEMA</a:t>
              </a:r>
              <a:r>
                <a:rPr lang="es-ES" sz="2100" kern="1200" dirty="0"/>
                <a:t> </a:t>
              </a:r>
            </a:p>
          </p:txBody>
        </p:sp>
      </p:grpSp>
      <p:grpSp>
        <p:nvGrpSpPr>
          <p:cNvPr id="27" name="Grupo 26"/>
          <p:cNvGrpSpPr/>
          <p:nvPr/>
        </p:nvGrpSpPr>
        <p:grpSpPr>
          <a:xfrm>
            <a:off x="6191668" y="5492807"/>
            <a:ext cx="2668131" cy="729567"/>
            <a:chOff x="3106398" y="627797"/>
            <a:chExt cx="2668131" cy="729567"/>
          </a:xfrm>
        </p:grpSpPr>
        <p:sp>
          <p:nvSpPr>
            <p:cNvPr id="28" name="Rectángulo redondeado 27"/>
            <p:cNvSpPr/>
            <p:nvPr/>
          </p:nvSpPr>
          <p:spPr>
            <a:xfrm>
              <a:off x="3106398" y="627797"/>
              <a:ext cx="2668131" cy="72956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3142013" y="663412"/>
              <a:ext cx="2596901" cy="658337"/>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dirty="0"/>
                <a:t>EXPLICO  EL TEMA</a:t>
              </a:r>
              <a:r>
                <a:rPr lang="es-ES" sz="2100" kern="1200" dirty="0"/>
                <a:t> </a:t>
              </a:r>
            </a:p>
          </p:txBody>
        </p:sp>
      </p:grpSp>
      <p:sp>
        <p:nvSpPr>
          <p:cNvPr id="2" name="Rectángulo 1"/>
          <p:cNvSpPr/>
          <p:nvPr/>
        </p:nvSpPr>
        <p:spPr>
          <a:xfrm>
            <a:off x="3190909" y="6423663"/>
            <a:ext cx="5906360" cy="369332"/>
          </a:xfrm>
          <a:prstGeom prst="rect">
            <a:avLst/>
          </a:prstGeom>
          <a:solidFill>
            <a:schemeClr val="bg1"/>
          </a:solidFill>
        </p:spPr>
        <p:txBody>
          <a:bodyPr wrap="none">
            <a:spAutoFit/>
          </a:bodyPr>
          <a:lstStyle/>
          <a:p>
            <a:r>
              <a:rPr lang="es-ES" dirty="0"/>
              <a:t>https://padlet.com/laep42consultormed/1z0qwjne665xhqvu</a:t>
            </a:r>
          </a:p>
        </p:txBody>
      </p:sp>
      <p:pic>
        <p:nvPicPr>
          <p:cNvPr id="31" name="Imagen 30">
            <a:extLst>
              <a:ext uri="{FF2B5EF4-FFF2-40B4-BE49-F238E27FC236}">
                <a16:creationId xmlns:a16="http://schemas.microsoft.com/office/drawing/2014/main" id="{6ADC6AE5-B5E4-4FB6-8E9A-02BE5D3CDCB5}"/>
              </a:ext>
            </a:extLst>
          </p:cNvPr>
          <p:cNvPicPr>
            <a:picLocks noChangeAspect="1"/>
          </p:cNvPicPr>
          <p:nvPr/>
        </p:nvPicPr>
        <p:blipFill rotWithShape="1">
          <a:blip r:embed="rId3"/>
          <a:srcRect l="78000" t="38969" r="1115" b="21422"/>
          <a:stretch/>
        </p:blipFill>
        <p:spPr>
          <a:xfrm>
            <a:off x="9496944" y="2444727"/>
            <a:ext cx="2546252" cy="2715064"/>
          </a:xfrm>
          <a:prstGeom prst="rect">
            <a:avLst/>
          </a:prstGeom>
        </p:spPr>
      </p:pic>
    </p:spTree>
    <p:extLst>
      <p:ext uri="{BB962C8B-B14F-4D97-AF65-F5344CB8AC3E}">
        <p14:creationId xmlns:p14="http://schemas.microsoft.com/office/powerpoint/2010/main" val="35593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7170" name="Rectangle 2"/>
          <p:cNvSpPr>
            <a:spLocks noGrp="1" noChangeArrowheads="1"/>
          </p:cNvSpPr>
          <p:nvPr>
            <p:ph type="title" idx="4294967295"/>
          </p:nvPr>
        </p:nvSpPr>
        <p:spPr>
          <a:xfrm>
            <a:off x="1981200" y="304800"/>
            <a:ext cx="8229600" cy="1371600"/>
          </a:xfrm>
          <a:solidFill>
            <a:srgbClr val="FFFF00"/>
          </a:solidFill>
          <a:ln>
            <a:solidFill>
              <a:srgbClr val="FFCC66"/>
            </a:solidFill>
            <a:miter lim="800000"/>
            <a:headEnd/>
            <a:tailEnd/>
          </a:ln>
        </p:spPr>
        <p:txBody>
          <a:bodyPr/>
          <a:lstStyle/>
          <a:p>
            <a:pPr algn="ctr" eaLnBrk="1" hangingPunct="1"/>
            <a:r>
              <a:rPr lang="es-PE">
                <a:solidFill>
                  <a:srgbClr val="0000CC"/>
                </a:solidFill>
                <a:latin typeface="Arial Black" panose="020B0A04020102020204" pitchFamily="34" charset="0"/>
              </a:rPr>
              <a:t>El conocimiento sobre la metacognición</a:t>
            </a:r>
            <a:endParaRPr lang="es-ES">
              <a:solidFill>
                <a:srgbClr val="0000CC"/>
              </a:solidFill>
              <a:latin typeface="Arial Black" panose="020B0A04020102020204" pitchFamily="34" charset="0"/>
            </a:endParaRPr>
          </a:p>
        </p:txBody>
      </p:sp>
      <p:sp>
        <p:nvSpPr>
          <p:cNvPr id="7171" name="Text Box 3"/>
          <p:cNvSpPr txBox="1">
            <a:spLocks noChangeArrowheads="1"/>
          </p:cNvSpPr>
          <p:nvPr/>
        </p:nvSpPr>
        <p:spPr bwMode="auto">
          <a:xfrm>
            <a:off x="5165725" y="2555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7172" name="Text Box 4"/>
          <p:cNvSpPr txBox="1">
            <a:spLocks noChangeArrowheads="1"/>
          </p:cNvSpPr>
          <p:nvPr/>
        </p:nvSpPr>
        <p:spPr bwMode="auto">
          <a:xfrm>
            <a:off x="5481639" y="2057400"/>
            <a:ext cx="5106987" cy="831850"/>
          </a:xfrm>
          <a:prstGeom prst="rect">
            <a:avLst/>
          </a:prstGeom>
          <a:solidFill>
            <a:srgbClr val="CCFFFF"/>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400" b="1">
                <a:solidFill>
                  <a:srgbClr val="0000CC"/>
                </a:solidFill>
              </a:rPr>
              <a:t>Lo que se sabe sobre nuestros propios</a:t>
            </a:r>
          </a:p>
          <a:p>
            <a:pPr eaLnBrk="1" hangingPunct="1">
              <a:spcBef>
                <a:spcPct val="0"/>
              </a:spcBef>
              <a:buClrTx/>
              <a:buSzTx/>
              <a:buFontTx/>
              <a:buNone/>
            </a:pPr>
            <a:r>
              <a:rPr lang="es-PE" sz="2400" b="1">
                <a:solidFill>
                  <a:srgbClr val="0000CC"/>
                </a:solidFill>
              </a:rPr>
              <a:t>recursos cognitivos</a:t>
            </a:r>
            <a:endParaRPr lang="es-ES" sz="2400" b="1">
              <a:solidFill>
                <a:srgbClr val="0000CC"/>
              </a:solidFill>
            </a:endParaRPr>
          </a:p>
        </p:txBody>
      </p:sp>
      <p:sp>
        <p:nvSpPr>
          <p:cNvPr id="7173" name="Text Box 5"/>
          <p:cNvSpPr txBox="1">
            <a:spLocks noChangeArrowheads="1"/>
          </p:cNvSpPr>
          <p:nvPr/>
        </p:nvSpPr>
        <p:spPr bwMode="auto">
          <a:xfrm>
            <a:off x="5470526" y="3816350"/>
            <a:ext cx="5172075" cy="831850"/>
          </a:xfrm>
          <a:prstGeom prst="rect">
            <a:avLst/>
          </a:prstGeom>
          <a:solidFill>
            <a:srgbClr val="FFCC66"/>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400" b="1" dirty="0">
                <a:solidFill>
                  <a:srgbClr val="0000CC"/>
                </a:solidFill>
              </a:rPr>
              <a:t>Lo que se sabe sobre cómo manejarlos</a:t>
            </a:r>
          </a:p>
          <a:p>
            <a:pPr eaLnBrk="1" hangingPunct="1">
              <a:spcBef>
                <a:spcPct val="0"/>
              </a:spcBef>
              <a:buClrTx/>
              <a:buSzTx/>
              <a:buFontTx/>
              <a:buNone/>
            </a:pPr>
            <a:r>
              <a:rPr lang="es-PE" sz="2400" b="1" dirty="0">
                <a:solidFill>
                  <a:srgbClr val="0000CC"/>
                </a:solidFill>
              </a:rPr>
              <a:t>y regularlos para aprender mejor.</a:t>
            </a:r>
            <a:endParaRPr lang="es-ES" sz="2400" b="1" dirty="0">
              <a:solidFill>
                <a:srgbClr val="0000CC"/>
              </a:solidFill>
            </a:endParaRPr>
          </a:p>
        </p:txBody>
      </p:sp>
      <p:sp>
        <p:nvSpPr>
          <p:cNvPr id="7174" name="Text Box 6"/>
          <p:cNvSpPr txBox="1">
            <a:spLocks noChangeArrowheads="1"/>
          </p:cNvSpPr>
          <p:nvPr/>
        </p:nvSpPr>
        <p:spPr bwMode="auto">
          <a:xfrm>
            <a:off x="2085975" y="5180014"/>
            <a:ext cx="8131008" cy="1384995"/>
          </a:xfrm>
          <a:prstGeom prst="rect">
            <a:avLst/>
          </a:prstGeom>
          <a:solidFill>
            <a:srgbClr val="FF0000"/>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dirty="0">
                <a:latin typeface="Arial Black" panose="020B0A04020102020204" pitchFamily="34" charset="0"/>
              </a:rPr>
              <a:t>Si las personas saben </a:t>
            </a:r>
            <a:r>
              <a:rPr lang="es-PE" sz="2800" i="1" dirty="0">
                <a:solidFill>
                  <a:srgbClr val="FFFF00"/>
                </a:solidFill>
                <a:latin typeface="Arial Black" panose="020B0A04020102020204" pitchFamily="34" charset="0"/>
              </a:rPr>
              <a:t>cómo hacer para</a:t>
            </a:r>
          </a:p>
          <a:p>
            <a:pPr eaLnBrk="1" hangingPunct="1">
              <a:spcBef>
                <a:spcPct val="0"/>
              </a:spcBef>
              <a:buClrTx/>
              <a:buSzTx/>
              <a:buFontTx/>
              <a:buNone/>
            </a:pPr>
            <a:r>
              <a:rPr lang="es-PE" sz="2800" i="1" dirty="0">
                <a:solidFill>
                  <a:srgbClr val="FFFF00"/>
                </a:solidFill>
                <a:latin typeface="Arial Black" panose="020B0A04020102020204" pitchFamily="34" charset="0"/>
              </a:rPr>
              <a:t>aprender</a:t>
            </a:r>
            <a:r>
              <a:rPr lang="es-PE" sz="2800" dirty="0">
                <a:latin typeface="Arial Black" panose="020B0A04020102020204" pitchFamily="34" charset="0"/>
              </a:rPr>
              <a:t>, pueden explicar lo que hacen</a:t>
            </a:r>
          </a:p>
          <a:p>
            <a:pPr eaLnBrk="1" hangingPunct="1">
              <a:spcBef>
                <a:spcPct val="0"/>
              </a:spcBef>
              <a:buClrTx/>
              <a:buSzTx/>
              <a:buFontTx/>
              <a:buNone/>
            </a:pPr>
            <a:r>
              <a:rPr lang="es-PE" sz="2800" dirty="0">
                <a:latin typeface="Arial Black" panose="020B0A04020102020204" pitchFamily="34" charset="0"/>
              </a:rPr>
              <a:t>cuando se les pregunte </a:t>
            </a:r>
            <a:r>
              <a:rPr lang="es-PE" sz="2800" i="1" dirty="0">
                <a:solidFill>
                  <a:srgbClr val="FFFF00"/>
                </a:solidFill>
                <a:latin typeface="Arial Black" panose="020B0A04020102020204" pitchFamily="34" charset="0"/>
              </a:rPr>
              <a:t>cómo lo hacen</a:t>
            </a:r>
            <a:r>
              <a:rPr lang="es-PE" sz="2800" dirty="0">
                <a:solidFill>
                  <a:srgbClr val="FFFF00"/>
                </a:solidFill>
                <a:latin typeface="Arial Black" panose="020B0A04020102020204" pitchFamily="34" charset="0"/>
              </a:rPr>
              <a:t>.</a:t>
            </a:r>
            <a:r>
              <a:rPr lang="es-PE" sz="2800" dirty="0">
                <a:latin typeface="Arial Black" panose="020B0A04020102020204" pitchFamily="34" charset="0"/>
              </a:rPr>
              <a:t>  </a:t>
            </a:r>
            <a:endParaRPr lang="es-ES" sz="2800" dirty="0">
              <a:latin typeface="Arial Black" panose="020B0A04020102020204" pitchFamily="34" charset="0"/>
            </a:endParaRPr>
          </a:p>
        </p:txBody>
      </p:sp>
      <p:sp>
        <p:nvSpPr>
          <p:cNvPr id="7175" name="Oval 7"/>
          <p:cNvSpPr>
            <a:spLocks noChangeArrowheads="1"/>
          </p:cNvSpPr>
          <p:nvPr/>
        </p:nvSpPr>
        <p:spPr bwMode="auto">
          <a:xfrm>
            <a:off x="1981200" y="2895600"/>
            <a:ext cx="2286000" cy="9144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a:solidFill>
                  <a:srgbClr val="CC3300"/>
                </a:solidFill>
              </a:rPr>
              <a:t>COMPRENDE</a:t>
            </a:r>
            <a:endParaRPr lang="es-ES" sz="2400" b="1">
              <a:solidFill>
                <a:srgbClr val="CC3300"/>
              </a:solidFill>
            </a:endParaRPr>
          </a:p>
        </p:txBody>
      </p:sp>
      <p:sp>
        <p:nvSpPr>
          <p:cNvPr id="7176" name="Line 9"/>
          <p:cNvSpPr>
            <a:spLocks noChangeShapeType="1"/>
          </p:cNvSpPr>
          <p:nvPr/>
        </p:nvSpPr>
        <p:spPr bwMode="auto">
          <a:xfrm flipV="1">
            <a:off x="4267200" y="2362200"/>
            <a:ext cx="1219200" cy="99060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wrap="none"/>
          <a:lstStyle/>
          <a:p>
            <a:endParaRPr lang="es-ES"/>
          </a:p>
        </p:txBody>
      </p:sp>
      <p:sp>
        <p:nvSpPr>
          <p:cNvPr id="7177" name="Line 10"/>
          <p:cNvSpPr>
            <a:spLocks noChangeShapeType="1"/>
          </p:cNvSpPr>
          <p:nvPr/>
        </p:nvSpPr>
        <p:spPr bwMode="auto">
          <a:xfrm>
            <a:off x="4267200" y="3352800"/>
            <a:ext cx="1143000" cy="838200"/>
          </a:xfrm>
          <a:prstGeom prst="line">
            <a:avLst/>
          </a:prstGeom>
          <a:ln>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txBody>
          <a:bodyPr wrap="none"/>
          <a:lstStyle/>
          <a:p>
            <a:endParaRPr lang="es-ES"/>
          </a:p>
        </p:txBody>
      </p:sp>
      <p:sp>
        <p:nvSpPr>
          <p:cNvPr id="7178" name="AutoShape 11"/>
          <p:cNvSpPr>
            <a:spLocks noChangeArrowheads="1"/>
          </p:cNvSpPr>
          <p:nvPr/>
        </p:nvSpPr>
        <p:spPr bwMode="auto">
          <a:xfrm>
            <a:off x="2486026" y="4114800"/>
            <a:ext cx="1247775" cy="914400"/>
          </a:xfrm>
          <a:prstGeom prst="downArrow">
            <a:avLst>
              <a:gd name="adj1" fmla="val 50000"/>
              <a:gd name="adj2" fmla="val 250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7179" name="AutoShape 12"/>
          <p:cNvSpPr>
            <a:spLocks noChangeArrowheads="1"/>
          </p:cNvSpPr>
          <p:nvPr/>
        </p:nvSpPr>
        <p:spPr bwMode="auto">
          <a:xfrm>
            <a:off x="7391400" y="2971800"/>
            <a:ext cx="1371600" cy="685800"/>
          </a:xfrm>
          <a:prstGeom prst="upDownArrow">
            <a:avLst>
              <a:gd name="adj1" fmla="val 50000"/>
              <a:gd name="adj2" fmla="val 200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Tree>
    <p:extLst>
      <p:ext uri="{BB962C8B-B14F-4D97-AF65-F5344CB8AC3E}">
        <p14:creationId xmlns:p14="http://schemas.microsoft.com/office/powerpoint/2010/main" val="24789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2" grpId="0" animBg="1"/>
      <p:bldP spid="7173" grpId="0" animBg="1"/>
      <p:bldP spid="7175" grpId="0" animBg="1"/>
      <p:bldP spid="7176" grpId="0" animBg="1"/>
      <p:bldP spid="7177" grpId="0" animBg="1"/>
      <p:bldP spid="7178" grpId="0" animBg="1"/>
      <p:bldP spid="71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8194" name="Rectangle 2"/>
          <p:cNvSpPr>
            <a:spLocks noGrp="1" noChangeArrowheads="1"/>
          </p:cNvSpPr>
          <p:nvPr>
            <p:ph type="title" idx="4294967295"/>
          </p:nvPr>
        </p:nvSpPr>
        <p:spPr>
          <a:xfrm>
            <a:off x="2209800" y="152400"/>
            <a:ext cx="7772400" cy="1371600"/>
          </a:xfrm>
          <a:solidFill>
            <a:srgbClr val="CCFFFF"/>
          </a:solidFill>
          <a:ln>
            <a:solidFill>
              <a:srgbClr val="FFCC66"/>
            </a:solidFill>
            <a:miter lim="800000"/>
            <a:headEnd/>
            <a:tailEnd/>
          </a:ln>
        </p:spPr>
        <p:txBody>
          <a:bodyPr/>
          <a:lstStyle/>
          <a:p>
            <a:pPr algn="ctr" eaLnBrk="1" hangingPunct="1"/>
            <a:r>
              <a:rPr lang="es-PE" dirty="0">
                <a:solidFill>
                  <a:srgbClr val="CC3300"/>
                </a:solidFill>
                <a:latin typeface="Arial Black" panose="020B0A04020102020204" pitchFamily="34" charset="0"/>
              </a:rPr>
              <a:t>La </a:t>
            </a:r>
            <a:r>
              <a:rPr lang="es-PE" dirty="0" err="1">
                <a:solidFill>
                  <a:srgbClr val="CC3300"/>
                </a:solidFill>
                <a:latin typeface="Arial Black" panose="020B0A04020102020204" pitchFamily="34" charset="0"/>
              </a:rPr>
              <a:t>autoregulación</a:t>
            </a:r>
            <a:r>
              <a:rPr lang="es-PE" dirty="0">
                <a:solidFill>
                  <a:srgbClr val="CC3300"/>
                </a:solidFill>
                <a:latin typeface="Arial Black" panose="020B0A04020102020204" pitchFamily="34" charset="0"/>
              </a:rPr>
              <a:t> de la metacognición</a:t>
            </a:r>
            <a:endParaRPr lang="es-ES" dirty="0">
              <a:solidFill>
                <a:srgbClr val="CC3300"/>
              </a:solidFill>
              <a:latin typeface="Arial Black" panose="020B0A04020102020204" pitchFamily="34" charset="0"/>
            </a:endParaRPr>
          </a:p>
        </p:txBody>
      </p:sp>
      <p:sp>
        <p:nvSpPr>
          <p:cNvPr id="8195" name="Text Box 3"/>
          <p:cNvSpPr txBox="1">
            <a:spLocks noChangeArrowheads="1"/>
          </p:cNvSpPr>
          <p:nvPr/>
        </p:nvSpPr>
        <p:spPr bwMode="auto">
          <a:xfrm>
            <a:off x="4495800" y="1833564"/>
            <a:ext cx="2984500" cy="528637"/>
          </a:xfrm>
          <a:prstGeom prst="rect">
            <a:avLst/>
          </a:prstGeom>
          <a:solidFill>
            <a:schemeClr val="accent4">
              <a:lumMod val="40000"/>
              <a:lumOff val="60000"/>
            </a:schemeClr>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dirty="0">
                <a:latin typeface="Arial Narrow" panose="020B0606020202030204" pitchFamily="34" charset="0"/>
              </a:rPr>
              <a:t>AUTOREGULACIÓN</a:t>
            </a:r>
            <a:endParaRPr lang="es-ES" sz="2800" b="1" dirty="0">
              <a:latin typeface="Arial Narrow" panose="020B0606020202030204" pitchFamily="34" charset="0"/>
            </a:endParaRPr>
          </a:p>
        </p:txBody>
      </p:sp>
      <p:sp>
        <p:nvSpPr>
          <p:cNvPr id="8196" name="Text Box 4"/>
          <p:cNvSpPr txBox="1">
            <a:spLocks noChangeArrowheads="1"/>
          </p:cNvSpPr>
          <p:nvPr/>
        </p:nvSpPr>
        <p:spPr bwMode="auto">
          <a:xfrm>
            <a:off x="1676401" y="2976564"/>
            <a:ext cx="1693863" cy="528637"/>
          </a:xfrm>
          <a:prstGeom prst="rect">
            <a:avLst/>
          </a:prstGeom>
          <a:solidFill>
            <a:srgbClr val="FFFF00"/>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a:solidFill>
                  <a:srgbClr val="CC3300"/>
                </a:solidFill>
              </a:rPr>
              <a:t>Planificar</a:t>
            </a:r>
            <a:endParaRPr lang="es-ES" sz="2800" b="1">
              <a:solidFill>
                <a:srgbClr val="CC3300"/>
              </a:solidFill>
            </a:endParaRPr>
          </a:p>
        </p:txBody>
      </p:sp>
      <p:sp>
        <p:nvSpPr>
          <p:cNvPr id="8197" name="Text Box 5"/>
          <p:cNvSpPr txBox="1">
            <a:spLocks noChangeArrowheads="1"/>
          </p:cNvSpPr>
          <p:nvPr/>
        </p:nvSpPr>
        <p:spPr bwMode="auto">
          <a:xfrm>
            <a:off x="3886200" y="2971800"/>
            <a:ext cx="1949450" cy="528638"/>
          </a:xfrm>
          <a:prstGeom prst="rect">
            <a:avLst/>
          </a:prstGeom>
          <a:solidFill>
            <a:schemeClr val="accent2"/>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dirty="0">
                <a:solidFill>
                  <a:srgbClr val="0000CC"/>
                </a:solidFill>
              </a:rPr>
              <a:t>Monitorear</a:t>
            </a:r>
            <a:endParaRPr lang="es-ES" sz="2800" b="1" dirty="0">
              <a:solidFill>
                <a:srgbClr val="0000CC"/>
              </a:solidFill>
            </a:endParaRPr>
          </a:p>
        </p:txBody>
      </p:sp>
      <p:sp>
        <p:nvSpPr>
          <p:cNvPr id="8198" name="Text Box 6"/>
          <p:cNvSpPr txBox="1">
            <a:spLocks noChangeArrowheads="1"/>
          </p:cNvSpPr>
          <p:nvPr/>
        </p:nvSpPr>
        <p:spPr bwMode="auto">
          <a:xfrm>
            <a:off x="6324600" y="2976564"/>
            <a:ext cx="1714500" cy="528637"/>
          </a:xfrm>
          <a:prstGeom prst="rect">
            <a:avLst/>
          </a:prstGeom>
          <a:solidFill>
            <a:srgbClr val="FFCC66"/>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dirty="0">
                <a:solidFill>
                  <a:srgbClr val="006666"/>
                </a:solidFill>
              </a:rPr>
              <a:t>Controlar</a:t>
            </a:r>
            <a:endParaRPr lang="es-ES" sz="2800" b="1" dirty="0">
              <a:solidFill>
                <a:srgbClr val="006666"/>
              </a:solidFill>
            </a:endParaRPr>
          </a:p>
        </p:txBody>
      </p:sp>
      <p:sp>
        <p:nvSpPr>
          <p:cNvPr id="8199" name="Text Box 7"/>
          <p:cNvSpPr txBox="1">
            <a:spLocks noChangeArrowheads="1"/>
          </p:cNvSpPr>
          <p:nvPr/>
        </p:nvSpPr>
        <p:spPr bwMode="auto">
          <a:xfrm>
            <a:off x="8458200" y="2971800"/>
            <a:ext cx="2090738" cy="528638"/>
          </a:xfrm>
          <a:prstGeom prst="rect">
            <a:avLst/>
          </a:prstGeom>
          <a:solidFill>
            <a:srgbClr val="CCECFF"/>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dirty="0">
                <a:solidFill>
                  <a:srgbClr val="CC3300"/>
                </a:solidFill>
              </a:rPr>
              <a:t>Autoevaluar</a:t>
            </a:r>
            <a:endParaRPr lang="es-ES" sz="2800" b="1" dirty="0">
              <a:solidFill>
                <a:srgbClr val="CC3300"/>
              </a:solidFill>
            </a:endParaRPr>
          </a:p>
        </p:txBody>
      </p:sp>
      <p:sp>
        <p:nvSpPr>
          <p:cNvPr id="8200" name="Text Box 8"/>
          <p:cNvSpPr txBox="1">
            <a:spLocks noChangeArrowheads="1"/>
          </p:cNvSpPr>
          <p:nvPr/>
        </p:nvSpPr>
        <p:spPr bwMode="auto">
          <a:xfrm>
            <a:off x="1752601" y="3967164"/>
            <a:ext cx="8634413" cy="955675"/>
          </a:xfrm>
          <a:prstGeom prst="rect">
            <a:avLst/>
          </a:prstGeom>
          <a:solidFill>
            <a:schemeClr val="accent4">
              <a:lumMod val="40000"/>
              <a:lumOff val="60000"/>
            </a:schemeClr>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800" b="1" dirty="0"/>
              <a:t>los procesos y estrategias de nuestro propio aprendizaje</a:t>
            </a:r>
          </a:p>
          <a:p>
            <a:pPr eaLnBrk="1" hangingPunct="1">
              <a:spcBef>
                <a:spcPct val="0"/>
              </a:spcBef>
              <a:buClrTx/>
              <a:buSzTx/>
              <a:buFontTx/>
              <a:buNone/>
            </a:pPr>
            <a:r>
              <a:rPr lang="es-PE" sz="2800" b="1" dirty="0"/>
              <a:t>incluyendo sus características, estilos y </a:t>
            </a:r>
            <a:r>
              <a:rPr lang="es-PE" sz="2800" b="1" dirty="0" err="1"/>
              <a:t>prerequisitos</a:t>
            </a:r>
            <a:r>
              <a:rPr lang="es-PE" sz="2800" b="1" dirty="0"/>
              <a:t>.</a:t>
            </a:r>
            <a:endParaRPr lang="es-ES" sz="2800" b="1" dirty="0"/>
          </a:p>
        </p:txBody>
      </p:sp>
      <p:sp>
        <p:nvSpPr>
          <p:cNvPr id="8201" name="Line 9"/>
          <p:cNvSpPr>
            <a:spLocks noChangeShapeType="1"/>
          </p:cNvSpPr>
          <p:nvPr/>
        </p:nvSpPr>
        <p:spPr bwMode="auto">
          <a:xfrm>
            <a:off x="2514600" y="2590800"/>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2" name="Line 10"/>
          <p:cNvSpPr>
            <a:spLocks noChangeShapeType="1"/>
          </p:cNvSpPr>
          <p:nvPr/>
        </p:nvSpPr>
        <p:spPr bwMode="auto">
          <a:xfrm>
            <a:off x="5943600" y="2362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3" name="Line 11"/>
          <p:cNvSpPr>
            <a:spLocks noChangeShapeType="1"/>
          </p:cNvSpPr>
          <p:nvPr/>
        </p:nvSpPr>
        <p:spPr bwMode="auto">
          <a:xfrm>
            <a:off x="25146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4" name="Line 12"/>
          <p:cNvSpPr>
            <a:spLocks noChangeShapeType="1"/>
          </p:cNvSpPr>
          <p:nvPr/>
        </p:nvSpPr>
        <p:spPr bwMode="auto">
          <a:xfrm>
            <a:off x="48006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5" name="Line 13"/>
          <p:cNvSpPr>
            <a:spLocks noChangeShapeType="1"/>
          </p:cNvSpPr>
          <p:nvPr/>
        </p:nvSpPr>
        <p:spPr bwMode="auto">
          <a:xfrm>
            <a:off x="71628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6" name="Line 14"/>
          <p:cNvSpPr>
            <a:spLocks noChangeShapeType="1"/>
          </p:cNvSpPr>
          <p:nvPr/>
        </p:nvSpPr>
        <p:spPr bwMode="auto">
          <a:xfrm flipH="1">
            <a:off x="95250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7" name="Line 16"/>
          <p:cNvSpPr>
            <a:spLocks noChangeShapeType="1"/>
          </p:cNvSpPr>
          <p:nvPr/>
        </p:nvSpPr>
        <p:spPr bwMode="auto">
          <a:xfrm>
            <a:off x="2514600" y="3429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8" name="Line 17"/>
          <p:cNvSpPr>
            <a:spLocks noChangeShapeType="1"/>
          </p:cNvSpPr>
          <p:nvPr/>
        </p:nvSpPr>
        <p:spPr bwMode="auto">
          <a:xfrm flipH="1">
            <a:off x="48006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09" name="Line 18"/>
          <p:cNvSpPr>
            <a:spLocks noChangeShapeType="1"/>
          </p:cNvSpPr>
          <p:nvPr/>
        </p:nvSpPr>
        <p:spPr bwMode="auto">
          <a:xfrm>
            <a:off x="71628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10" name="Line 19"/>
          <p:cNvSpPr>
            <a:spLocks noChangeShapeType="1"/>
          </p:cNvSpPr>
          <p:nvPr/>
        </p:nvSpPr>
        <p:spPr bwMode="auto">
          <a:xfrm flipH="1">
            <a:off x="95250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11" name="Text Box 21"/>
          <p:cNvSpPr txBox="1">
            <a:spLocks noChangeArrowheads="1"/>
          </p:cNvSpPr>
          <p:nvPr/>
        </p:nvSpPr>
        <p:spPr bwMode="auto">
          <a:xfrm>
            <a:off x="1571625" y="5432426"/>
            <a:ext cx="2146300" cy="1196975"/>
          </a:xfrm>
          <a:prstGeom prst="rect">
            <a:avLst/>
          </a:prstGeom>
          <a:solidFill>
            <a:srgbClr val="FFFF00"/>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dirty="0">
                <a:solidFill>
                  <a:srgbClr val="CC3300"/>
                </a:solidFill>
              </a:rPr>
              <a:t>¿Qué hacer?</a:t>
            </a:r>
          </a:p>
          <a:p>
            <a:pPr algn="ctr" eaLnBrk="1" hangingPunct="1">
              <a:spcBef>
                <a:spcPct val="0"/>
              </a:spcBef>
              <a:buClrTx/>
              <a:buSzTx/>
              <a:buFontTx/>
              <a:buNone/>
            </a:pPr>
            <a:r>
              <a:rPr lang="es-PE" sz="2400" dirty="0">
                <a:solidFill>
                  <a:srgbClr val="CC3300"/>
                </a:solidFill>
              </a:rPr>
              <a:t>¿Cómo hacer?</a:t>
            </a:r>
          </a:p>
          <a:p>
            <a:pPr algn="ctr" eaLnBrk="1" hangingPunct="1">
              <a:spcBef>
                <a:spcPct val="0"/>
              </a:spcBef>
              <a:buClrTx/>
              <a:buSzTx/>
              <a:buFontTx/>
              <a:buNone/>
            </a:pPr>
            <a:r>
              <a:rPr lang="es-PE" sz="2400" dirty="0">
                <a:solidFill>
                  <a:srgbClr val="CC3300"/>
                </a:solidFill>
              </a:rPr>
              <a:t>¿Cuándo hacer?</a:t>
            </a:r>
            <a:endParaRPr lang="es-ES" sz="2400" dirty="0">
              <a:solidFill>
                <a:srgbClr val="CC3300"/>
              </a:solidFill>
            </a:endParaRPr>
          </a:p>
        </p:txBody>
      </p:sp>
      <p:sp>
        <p:nvSpPr>
          <p:cNvPr id="8212" name="Text Box 22"/>
          <p:cNvSpPr txBox="1">
            <a:spLocks noChangeArrowheads="1"/>
          </p:cNvSpPr>
          <p:nvPr/>
        </p:nvSpPr>
        <p:spPr bwMode="auto">
          <a:xfrm>
            <a:off x="3895725" y="5432426"/>
            <a:ext cx="1976438" cy="1196975"/>
          </a:xfrm>
          <a:prstGeom prst="rect">
            <a:avLst/>
          </a:prstGeom>
          <a:solidFill>
            <a:schemeClr val="accent2"/>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dirty="0">
                <a:solidFill>
                  <a:srgbClr val="0000CC"/>
                </a:solidFill>
              </a:rPr>
              <a:t>¿Cómo se</a:t>
            </a:r>
          </a:p>
          <a:p>
            <a:pPr algn="ctr" eaLnBrk="1" hangingPunct="1">
              <a:spcBef>
                <a:spcPct val="0"/>
              </a:spcBef>
              <a:buClrTx/>
              <a:buSzTx/>
              <a:buFontTx/>
              <a:buNone/>
            </a:pPr>
            <a:r>
              <a:rPr lang="es-PE" sz="2400" dirty="0">
                <a:solidFill>
                  <a:srgbClr val="0000CC"/>
                </a:solidFill>
              </a:rPr>
              <a:t>está haciendo?</a:t>
            </a:r>
          </a:p>
          <a:p>
            <a:pPr algn="ctr" eaLnBrk="1" hangingPunct="1">
              <a:spcBef>
                <a:spcPct val="0"/>
              </a:spcBef>
              <a:buClrTx/>
              <a:buSzTx/>
              <a:buFontTx/>
              <a:buNone/>
            </a:pPr>
            <a:r>
              <a:rPr lang="es-PE" sz="2400" dirty="0">
                <a:solidFill>
                  <a:srgbClr val="0000CC"/>
                </a:solidFill>
              </a:rPr>
              <a:t>(calidad)</a:t>
            </a:r>
            <a:endParaRPr lang="es-ES" sz="2400" dirty="0">
              <a:solidFill>
                <a:srgbClr val="0000CC"/>
              </a:solidFill>
            </a:endParaRPr>
          </a:p>
        </p:txBody>
      </p:sp>
      <p:sp>
        <p:nvSpPr>
          <p:cNvPr id="8213" name="Text Box 23"/>
          <p:cNvSpPr txBox="1">
            <a:spLocks noChangeArrowheads="1"/>
          </p:cNvSpPr>
          <p:nvPr/>
        </p:nvSpPr>
        <p:spPr bwMode="auto">
          <a:xfrm>
            <a:off x="6324600" y="5432426"/>
            <a:ext cx="1697038" cy="1196975"/>
          </a:xfrm>
          <a:prstGeom prst="rect">
            <a:avLst/>
          </a:prstGeom>
          <a:solidFill>
            <a:srgbClr val="FFCC66"/>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dirty="0">
                <a:solidFill>
                  <a:srgbClr val="336600"/>
                </a:solidFill>
              </a:rPr>
              <a:t>¿Se hizo</a:t>
            </a:r>
          </a:p>
          <a:p>
            <a:pPr algn="ctr" eaLnBrk="1" hangingPunct="1">
              <a:spcBef>
                <a:spcPct val="0"/>
              </a:spcBef>
              <a:buClrTx/>
              <a:buSzTx/>
              <a:buFontTx/>
              <a:buNone/>
            </a:pPr>
            <a:r>
              <a:rPr lang="es-PE" sz="2400" dirty="0">
                <a:solidFill>
                  <a:srgbClr val="336600"/>
                </a:solidFill>
              </a:rPr>
              <a:t>según lo</a:t>
            </a:r>
          </a:p>
          <a:p>
            <a:pPr algn="ctr" eaLnBrk="1" hangingPunct="1">
              <a:spcBef>
                <a:spcPct val="0"/>
              </a:spcBef>
              <a:buClrTx/>
              <a:buSzTx/>
              <a:buFontTx/>
              <a:buNone/>
            </a:pPr>
            <a:r>
              <a:rPr lang="es-PE" sz="2400" dirty="0">
                <a:solidFill>
                  <a:srgbClr val="336600"/>
                </a:solidFill>
              </a:rPr>
              <a:t>planificado?</a:t>
            </a:r>
            <a:endParaRPr lang="es-ES" sz="2400" dirty="0">
              <a:solidFill>
                <a:srgbClr val="336600"/>
              </a:solidFill>
            </a:endParaRPr>
          </a:p>
        </p:txBody>
      </p:sp>
      <p:sp>
        <p:nvSpPr>
          <p:cNvPr id="8214" name="Text Box 24"/>
          <p:cNvSpPr txBox="1">
            <a:spLocks noChangeArrowheads="1"/>
          </p:cNvSpPr>
          <p:nvPr/>
        </p:nvSpPr>
        <p:spPr bwMode="auto">
          <a:xfrm>
            <a:off x="8534401" y="5432426"/>
            <a:ext cx="1935163" cy="1196975"/>
          </a:xfrm>
          <a:prstGeom prst="rect">
            <a:avLst/>
          </a:prstGeom>
          <a:solidFill>
            <a:schemeClr val="accent1">
              <a:lumMod val="40000"/>
              <a:lumOff val="60000"/>
            </a:schemeClr>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dirty="0">
                <a:solidFill>
                  <a:srgbClr val="CC3300"/>
                </a:solidFill>
              </a:rPr>
              <a:t>¿Cómo he</a:t>
            </a:r>
          </a:p>
          <a:p>
            <a:pPr algn="ctr" eaLnBrk="1" hangingPunct="1">
              <a:spcBef>
                <a:spcPct val="0"/>
              </a:spcBef>
              <a:buClrTx/>
              <a:buSzTx/>
              <a:buFontTx/>
              <a:buNone/>
            </a:pPr>
            <a:r>
              <a:rPr lang="es-PE" sz="2400" dirty="0">
                <a:solidFill>
                  <a:srgbClr val="CC3300"/>
                </a:solidFill>
              </a:rPr>
              <a:t>participado</a:t>
            </a:r>
          </a:p>
          <a:p>
            <a:pPr algn="ctr" eaLnBrk="1" hangingPunct="1">
              <a:spcBef>
                <a:spcPct val="0"/>
              </a:spcBef>
              <a:buClrTx/>
              <a:buSzTx/>
              <a:buFontTx/>
              <a:buNone/>
            </a:pPr>
            <a:r>
              <a:rPr lang="es-PE" sz="2400" dirty="0">
                <a:solidFill>
                  <a:srgbClr val="CC3300"/>
                </a:solidFill>
              </a:rPr>
              <a:t>en el proceso?</a:t>
            </a:r>
            <a:endParaRPr lang="es-ES" sz="2400" dirty="0">
              <a:solidFill>
                <a:srgbClr val="CC3300"/>
              </a:solidFill>
            </a:endParaRPr>
          </a:p>
        </p:txBody>
      </p:sp>
      <p:sp>
        <p:nvSpPr>
          <p:cNvPr id="8215" name="Line 25"/>
          <p:cNvSpPr>
            <a:spLocks noChangeShapeType="1"/>
          </p:cNvSpPr>
          <p:nvPr/>
        </p:nvSpPr>
        <p:spPr bwMode="auto">
          <a:xfrm flipH="1">
            <a:off x="2514600" y="4953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16" name="Line 27"/>
          <p:cNvSpPr>
            <a:spLocks noChangeShapeType="1"/>
          </p:cNvSpPr>
          <p:nvPr/>
        </p:nvSpPr>
        <p:spPr bwMode="auto">
          <a:xfrm>
            <a:off x="4800600" y="4953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17" name="Line 28"/>
          <p:cNvSpPr>
            <a:spLocks noChangeShapeType="1"/>
          </p:cNvSpPr>
          <p:nvPr/>
        </p:nvSpPr>
        <p:spPr bwMode="auto">
          <a:xfrm flipH="1">
            <a:off x="7162800" y="4953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8218" name="Line 29"/>
          <p:cNvSpPr>
            <a:spLocks noChangeShapeType="1"/>
          </p:cNvSpPr>
          <p:nvPr/>
        </p:nvSpPr>
        <p:spPr bwMode="auto">
          <a:xfrm flipH="1">
            <a:off x="9525000" y="4953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Tree>
    <p:extLst>
      <p:ext uri="{BB962C8B-B14F-4D97-AF65-F5344CB8AC3E}">
        <p14:creationId xmlns:p14="http://schemas.microsoft.com/office/powerpoint/2010/main" val="341757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20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2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20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2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2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2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3" grpId="0" animBg="1"/>
      <p:bldP spid="82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9218" name="Text Box 2"/>
          <p:cNvSpPr txBox="1">
            <a:spLocks noChangeArrowheads="1"/>
          </p:cNvSpPr>
          <p:nvPr/>
        </p:nvSpPr>
        <p:spPr bwMode="auto">
          <a:xfrm>
            <a:off x="42513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19" name="Text Box 5"/>
          <p:cNvSpPr txBox="1">
            <a:spLocks noChangeArrowheads="1"/>
          </p:cNvSpPr>
          <p:nvPr/>
        </p:nvSpPr>
        <p:spPr bwMode="auto">
          <a:xfrm>
            <a:off x="29559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20" name="Rectangle 6"/>
          <p:cNvSpPr>
            <a:spLocks noChangeArrowheads="1"/>
          </p:cNvSpPr>
          <p:nvPr/>
        </p:nvSpPr>
        <p:spPr bwMode="auto">
          <a:xfrm>
            <a:off x="2725738" y="3505200"/>
            <a:ext cx="2074862" cy="914400"/>
          </a:xfrm>
          <a:prstGeom prst="rec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ES" b="1" dirty="0">
                <a:solidFill>
                  <a:schemeClr val="hlink"/>
                </a:solidFill>
                <a:latin typeface="Arial Narrow" panose="020B0606020202030204" pitchFamily="34" charset="0"/>
              </a:rPr>
              <a:t>Procesos</a:t>
            </a:r>
            <a:br>
              <a:rPr lang="es-PE" b="1" dirty="0">
                <a:solidFill>
                  <a:schemeClr val="hlink"/>
                </a:solidFill>
                <a:latin typeface="Arial Narrow" panose="020B0606020202030204" pitchFamily="34" charset="0"/>
              </a:rPr>
            </a:br>
            <a:r>
              <a:rPr lang="es-PE" b="1" dirty="0">
                <a:solidFill>
                  <a:schemeClr val="hlink"/>
                </a:solidFill>
                <a:latin typeface="Arial Narrow" panose="020B0606020202030204" pitchFamily="34" charset="0"/>
              </a:rPr>
              <a:t>cognitivos</a:t>
            </a:r>
            <a:endParaRPr lang="es-ES" b="1" dirty="0">
              <a:solidFill>
                <a:schemeClr val="hlink"/>
              </a:solidFill>
              <a:latin typeface="Arial Narrow" panose="020B0606020202030204" pitchFamily="34" charset="0"/>
            </a:endParaRPr>
          </a:p>
        </p:txBody>
      </p:sp>
      <p:sp>
        <p:nvSpPr>
          <p:cNvPr id="9221" name="Text Box 7"/>
          <p:cNvSpPr txBox="1">
            <a:spLocks noChangeArrowheads="1"/>
          </p:cNvSpPr>
          <p:nvPr/>
        </p:nvSpPr>
        <p:spPr bwMode="auto">
          <a:xfrm>
            <a:off x="3184525" y="4232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22" name="Rectangle 8"/>
          <p:cNvSpPr>
            <a:spLocks noChangeArrowheads="1"/>
          </p:cNvSpPr>
          <p:nvPr/>
        </p:nvSpPr>
        <p:spPr bwMode="auto">
          <a:xfrm>
            <a:off x="7334250" y="3429000"/>
            <a:ext cx="2114550" cy="914400"/>
          </a:xfrm>
          <a:prstGeom prst="rec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ES" b="1" dirty="0">
                <a:solidFill>
                  <a:schemeClr val="hlink"/>
                </a:solidFill>
                <a:latin typeface="Arial Narrow" panose="020B0606020202030204" pitchFamily="34" charset="0"/>
              </a:rPr>
              <a:t>Estrategias </a:t>
            </a:r>
            <a:r>
              <a:rPr lang="es-PE" b="1" dirty="0">
                <a:solidFill>
                  <a:schemeClr val="hlink"/>
                </a:solidFill>
                <a:latin typeface="Arial Narrow" panose="020B0606020202030204" pitchFamily="34" charset="0"/>
              </a:rPr>
              <a:t>c</a:t>
            </a:r>
            <a:r>
              <a:rPr lang="es-ES" b="1" dirty="0" err="1">
                <a:solidFill>
                  <a:schemeClr val="hlink"/>
                </a:solidFill>
                <a:latin typeface="Arial Narrow" panose="020B0606020202030204" pitchFamily="34" charset="0"/>
              </a:rPr>
              <a:t>ognitivas</a:t>
            </a:r>
            <a:endParaRPr lang="es-ES" b="1" dirty="0">
              <a:solidFill>
                <a:schemeClr val="hlink"/>
              </a:solidFill>
              <a:latin typeface="Arial Narrow" panose="020B0606020202030204" pitchFamily="34" charset="0"/>
            </a:endParaRPr>
          </a:p>
        </p:txBody>
      </p:sp>
      <p:sp>
        <p:nvSpPr>
          <p:cNvPr id="9223" name="Rectangle 9"/>
          <p:cNvSpPr>
            <a:spLocks noGrp="1" noChangeArrowheads="1"/>
          </p:cNvSpPr>
          <p:nvPr>
            <p:ph type="title" idx="4294967295"/>
          </p:nvPr>
        </p:nvSpPr>
        <p:spPr>
          <a:xfrm>
            <a:off x="2438400" y="228600"/>
            <a:ext cx="7772400" cy="1371600"/>
          </a:xfrm>
          <a:solidFill>
            <a:srgbClr val="CC3300"/>
          </a:solidFill>
          <a:ln>
            <a:solidFill>
              <a:srgbClr val="FFFF00"/>
            </a:solidFill>
            <a:miter lim="800000"/>
            <a:headEnd/>
            <a:tailEnd/>
          </a:ln>
        </p:spPr>
        <p:txBody>
          <a:bodyPr/>
          <a:lstStyle/>
          <a:p>
            <a:pPr algn="ctr" eaLnBrk="1" hangingPunct="1"/>
            <a:r>
              <a:rPr lang="es-PE" sz="4000">
                <a:latin typeface="Arial Black" panose="020B0A04020102020204" pitchFamily="34" charset="0"/>
              </a:rPr>
              <a:t>¿Cuándo un estudiante es metacognitivo?</a:t>
            </a:r>
            <a:endParaRPr lang="es-ES" sz="4000">
              <a:latin typeface="Arial Black" panose="020B0A04020102020204" pitchFamily="34" charset="0"/>
            </a:endParaRPr>
          </a:p>
        </p:txBody>
      </p:sp>
      <p:sp>
        <p:nvSpPr>
          <p:cNvPr id="9224" name="Text Box 12"/>
          <p:cNvSpPr txBox="1">
            <a:spLocks noChangeArrowheads="1"/>
          </p:cNvSpPr>
          <p:nvPr/>
        </p:nvSpPr>
        <p:spPr bwMode="auto">
          <a:xfrm>
            <a:off x="1676400" y="5105401"/>
            <a:ext cx="1981200" cy="466725"/>
          </a:xfrm>
          <a:prstGeom prst="rect">
            <a:avLst/>
          </a:prstGeom>
          <a:solidFill>
            <a:schemeClr val="accent3">
              <a:lumMod val="20000"/>
              <a:lumOff val="8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t>Percepción</a:t>
            </a:r>
            <a:endParaRPr lang="es-ES" sz="2400" b="1" dirty="0"/>
          </a:p>
        </p:txBody>
      </p:sp>
      <p:sp>
        <p:nvSpPr>
          <p:cNvPr id="9225" name="Text Box 13"/>
          <p:cNvSpPr txBox="1">
            <a:spLocks noChangeArrowheads="1"/>
          </p:cNvSpPr>
          <p:nvPr/>
        </p:nvSpPr>
        <p:spPr bwMode="auto">
          <a:xfrm>
            <a:off x="4114801" y="5105401"/>
            <a:ext cx="1997075" cy="466725"/>
          </a:xfrm>
          <a:prstGeom prst="rect">
            <a:avLst/>
          </a:prstGeom>
          <a:solidFill>
            <a:schemeClr val="accent3">
              <a:lumMod val="20000"/>
              <a:lumOff val="8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t>Atención</a:t>
            </a:r>
            <a:endParaRPr lang="es-ES" sz="2400" b="1" dirty="0"/>
          </a:p>
        </p:txBody>
      </p:sp>
      <p:sp>
        <p:nvSpPr>
          <p:cNvPr id="9226" name="Text Box 14"/>
          <p:cNvSpPr txBox="1">
            <a:spLocks noChangeArrowheads="1"/>
          </p:cNvSpPr>
          <p:nvPr/>
        </p:nvSpPr>
        <p:spPr bwMode="auto">
          <a:xfrm>
            <a:off x="1752600" y="6172201"/>
            <a:ext cx="2057400" cy="466725"/>
          </a:xfrm>
          <a:prstGeom prst="rect">
            <a:avLst/>
          </a:prstGeom>
          <a:solidFill>
            <a:schemeClr val="accent3">
              <a:lumMod val="20000"/>
              <a:lumOff val="8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t>Comprensión</a:t>
            </a:r>
            <a:endParaRPr lang="es-ES" sz="2400" b="1" dirty="0"/>
          </a:p>
        </p:txBody>
      </p:sp>
      <p:sp>
        <p:nvSpPr>
          <p:cNvPr id="9227" name="Text Box 15"/>
          <p:cNvSpPr txBox="1">
            <a:spLocks noChangeArrowheads="1"/>
          </p:cNvSpPr>
          <p:nvPr/>
        </p:nvSpPr>
        <p:spPr bwMode="auto">
          <a:xfrm>
            <a:off x="4114800" y="6162676"/>
            <a:ext cx="1981200" cy="466725"/>
          </a:xfrm>
          <a:prstGeom prst="rect">
            <a:avLst/>
          </a:prstGeom>
          <a:solidFill>
            <a:schemeClr val="accent3">
              <a:lumMod val="20000"/>
              <a:lumOff val="8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t>Memoria</a:t>
            </a:r>
            <a:endParaRPr lang="es-ES" sz="2400" b="1" dirty="0"/>
          </a:p>
        </p:txBody>
      </p:sp>
      <p:sp>
        <p:nvSpPr>
          <p:cNvPr id="9228" name="Text Box 16"/>
          <p:cNvSpPr txBox="1">
            <a:spLocks noChangeArrowheads="1"/>
          </p:cNvSpPr>
          <p:nvPr/>
        </p:nvSpPr>
        <p:spPr bwMode="auto">
          <a:xfrm>
            <a:off x="4191000" y="1905000"/>
            <a:ext cx="3733800" cy="831850"/>
          </a:xfrm>
          <a:prstGeom prst="rect">
            <a:avLst/>
          </a:prstGeom>
          <a:solidFill>
            <a:srgbClr val="FFCC66"/>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a:solidFill>
                  <a:srgbClr val="0000CC"/>
                </a:solidFill>
              </a:rPr>
              <a:t>Cuando tiene consciencia</a:t>
            </a:r>
          </a:p>
          <a:p>
            <a:pPr algn="ctr" eaLnBrk="1" hangingPunct="1">
              <a:spcBef>
                <a:spcPct val="0"/>
              </a:spcBef>
              <a:buClrTx/>
              <a:buSzTx/>
              <a:buFontTx/>
              <a:buNone/>
            </a:pPr>
            <a:r>
              <a:rPr lang="es-PE" sz="2400" b="1">
                <a:solidFill>
                  <a:srgbClr val="0000CC"/>
                </a:solidFill>
              </a:rPr>
              <a:t>de sus:</a:t>
            </a:r>
            <a:endParaRPr lang="es-ES" sz="2400" b="1">
              <a:solidFill>
                <a:srgbClr val="0000CC"/>
              </a:solidFill>
            </a:endParaRPr>
          </a:p>
        </p:txBody>
      </p:sp>
      <p:sp>
        <p:nvSpPr>
          <p:cNvPr id="9229" name="Text Box 17"/>
          <p:cNvSpPr txBox="1">
            <a:spLocks noChangeArrowheads="1"/>
          </p:cNvSpPr>
          <p:nvPr/>
        </p:nvSpPr>
        <p:spPr bwMode="auto">
          <a:xfrm>
            <a:off x="6553200" y="5105401"/>
            <a:ext cx="1752600" cy="466725"/>
          </a:xfrm>
          <a:prstGeom prst="rect">
            <a:avLst/>
          </a:prstGeom>
          <a:solidFill>
            <a:schemeClr val="accent2">
              <a:lumMod val="40000"/>
              <a:lumOff val="6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solidFill>
                  <a:srgbClr val="CC3300"/>
                </a:solidFill>
              </a:rPr>
              <a:t>Ensayo</a:t>
            </a:r>
            <a:endParaRPr lang="es-ES" sz="2400" b="1" dirty="0">
              <a:solidFill>
                <a:srgbClr val="CC3300"/>
              </a:solidFill>
            </a:endParaRPr>
          </a:p>
        </p:txBody>
      </p:sp>
      <p:sp>
        <p:nvSpPr>
          <p:cNvPr id="9230" name="Text Box 18"/>
          <p:cNvSpPr txBox="1">
            <a:spLocks noChangeArrowheads="1"/>
          </p:cNvSpPr>
          <p:nvPr/>
        </p:nvSpPr>
        <p:spPr bwMode="auto">
          <a:xfrm>
            <a:off x="8851900" y="5105401"/>
            <a:ext cx="1784350" cy="466725"/>
          </a:xfrm>
          <a:prstGeom prst="rect">
            <a:avLst/>
          </a:prstGeom>
          <a:solidFill>
            <a:srgbClr val="FFCC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a:solidFill>
                  <a:srgbClr val="FF0000"/>
                </a:solidFill>
              </a:rPr>
              <a:t>Elaboración</a:t>
            </a:r>
            <a:endParaRPr lang="es-ES" sz="2400" b="1">
              <a:solidFill>
                <a:srgbClr val="FF0000"/>
              </a:solidFill>
            </a:endParaRPr>
          </a:p>
        </p:txBody>
      </p:sp>
      <p:sp>
        <p:nvSpPr>
          <p:cNvPr id="9231" name="Text Box 19"/>
          <p:cNvSpPr txBox="1">
            <a:spLocks noChangeArrowheads="1"/>
          </p:cNvSpPr>
          <p:nvPr/>
        </p:nvSpPr>
        <p:spPr bwMode="auto">
          <a:xfrm>
            <a:off x="6548439" y="6162676"/>
            <a:ext cx="1952625" cy="466725"/>
          </a:xfrm>
          <a:prstGeom prst="rect">
            <a:avLst/>
          </a:prstGeom>
          <a:solidFill>
            <a:schemeClr val="accent2">
              <a:lumMod val="40000"/>
              <a:lumOff val="60000"/>
            </a:scheme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solidFill>
                  <a:srgbClr val="996633"/>
                </a:solidFill>
              </a:rPr>
              <a:t>Organización</a:t>
            </a:r>
            <a:endParaRPr lang="es-ES" sz="2400" b="1" dirty="0">
              <a:solidFill>
                <a:srgbClr val="996633"/>
              </a:solidFill>
            </a:endParaRPr>
          </a:p>
        </p:txBody>
      </p:sp>
      <p:sp>
        <p:nvSpPr>
          <p:cNvPr id="9232" name="Text Box 20"/>
          <p:cNvSpPr txBox="1">
            <a:spLocks noChangeArrowheads="1"/>
          </p:cNvSpPr>
          <p:nvPr/>
        </p:nvSpPr>
        <p:spPr bwMode="auto">
          <a:xfrm>
            <a:off x="8915400" y="6162676"/>
            <a:ext cx="1600200" cy="466725"/>
          </a:xfrm>
          <a:prstGeom prst="rect">
            <a:avLst/>
          </a:prstGeom>
          <a:solidFill>
            <a:srgbClr val="FFFF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s-PE" sz="2400" b="1" dirty="0">
                <a:solidFill>
                  <a:srgbClr val="CC3300"/>
                </a:solidFill>
              </a:rPr>
              <a:t>Estudio</a:t>
            </a:r>
            <a:endParaRPr lang="es-ES" sz="2400" b="1" dirty="0">
              <a:solidFill>
                <a:srgbClr val="CC3300"/>
              </a:solidFill>
            </a:endParaRPr>
          </a:p>
        </p:txBody>
      </p:sp>
      <p:sp>
        <p:nvSpPr>
          <p:cNvPr id="9233" name="Line 21"/>
          <p:cNvSpPr>
            <a:spLocks noChangeShapeType="1"/>
          </p:cNvSpPr>
          <p:nvPr/>
        </p:nvSpPr>
        <p:spPr bwMode="auto">
          <a:xfrm flipH="1">
            <a:off x="3810000" y="2819400"/>
            <a:ext cx="2209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4" name="Line 22"/>
          <p:cNvSpPr>
            <a:spLocks noChangeShapeType="1"/>
          </p:cNvSpPr>
          <p:nvPr/>
        </p:nvSpPr>
        <p:spPr bwMode="auto">
          <a:xfrm>
            <a:off x="6096000" y="2819400"/>
            <a:ext cx="2286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5" name="Line 23"/>
          <p:cNvSpPr>
            <a:spLocks noChangeShapeType="1"/>
          </p:cNvSpPr>
          <p:nvPr/>
        </p:nvSpPr>
        <p:spPr bwMode="auto">
          <a:xfrm>
            <a:off x="3886200" y="44196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6" name="Line 24"/>
          <p:cNvSpPr>
            <a:spLocks noChangeShapeType="1"/>
          </p:cNvSpPr>
          <p:nvPr/>
        </p:nvSpPr>
        <p:spPr bwMode="auto">
          <a:xfrm>
            <a:off x="2819400" y="58674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7" name="Line 25"/>
          <p:cNvSpPr>
            <a:spLocks noChangeShapeType="1"/>
          </p:cNvSpPr>
          <p:nvPr/>
        </p:nvSpPr>
        <p:spPr bwMode="auto">
          <a:xfrm flipV="1">
            <a:off x="2819400" y="48006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8" name="Line 26"/>
          <p:cNvSpPr>
            <a:spLocks noChangeShapeType="1"/>
          </p:cNvSpPr>
          <p:nvPr/>
        </p:nvSpPr>
        <p:spPr bwMode="auto">
          <a:xfrm>
            <a:off x="2819400" y="5867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39" name="Line 27"/>
          <p:cNvSpPr>
            <a:spLocks noChangeShapeType="1"/>
          </p:cNvSpPr>
          <p:nvPr/>
        </p:nvSpPr>
        <p:spPr bwMode="auto">
          <a:xfrm flipH="1">
            <a:off x="5181600" y="5867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0" name="Line 28"/>
          <p:cNvSpPr>
            <a:spLocks noChangeShapeType="1"/>
          </p:cNvSpPr>
          <p:nvPr/>
        </p:nvSpPr>
        <p:spPr bwMode="auto">
          <a:xfrm>
            <a:off x="28194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1" name="Line 29"/>
          <p:cNvSpPr>
            <a:spLocks noChangeShapeType="1"/>
          </p:cNvSpPr>
          <p:nvPr/>
        </p:nvSpPr>
        <p:spPr bwMode="auto">
          <a:xfrm>
            <a:off x="5181600" y="4800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2" name="Line 30"/>
          <p:cNvSpPr>
            <a:spLocks noChangeShapeType="1"/>
          </p:cNvSpPr>
          <p:nvPr/>
        </p:nvSpPr>
        <p:spPr bwMode="auto">
          <a:xfrm>
            <a:off x="8534400" y="43434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3" name="Line 31"/>
          <p:cNvSpPr>
            <a:spLocks noChangeShapeType="1"/>
          </p:cNvSpPr>
          <p:nvPr/>
        </p:nvSpPr>
        <p:spPr bwMode="auto">
          <a:xfrm flipV="1">
            <a:off x="7467600" y="5791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4" name="Line 32"/>
          <p:cNvSpPr>
            <a:spLocks noChangeShapeType="1"/>
          </p:cNvSpPr>
          <p:nvPr/>
        </p:nvSpPr>
        <p:spPr bwMode="auto">
          <a:xfrm>
            <a:off x="7467600" y="48006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5" name="Line 33"/>
          <p:cNvSpPr>
            <a:spLocks noChangeShapeType="1"/>
          </p:cNvSpPr>
          <p:nvPr/>
        </p:nvSpPr>
        <p:spPr bwMode="auto">
          <a:xfrm>
            <a:off x="74676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6" name="Line 34"/>
          <p:cNvSpPr>
            <a:spLocks noChangeShapeType="1"/>
          </p:cNvSpPr>
          <p:nvPr/>
        </p:nvSpPr>
        <p:spPr bwMode="auto">
          <a:xfrm>
            <a:off x="96774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7" name="Line 35"/>
          <p:cNvSpPr>
            <a:spLocks noChangeShapeType="1"/>
          </p:cNvSpPr>
          <p:nvPr/>
        </p:nvSpPr>
        <p:spPr bwMode="auto">
          <a:xfrm>
            <a:off x="7467600" y="5791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8" name="Line 37"/>
          <p:cNvSpPr>
            <a:spLocks noChangeShapeType="1"/>
          </p:cNvSpPr>
          <p:nvPr/>
        </p:nvSpPr>
        <p:spPr bwMode="auto">
          <a:xfrm>
            <a:off x="9753600" y="579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9249" name="Text Box 38"/>
          <p:cNvSpPr txBox="1">
            <a:spLocks noChangeArrowheads="1"/>
          </p:cNvSpPr>
          <p:nvPr/>
        </p:nvSpPr>
        <p:spPr bwMode="auto">
          <a:xfrm>
            <a:off x="8824913" y="1911350"/>
            <a:ext cx="1682750" cy="83185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r>
              <a:rPr lang="es-PE" sz="2400" b="1">
                <a:solidFill>
                  <a:srgbClr val="FF3300"/>
                </a:solidFill>
              </a:rPr>
              <a:t>y los regula</a:t>
            </a:r>
          </a:p>
          <a:p>
            <a:pPr eaLnBrk="1" hangingPunct="1">
              <a:spcBef>
                <a:spcPct val="0"/>
              </a:spcBef>
              <a:buClrTx/>
              <a:buSzTx/>
              <a:buFontTx/>
              <a:buNone/>
            </a:pPr>
            <a:r>
              <a:rPr lang="es-PE" sz="2400" b="1">
                <a:solidFill>
                  <a:srgbClr val="FF3300"/>
                </a:solidFill>
              </a:rPr>
              <a:t>y controla</a:t>
            </a:r>
            <a:endParaRPr lang="es-ES" sz="2400" b="1">
              <a:solidFill>
                <a:srgbClr val="FF3300"/>
              </a:solidFill>
            </a:endParaRPr>
          </a:p>
        </p:txBody>
      </p:sp>
      <p:sp>
        <p:nvSpPr>
          <p:cNvPr id="9250" name="AutoShape 39"/>
          <p:cNvSpPr>
            <a:spLocks noChangeArrowheads="1"/>
          </p:cNvSpPr>
          <p:nvPr/>
        </p:nvSpPr>
        <p:spPr bwMode="auto">
          <a:xfrm>
            <a:off x="8077200" y="2057400"/>
            <a:ext cx="609600" cy="533400"/>
          </a:xfrm>
          <a:prstGeom prst="rightArrow">
            <a:avLst>
              <a:gd name="adj1" fmla="val 50000"/>
              <a:gd name="adj2" fmla="val 2857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51" name="AutoShape 40"/>
          <p:cNvSpPr>
            <a:spLocks noChangeArrowheads="1"/>
          </p:cNvSpPr>
          <p:nvPr/>
        </p:nvSpPr>
        <p:spPr bwMode="auto">
          <a:xfrm>
            <a:off x="9753601" y="2895600"/>
            <a:ext cx="733425" cy="1214438"/>
          </a:xfrm>
          <a:prstGeom prst="curvedLeftArrow">
            <a:avLst>
              <a:gd name="adj1" fmla="val 33117"/>
              <a:gd name="adj2" fmla="val 66234"/>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s-ES" sz="2400"/>
          </a:p>
        </p:txBody>
      </p:sp>
      <p:sp>
        <p:nvSpPr>
          <p:cNvPr id="9252" name="AutoShape 41"/>
          <p:cNvSpPr>
            <a:spLocks noChangeArrowheads="1"/>
          </p:cNvSpPr>
          <p:nvPr/>
        </p:nvSpPr>
        <p:spPr bwMode="auto">
          <a:xfrm>
            <a:off x="4953001" y="3657601"/>
            <a:ext cx="2043113" cy="485775"/>
          </a:xfrm>
          <a:prstGeom prst="leftArrow">
            <a:avLst>
              <a:gd name="adj1" fmla="val 50000"/>
              <a:gd name="adj2" fmla="val 10514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endParaRPr lang="es-ES" sz="2400">
              <a:solidFill>
                <a:srgbClr val="FF3300"/>
              </a:solidFill>
            </a:endParaRPr>
          </a:p>
        </p:txBody>
      </p:sp>
    </p:spTree>
    <p:extLst>
      <p:ext uri="{BB962C8B-B14F-4D97-AF65-F5344CB8AC3E}">
        <p14:creationId xmlns:p14="http://schemas.microsoft.com/office/powerpoint/2010/main" val="9381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49" grpId="0" animBg="1"/>
      <p:bldP spid="9250" grpId="0" animBg="1"/>
      <p:bldP spid="92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pic>
        <p:nvPicPr>
          <p:cNvPr id="1028" name="Picture 4" descr="Reflexiones Prohibidas: CIEN MIL !! GRACI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739" y="552733"/>
            <a:ext cx="7569057" cy="56767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785" y="2046560"/>
            <a:ext cx="2865461" cy="3417415"/>
          </a:xfrm>
          <a:prstGeom prst="ellipse">
            <a:avLst/>
          </a:prstGeom>
          <a:ln>
            <a:noFill/>
          </a:ln>
          <a:effectLst>
            <a:softEdge rad="112500"/>
          </a:effectLst>
        </p:spPr>
      </p:pic>
    </p:spTree>
    <p:extLst>
      <p:ext uri="{BB962C8B-B14F-4D97-AF65-F5344CB8AC3E}">
        <p14:creationId xmlns:p14="http://schemas.microsoft.com/office/powerpoint/2010/main" val="2264785038"/>
      </p:ext>
    </p:extLst>
  </p:cSld>
  <p:clrMapOvr>
    <a:masterClrMapping/>
  </p:clrMapOvr>
  <mc:AlternateContent xmlns:mc="http://schemas.openxmlformats.org/markup-compatibility/2006" xmlns:p14="http://schemas.microsoft.com/office/powerpoint/2010/main">
    <mc:Choice Requires="p14">
      <p:transition spd="slow" p14:dur="2000" advTm="8115"/>
    </mc:Choice>
    <mc:Fallback xmlns="">
      <p:transition spd="slow" advTm="81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57" y="0"/>
            <a:ext cx="12193057" cy="6858594"/>
          </a:xfrm>
          <a:prstGeom prst="rect">
            <a:avLst/>
          </a:prstGeom>
        </p:spPr>
      </p:pic>
      <p:sp>
        <p:nvSpPr>
          <p:cNvPr id="2" name="Explosión 2 1"/>
          <p:cNvSpPr/>
          <p:nvPr/>
        </p:nvSpPr>
        <p:spPr>
          <a:xfrm rot="252400">
            <a:off x="80398" y="399379"/>
            <a:ext cx="11105613" cy="5896077"/>
          </a:xfrm>
          <a:prstGeom prst="irregularSeal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t>LA RETROALIMENTACIÓN</a:t>
            </a:r>
          </a:p>
          <a:p>
            <a:pPr algn="ctr"/>
            <a:r>
              <a:rPr lang="es-ES" sz="3600" dirty="0"/>
              <a:t>ESTRATEGIAS</a:t>
            </a:r>
          </a:p>
        </p:txBody>
      </p:sp>
    </p:spTree>
    <p:extLst>
      <p:ext uri="{BB962C8B-B14F-4D97-AF65-F5344CB8AC3E}">
        <p14:creationId xmlns:p14="http://schemas.microsoft.com/office/powerpoint/2010/main" val="19360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15964D-58A5-4FF9-8D6A-FD25AF2FED37}"/>
              </a:ext>
            </a:extLst>
          </p:cNvPr>
          <p:cNvPicPr>
            <a:picLocks noChangeAspect="1"/>
          </p:cNvPicPr>
          <p:nvPr/>
        </p:nvPicPr>
        <p:blipFill>
          <a:blip r:embed="rId3"/>
          <a:stretch>
            <a:fillRect/>
          </a:stretch>
        </p:blipFill>
        <p:spPr>
          <a:xfrm>
            <a:off x="-1058" y="-594"/>
            <a:ext cx="12193057" cy="6858594"/>
          </a:xfrm>
          <a:prstGeom prst="rect">
            <a:avLst/>
          </a:prstGeom>
        </p:spPr>
      </p:pic>
      <p:sp>
        <p:nvSpPr>
          <p:cNvPr id="2" name="Título 1">
            <a:extLst>
              <a:ext uri="{FF2B5EF4-FFF2-40B4-BE49-F238E27FC236}">
                <a16:creationId xmlns:a16="http://schemas.microsoft.com/office/drawing/2014/main" id="{BE809C29-0A12-4B25-8A3A-DC0AC604D739}"/>
              </a:ext>
            </a:extLst>
          </p:cNvPr>
          <p:cNvSpPr>
            <a:spLocks noGrp="1"/>
          </p:cNvSpPr>
          <p:nvPr>
            <p:ph type="title"/>
          </p:nvPr>
        </p:nvSpPr>
        <p:spPr>
          <a:xfrm>
            <a:off x="837671" y="-14703"/>
            <a:ext cx="10515600" cy="646331"/>
          </a:xfrm>
          <a:solidFill>
            <a:srgbClr val="FFFF00"/>
          </a:solidFill>
        </p:spPr>
        <p:txBody>
          <a:bodyPr>
            <a:normAutofit fontScale="90000"/>
          </a:bodyPr>
          <a:lstStyle/>
          <a:p>
            <a:pPr algn="ctr"/>
            <a:r>
              <a:rPr lang="es-PE" dirty="0"/>
              <a:t>LA RETROALIMENTACIÓN ES UN REGALO </a:t>
            </a:r>
          </a:p>
        </p:txBody>
      </p:sp>
      <p:sp>
        <p:nvSpPr>
          <p:cNvPr id="5" name="Rectángulo 4">
            <a:extLst>
              <a:ext uri="{FF2B5EF4-FFF2-40B4-BE49-F238E27FC236}">
                <a16:creationId xmlns:a16="http://schemas.microsoft.com/office/drawing/2014/main" id="{864768A1-C3E1-420E-BDF7-9988AE340510}"/>
              </a:ext>
            </a:extLst>
          </p:cNvPr>
          <p:cNvSpPr/>
          <p:nvPr/>
        </p:nvSpPr>
        <p:spPr>
          <a:xfrm>
            <a:off x="375139" y="1808482"/>
            <a:ext cx="3226190" cy="369332"/>
          </a:xfrm>
          <a:prstGeom prst="rect">
            <a:avLst/>
          </a:prstGeom>
          <a:solidFill>
            <a:schemeClr val="accent2">
              <a:lumMod val="40000"/>
              <a:lumOff val="60000"/>
            </a:schemeClr>
          </a:solidFill>
        </p:spPr>
        <p:txBody>
          <a:bodyPr wrap="square">
            <a:spAutoFit/>
          </a:bodyPr>
          <a:lstStyle/>
          <a:p>
            <a:r>
              <a:rPr lang="es-PE" dirty="0"/>
              <a:t>¿CÓMO ENTREGAS UN REGALO?  </a:t>
            </a:r>
          </a:p>
        </p:txBody>
      </p:sp>
      <p:sp>
        <p:nvSpPr>
          <p:cNvPr id="6" name="Rectángulo 5">
            <a:extLst>
              <a:ext uri="{FF2B5EF4-FFF2-40B4-BE49-F238E27FC236}">
                <a16:creationId xmlns:a16="http://schemas.microsoft.com/office/drawing/2014/main" id="{FAAE2BAC-FA7D-4C62-8049-3B27B2329D12}"/>
              </a:ext>
            </a:extLst>
          </p:cNvPr>
          <p:cNvSpPr/>
          <p:nvPr/>
        </p:nvSpPr>
        <p:spPr>
          <a:xfrm>
            <a:off x="121921" y="2648852"/>
            <a:ext cx="3633094" cy="923330"/>
          </a:xfrm>
          <a:prstGeom prst="rect">
            <a:avLst/>
          </a:prstGeom>
          <a:solidFill>
            <a:schemeClr val="accent4">
              <a:lumMod val="60000"/>
              <a:lumOff val="40000"/>
            </a:schemeClr>
          </a:solidFill>
        </p:spPr>
        <p:txBody>
          <a:bodyPr wrap="square">
            <a:spAutoFit/>
          </a:bodyPr>
          <a:lstStyle/>
          <a:p>
            <a:pPr algn="ctr"/>
            <a:r>
              <a:rPr lang="es-PE" dirty="0"/>
              <a:t>Con confianza que sepa  el estudiante que lo haces con buena intención, que le va  ha servir</a:t>
            </a:r>
          </a:p>
        </p:txBody>
      </p:sp>
      <p:sp>
        <p:nvSpPr>
          <p:cNvPr id="7" name="Rectángulo 6">
            <a:extLst>
              <a:ext uri="{FF2B5EF4-FFF2-40B4-BE49-F238E27FC236}">
                <a16:creationId xmlns:a16="http://schemas.microsoft.com/office/drawing/2014/main" id="{3D1E682A-A7E9-4AF4-BED9-ACFD284EB5CE}"/>
              </a:ext>
            </a:extLst>
          </p:cNvPr>
          <p:cNvSpPr/>
          <p:nvPr/>
        </p:nvSpPr>
        <p:spPr>
          <a:xfrm>
            <a:off x="8515247" y="1718467"/>
            <a:ext cx="3676753" cy="646331"/>
          </a:xfrm>
          <a:prstGeom prst="rect">
            <a:avLst/>
          </a:prstGeom>
          <a:solidFill>
            <a:schemeClr val="accent2">
              <a:lumMod val="40000"/>
              <a:lumOff val="60000"/>
            </a:schemeClr>
          </a:solidFill>
        </p:spPr>
        <p:txBody>
          <a:bodyPr wrap="square">
            <a:spAutoFit/>
          </a:bodyPr>
          <a:lstStyle/>
          <a:p>
            <a:pPr algn="ctr"/>
            <a:r>
              <a:rPr lang="es-PE" dirty="0"/>
              <a:t>¿CÓMO DEBE SER NUESTRA ACTITUD? </a:t>
            </a:r>
          </a:p>
        </p:txBody>
      </p:sp>
      <p:sp>
        <p:nvSpPr>
          <p:cNvPr id="8" name="Rectángulo 7">
            <a:extLst>
              <a:ext uri="{FF2B5EF4-FFF2-40B4-BE49-F238E27FC236}">
                <a16:creationId xmlns:a16="http://schemas.microsoft.com/office/drawing/2014/main" id="{DFB852D8-A118-43BC-ADE0-916C3966CBCF}"/>
              </a:ext>
            </a:extLst>
          </p:cNvPr>
          <p:cNvSpPr/>
          <p:nvPr/>
        </p:nvSpPr>
        <p:spPr>
          <a:xfrm>
            <a:off x="8537076" y="2432175"/>
            <a:ext cx="3633094" cy="1200329"/>
          </a:xfrm>
          <a:prstGeom prst="rect">
            <a:avLst/>
          </a:prstGeom>
          <a:solidFill>
            <a:schemeClr val="accent4">
              <a:lumMod val="60000"/>
              <a:lumOff val="40000"/>
            </a:schemeClr>
          </a:solidFill>
        </p:spPr>
        <p:txBody>
          <a:bodyPr wrap="square">
            <a:spAutoFit/>
          </a:bodyPr>
          <a:lstStyle/>
          <a:p>
            <a:pPr algn="ctr"/>
            <a:r>
              <a:rPr lang="es-PE" dirty="0"/>
              <a:t>Sin reproches con amabilidad, no presentarles con letra  muy grande  sus errores y letras pequeñas sus  logros</a:t>
            </a:r>
          </a:p>
        </p:txBody>
      </p:sp>
      <p:sp>
        <p:nvSpPr>
          <p:cNvPr id="9" name="Rectángulo 8">
            <a:extLst>
              <a:ext uri="{FF2B5EF4-FFF2-40B4-BE49-F238E27FC236}">
                <a16:creationId xmlns:a16="http://schemas.microsoft.com/office/drawing/2014/main" id="{20C31B6F-8C82-4356-8810-CD6B3E6D59A5}"/>
              </a:ext>
            </a:extLst>
          </p:cNvPr>
          <p:cNvSpPr/>
          <p:nvPr/>
        </p:nvSpPr>
        <p:spPr>
          <a:xfrm>
            <a:off x="3755015" y="5671780"/>
            <a:ext cx="6096000" cy="1200329"/>
          </a:xfrm>
          <a:prstGeom prst="rect">
            <a:avLst/>
          </a:prstGeom>
          <a:solidFill>
            <a:schemeClr val="accent4">
              <a:lumMod val="60000"/>
              <a:lumOff val="40000"/>
            </a:schemeClr>
          </a:solidFill>
        </p:spPr>
        <p:txBody>
          <a:bodyPr>
            <a:spAutoFit/>
          </a:bodyPr>
          <a:lstStyle/>
          <a:p>
            <a:pPr algn="ctr"/>
            <a:r>
              <a:rPr lang="es-PE" dirty="0"/>
              <a:t>Puede  ser  con mucha  alegría o tristeza, puede que lo uses  o lo guardes o lo tires  al cesto.  Por eso hay que asegurarnos  de  entregar  lo suficiente, en el momento adecuado y con buenas formas</a:t>
            </a:r>
          </a:p>
        </p:txBody>
      </p:sp>
      <p:sp>
        <p:nvSpPr>
          <p:cNvPr id="10" name="Rectángulo 9">
            <a:extLst>
              <a:ext uri="{FF2B5EF4-FFF2-40B4-BE49-F238E27FC236}">
                <a16:creationId xmlns:a16="http://schemas.microsoft.com/office/drawing/2014/main" id="{50CD3DCA-BDE5-448A-81DF-BBE4BE0894B1}"/>
              </a:ext>
            </a:extLst>
          </p:cNvPr>
          <p:cNvSpPr/>
          <p:nvPr/>
        </p:nvSpPr>
        <p:spPr>
          <a:xfrm>
            <a:off x="4763506" y="5072953"/>
            <a:ext cx="3396507" cy="369332"/>
          </a:xfrm>
          <a:prstGeom prst="rect">
            <a:avLst/>
          </a:prstGeom>
          <a:solidFill>
            <a:schemeClr val="accent2">
              <a:lumMod val="40000"/>
              <a:lumOff val="60000"/>
            </a:schemeClr>
          </a:solidFill>
        </p:spPr>
        <p:txBody>
          <a:bodyPr wrap="none">
            <a:spAutoFit/>
          </a:bodyPr>
          <a:lstStyle/>
          <a:p>
            <a:r>
              <a:rPr lang="es-PE" dirty="0"/>
              <a:t>¿CÓMO LO RECIBES  UN REGALO? </a:t>
            </a:r>
          </a:p>
        </p:txBody>
      </p:sp>
      <p:pic>
        <p:nvPicPr>
          <p:cNvPr id="16" name="Imagen 15">
            <a:extLst>
              <a:ext uri="{FF2B5EF4-FFF2-40B4-BE49-F238E27FC236}">
                <a16:creationId xmlns:a16="http://schemas.microsoft.com/office/drawing/2014/main" id="{F4A8F7DA-A351-4AC4-B665-A782890B72CF}"/>
              </a:ext>
            </a:extLst>
          </p:cNvPr>
          <p:cNvPicPr>
            <a:picLocks noChangeAspect="1"/>
          </p:cNvPicPr>
          <p:nvPr/>
        </p:nvPicPr>
        <p:blipFill rotWithShape="1">
          <a:blip r:embed="rId4"/>
          <a:srcRect l="28439" t="11897" r="11208"/>
          <a:stretch/>
        </p:blipFill>
        <p:spPr>
          <a:xfrm>
            <a:off x="3977525" y="700343"/>
            <a:ext cx="4422474" cy="43038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42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797256" y="150126"/>
            <a:ext cx="10967114" cy="1082554"/>
          </a:xfrm>
          <a:solidFill>
            <a:schemeClr val="bg2"/>
          </a:solidFill>
        </p:spPr>
        <p:txBody>
          <a:bodyPr>
            <a:normAutofit/>
          </a:bodyPr>
          <a:lstStyle/>
          <a:p>
            <a:r>
              <a:rPr lang="es-ES" dirty="0"/>
              <a:t>ESTRATEGIAS      1. OFRECER PREGUNTAS </a:t>
            </a:r>
          </a:p>
        </p:txBody>
      </p:sp>
      <p:graphicFrame>
        <p:nvGraphicFramePr>
          <p:cNvPr id="7" name="Diagrama 6"/>
          <p:cNvGraphicFramePr/>
          <p:nvPr>
            <p:extLst>
              <p:ext uri="{D42A27DB-BD31-4B8C-83A1-F6EECF244321}">
                <p14:modId xmlns:p14="http://schemas.microsoft.com/office/powerpoint/2010/main" val="3170050474"/>
              </p:ext>
            </p:extLst>
          </p:nvPr>
        </p:nvGraphicFramePr>
        <p:xfrm>
          <a:off x="1640631" y="1232680"/>
          <a:ext cx="8910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1255593" y="5568287"/>
            <a:ext cx="2593075" cy="1105468"/>
          </a:xfrm>
          <a:prstGeom prst="wedgeEllipseCallout">
            <a:avLst>
              <a:gd name="adj1" fmla="val 50478"/>
              <a:gd name="adj2" fmla="val -12685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Servirá  para mejorar  sus trabajos futuros  </a:t>
            </a:r>
          </a:p>
        </p:txBody>
      </p:sp>
      <p:pic>
        <p:nvPicPr>
          <p:cNvPr id="6" name="Imagen 5">
            <a:extLst>
              <a:ext uri="{FF2B5EF4-FFF2-40B4-BE49-F238E27FC236}">
                <a16:creationId xmlns:a16="http://schemas.microsoft.com/office/drawing/2014/main" id="{79784AA5-E57A-4294-890E-6ABF63FA64F9}"/>
              </a:ext>
            </a:extLst>
          </p:cNvPr>
          <p:cNvPicPr>
            <a:picLocks noChangeAspect="1"/>
          </p:cNvPicPr>
          <p:nvPr/>
        </p:nvPicPr>
        <p:blipFill rotWithShape="1">
          <a:blip r:embed="rId8"/>
          <a:srcRect l="27647" t="18749" r="29503" b="28472"/>
          <a:stretch/>
        </p:blipFill>
        <p:spPr>
          <a:xfrm>
            <a:off x="214132" y="1383103"/>
            <a:ext cx="2082921" cy="1442387"/>
          </a:xfrm>
          <a:prstGeom prst="rect">
            <a:avLst/>
          </a:prstGeom>
          <a:effectLst>
            <a:glow rad="812800">
              <a:schemeClr val="accent1"/>
            </a:glow>
            <a:outerShdw blurRad="609600" dist="50800" dir="2880000" algn="ctr" rotWithShape="0">
              <a:srgbClr val="FFC000">
                <a:alpha val="31000"/>
              </a:srgbClr>
            </a:outerShdw>
          </a:effectLst>
        </p:spPr>
      </p:pic>
    </p:spTree>
    <p:extLst>
      <p:ext uri="{BB962C8B-B14F-4D97-AF65-F5344CB8AC3E}">
        <p14:creationId xmlns:p14="http://schemas.microsoft.com/office/powerpoint/2010/main" val="9025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29" y="40647"/>
            <a:ext cx="12193057" cy="6858594"/>
          </a:xfrm>
          <a:prstGeom prst="rect">
            <a:avLst/>
          </a:prstGeom>
        </p:spPr>
      </p:pic>
      <p:sp>
        <p:nvSpPr>
          <p:cNvPr id="2" name="Título 1"/>
          <p:cNvSpPr>
            <a:spLocks noGrp="1"/>
          </p:cNvSpPr>
          <p:nvPr>
            <p:ph type="title"/>
          </p:nvPr>
        </p:nvSpPr>
        <p:spPr>
          <a:xfrm>
            <a:off x="0" y="150126"/>
            <a:ext cx="11764370" cy="1082554"/>
          </a:xfrm>
          <a:solidFill>
            <a:schemeClr val="bg2"/>
          </a:solidFill>
        </p:spPr>
        <p:txBody>
          <a:bodyPr>
            <a:normAutofit fontScale="90000"/>
          </a:bodyPr>
          <a:lstStyle/>
          <a:p>
            <a:r>
              <a:rPr lang="es-ES" dirty="0"/>
              <a:t>ESTRATEGIAS      2. DESCRIBIR LA TAREA DEL ESTUDIANTE</a:t>
            </a:r>
          </a:p>
        </p:txBody>
      </p:sp>
      <p:graphicFrame>
        <p:nvGraphicFramePr>
          <p:cNvPr id="7" name="Diagrama 6"/>
          <p:cNvGraphicFramePr/>
          <p:nvPr>
            <p:extLst>
              <p:ext uri="{D42A27DB-BD31-4B8C-83A1-F6EECF244321}">
                <p14:modId xmlns:p14="http://schemas.microsoft.com/office/powerpoint/2010/main" val="1995085621"/>
              </p:ext>
            </p:extLst>
          </p:nvPr>
        </p:nvGraphicFramePr>
        <p:xfrm>
          <a:off x="1640631" y="1232680"/>
          <a:ext cx="8910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1000515" y="5711885"/>
            <a:ext cx="2593075" cy="1105468"/>
          </a:xfrm>
          <a:prstGeom prst="wedgeEllipseCallout">
            <a:avLst>
              <a:gd name="adj1" fmla="val 50478"/>
              <a:gd name="adj2" fmla="val -12685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Relevantes  para mejorar  su tarea</a:t>
            </a:r>
          </a:p>
        </p:txBody>
      </p:sp>
      <p:pic>
        <p:nvPicPr>
          <p:cNvPr id="6" name="Imagen 5">
            <a:extLst>
              <a:ext uri="{FF2B5EF4-FFF2-40B4-BE49-F238E27FC236}">
                <a16:creationId xmlns:a16="http://schemas.microsoft.com/office/drawing/2014/main" id="{B3E668FC-CEC6-46AC-B5DB-E2202D6211B3}"/>
              </a:ext>
            </a:extLst>
          </p:cNvPr>
          <p:cNvPicPr>
            <a:picLocks noChangeAspect="1"/>
          </p:cNvPicPr>
          <p:nvPr/>
        </p:nvPicPr>
        <p:blipFill rotWithShape="1">
          <a:blip r:embed="rId8"/>
          <a:srcRect l="27647" t="18749" r="29503" b="28472"/>
          <a:stretch/>
        </p:blipFill>
        <p:spPr>
          <a:xfrm>
            <a:off x="214132" y="1383103"/>
            <a:ext cx="2082921" cy="1442387"/>
          </a:xfrm>
          <a:prstGeom prst="rect">
            <a:avLst/>
          </a:prstGeom>
          <a:effectLst>
            <a:glow rad="812800">
              <a:schemeClr val="accent1"/>
            </a:glow>
            <a:outerShdw blurRad="609600" dist="50800" dir="2880000" algn="ctr" rotWithShape="0">
              <a:srgbClr val="FFC000">
                <a:alpha val="31000"/>
              </a:srgbClr>
            </a:outerShdw>
          </a:effectLst>
        </p:spPr>
      </p:pic>
    </p:spTree>
    <p:extLst>
      <p:ext uri="{BB962C8B-B14F-4D97-AF65-F5344CB8AC3E}">
        <p14:creationId xmlns:p14="http://schemas.microsoft.com/office/powerpoint/2010/main" val="47677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0" y="150126"/>
            <a:ext cx="11764370" cy="1082554"/>
          </a:xfrm>
          <a:solidFill>
            <a:schemeClr val="bg2"/>
          </a:solidFill>
        </p:spPr>
        <p:txBody>
          <a:bodyPr>
            <a:normAutofit/>
          </a:bodyPr>
          <a:lstStyle/>
          <a:p>
            <a:r>
              <a:rPr lang="es-ES" dirty="0"/>
              <a:t>ESTRATEGIAS      3. VALORAR  AVANCES Y LOGROS</a:t>
            </a:r>
          </a:p>
        </p:txBody>
      </p:sp>
      <p:graphicFrame>
        <p:nvGraphicFramePr>
          <p:cNvPr id="7" name="Diagrama 6"/>
          <p:cNvGraphicFramePr/>
          <p:nvPr>
            <p:extLst>
              <p:ext uri="{D42A27DB-BD31-4B8C-83A1-F6EECF244321}">
                <p14:modId xmlns:p14="http://schemas.microsoft.com/office/powerpoint/2010/main" val="804551254"/>
              </p:ext>
            </p:extLst>
          </p:nvPr>
        </p:nvGraphicFramePr>
        <p:xfrm>
          <a:off x="1640631" y="1232680"/>
          <a:ext cx="8910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1000515" y="5602406"/>
            <a:ext cx="2593075" cy="1105468"/>
          </a:xfrm>
          <a:prstGeom prst="wedgeEllipseCallout">
            <a:avLst>
              <a:gd name="adj1" fmla="val 50478"/>
              <a:gd name="adj2" fmla="val -12685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Relevantes  para que identifique sus  avances</a:t>
            </a:r>
          </a:p>
        </p:txBody>
      </p:sp>
      <p:pic>
        <p:nvPicPr>
          <p:cNvPr id="6" name="Imagen 5">
            <a:extLst>
              <a:ext uri="{FF2B5EF4-FFF2-40B4-BE49-F238E27FC236}">
                <a16:creationId xmlns:a16="http://schemas.microsoft.com/office/drawing/2014/main" id="{EE8DCF5F-67EF-4B16-97BD-9F778B085CEA}"/>
              </a:ext>
            </a:extLst>
          </p:cNvPr>
          <p:cNvPicPr>
            <a:picLocks noChangeAspect="1"/>
          </p:cNvPicPr>
          <p:nvPr/>
        </p:nvPicPr>
        <p:blipFill rotWithShape="1">
          <a:blip r:embed="rId8"/>
          <a:srcRect l="27647" t="18749" r="29503" b="28472"/>
          <a:stretch/>
        </p:blipFill>
        <p:spPr>
          <a:xfrm>
            <a:off x="214132" y="1383103"/>
            <a:ext cx="2082921" cy="1442387"/>
          </a:xfrm>
          <a:prstGeom prst="rect">
            <a:avLst/>
          </a:prstGeom>
          <a:effectLst>
            <a:glow rad="812800">
              <a:schemeClr val="accent1"/>
            </a:glow>
            <a:outerShdw blurRad="609600" dist="50800" dir="2880000" algn="ctr" rotWithShape="0">
              <a:srgbClr val="FFC000">
                <a:alpha val="31000"/>
              </a:srgbClr>
            </a:outerShdw>
          </a:effectLst>
        </p:spPr>
      </p:pic>
    </p:spTree>
    <p:extLst>
      <p:ext uri="{BB962C8B-B14F-4D97-AF65-F5344CB8AC3E}">
        <p14:creationId xmlns:p14="http://schemas.microsoft.com/office/powerpoint/2010/main" val="8687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0" y="150126"/>
            <a:ext cx="11764370" cy="1082554"/>
          </a:xfrm>
          <a:solidFill>
            <a:schemeClr val="bg2"/>
          </a:solidFill>
        </p:spPr>
        <p:txBody>
          <a:bodyPr>
            <a:normAutofit/>
          </a:bodyPr>
          <a:lstStyle/>
          <a:p>
            <a:r>
              <a:rPr lang="es-ES" dirty="0"/>
              <a:t>ESTRATEGIAS      4. OFRECER SUGERENCIAS</a:t>
            </a:r>
          </a:p>
        </p:txBody>
      </p:sp>
      <p:graphicFrame>
        <p:nvGraphicFramePr>
          <p:cNvPr id="7" name="Diagrama 6"/>
          <p:cNvGraphicFramePr/>
          <p:nvPr>
            <p:extLst>
              <p:ext uri="{D42A27DB-BD31-4B8C-83A1-F6EECF244321}">
                <p14:modId xmlns:p14="http://schemas.microsoft.com/office/powerpoint/2010/main" val="1404365753"/>
              </p:ext>
            </p:extLst>
          </p:nvPr>
        </p:nvGraphicFramePr>
        <p:xfrm>
          <a:off x="1640631" y="1232680"/>
          <a:ext cx="8910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1255593" y="5568287"/>
            <a:ext cx="2593075" cy="1105468"/>
          </a:xfrm>
          <a:prstGeom prst="wedgeEllipseCallout">
            <a:avLst>
              <a:gd name="adj1" fmla="val 50478"/>
              <a:gd name="adj2" fmla="val -12685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Relevantes  para mejorar  la tarea y futuras tareas</a:t>
            </a:r>
          </a:p>
        </p:txBody>
      </p:sp>
      <p:pic>
        <p:nvPicPr>
          <p:cNvPr id="6" name="Imagen 5">
            <a:extLst>
              <a:ext uri="{FF2B5EF4-FFF2-40B4-BE49-F238E27FC236}">
                <a16:creationId xmlns:a16="http://schemas.microsoft.com/office/drawing/2014/main" id="{64ACF937-715F-4041-B868-11D6AB0AE013}"/>
              </a:ext>
            </a:extLst>
          </p:cNvPr>
          <p:cNvPicPr>
            <a:picLocks noChangeAspect="1"/>
          </p:cNvPicPr>
          <p:nvPr/>
        </p:nvPicPr>
        <p:blipFill rotWithShape="1">
          <a:blip r:embed="rId8"/>
          <a:srcRect l="27647" t="18749" r="29503" b="28472"/>
          <a:stretch/>
        </p:blipFill>
        <p:spPr>
          <a:xfrm>
            <a:off x="214132" y="1383103"/>
            <a:ext cx="2082921" cy="1442387"/>
          </a:xfrm>
          <a:prstGeom prst="rect">
            <a:avLst/>
          </a:prstGeom>
          <a:effectLst>
            <a:glow rad="812800">
              <a:schemeClr val="accent1"/>
            </a:glow>
            <a:outerShdw blurRad="609600" dist="50800" dir="2880000" algn="ctr" rotWithShape="0">
              <a:srgbClr val="FFC000">
                <a:alpha val="31000"/>
              </a:srgbClr>
            </a:outerShdw>
          </a:effectLst>
        </p:spPr>
      </p:pic>
    </p:spTree>
    <p:extLst>
      <p:ext uri="{BB962C8B-B14F-4D97-AF65-F5344CB8AC3E}">
        <p14:creationId xmlns:p14="http://schemas.microsoft.com/office/powerpoint/2010/main" val="40589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29" y="13771"/>
            <a:ext cx="12193057" cy="6858594"/>
          </a:xfrm>
          <a:prstGeom prst="rect">
            <a:avLst/>
          </a:prstGeom>
        </p:spPr>
      </p:pic>
      <p:sp>
        <p:nvSpPr>
          <p:cNvPr id="2" name="Título 1"/>
          <p:cNvSpPr>
            <a:spLocks noGrp="1"/>
          </p:cNvSpPr>
          <p:nvPr>
            <p:ph type="title"/>
          </p:nvPr>
        </p:nvSpPr>
        <p:spPr>
          <a:xfrm>
            <a:off x="188480" y="184245"/>
            <a:ext cx="11764370" cy="1082554"/>
          </a:xfrm>
          <a:solidFill>
            <a:schemeClr val="bg2"/>
          </a:solidFill>
        </p:spPr>
        <p:txBody>
          <a:bodyPr>
            <a:normAutofit/>
          </a:bodyPr>
          <a:lstStyle/>
          <a:p>
            <a:r>
              <a:rPr lang="es-ES" dirty="0"/>
              <a:t>ESTRATEGIAS      5. OFRECER ANDAMIAJE</a:t>
            </a:r>
          </a:p>
        </p:txBody>
      </p:sp>
      <p:graphicFrame>
        <p:nvGraphicFramePr>
          <p:cNvPr id="7" name="Diagrama 6"/>
          <p:cNvGraphicFramePr/>
          <p:nvPr>
            <p:extLst>
              <p:ext uri="{D42A27DB-BD31-4B8C-83A1-F6EECF244321}">
                <p14:modId xmlns:p14="http://schemas.microsoft.com/office/powerpoint/2010/main" val="4215422365"/>
              </p:ext>
            </p:extLst>
          </p:nvPr>
        </p:nvGraphicFramePr>
        <p:xfrm>
          <a:off x="622757" y="1589649"/>
          <a:ext cx="10645465" cy="508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ovalada 8"/>
          <p:cNvSpPr/>
          <p:nvPr/>
        </p:nvSpPr>
        <p:spPr>
          <a:xfrm>
            <a:off x="-529" y="5568287"/>
            <a:ext cx="3457084" cy="1105468"/>
          </a:xfrm>
          <a:prstGeom prst="wedgeEllipseCallout">
            <a:avLst>
              <a:gd name="adj1" fmla="val 36236"/>
              <a:gd name="adj2" fmla="val -9758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Relevantes  para entender el proceso de elaboración de la tarea </a:t>
            </a:r>
          </a:p>
        </p:txBody>
      </p:sp>
      <p:pic>
        <p:nvPicPr>
          <p:cNvPr id="6" name="Imagen 5">
            <a:extLst>
              <a:ext uri="{FF2B5EF4-FFF2-40B4-BE49-F238E27FC236}">
                <a16:creationId xmlns:a16="http://schemas.microsoft.com/office/drawing/2014/main" id="{36838095-51B8-40A7-8514-5ECB7C6F2B83}"/>
              </a:ext>
            </a:extLst>
          </p:cNvPr>
          <p:cNvPicPr>
            <a:picLocks noChangeAspect="1"/>
          </p:cNvPicPr>
          <p:nvPr/>
        </p:nvPicPr>
        <p:blipFill rotWithShape="1">
          <a:blip r:embed="rId8"/>
          <a:srcRect l="27647" t="18749" r="29503" b="28472"/>
          <a:stretch/>
        </p:blipFill>
        <p:spPr>
          <a:xfrm>
            <a:off x="214132" y="1383103"/>
            <a:ext cx="2082921" cy="1442387"/>
          </a:xfrm>
          <a:prstGeom prst="rect">
            <a:avLst/>
          </a:prstGeom>
          <a:effectLst>
            <a:glow rad="812800">
              <a:schemeClr val="accent1"/>
            </a:glow>
            <a:outerShdw blurRad="609600" dist="50800" dir="2880000" algn="ctr" rotWithShape="0">
              <a:srgbClr val="FFC000">
                <a:alpha val="31000"/>
              </a:srgbClr>
            </a:outerShdw>
          </a:effectLst>
        </p:spPr>
      </p:pic>
    </p:spTree>
    <p:extLst>
      <p:ext uri="{BB962C8B-B14F-4D97-AF65-F5344CB8AC3E}">
        <p14:creationId xmlns:p14="http://schemas.microsoft.com/office/powerpoint/2010/main" val="41596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1391</Words>
  <Application>Microsoft Office PowerPoint</Application>
  <PresentationFormat>Panorámica</PresentationFormat>
  <Paragraphs>180</Paragraphs>
  <Slides>26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Arial</vt:lpstr>
      <vt:lpstr>Arial Black</vt:lpstr>
      <vt:lpstr>Arial Narrow</vt:lpstr>
      <vt:lpstr>Calibri</vt:lpstr>
      <vt:lpstr>Calibri Light</vt:lpstr>
      <vt:lpstr>Clarendon Condensed</vt:lpstr>
      <vt:lpstr>Source Sans Pro</vt:lpstr>
      <vt:lpstr>Times New Roman</vt:lpstr>
      <vt:lpstr>Wingdings</vt:lpstr>
      <vt:lpstr>Tema de Office</vt:lpstr>
      <vt:lpstr>Presentación de PowerPoint</vt:lpstr>
      <vt:lpstr>Temario </vt:lpstr>
      <vt:lpstr>Presentación de PowerPoint</vt:lpstr>
      <vt:lpstr>LA RETROALIMENTACIÓN ES UN REGALO </vt:lpstr>
      <vt:lpstr>ESTRATEGIAS      1. OFRECER PREGUNTAS </vt:lpstr>
      <vt:lpstr>ESTRATEGIAS      2. DESCRIBIR LA TAREA DEL ESTUDIANTE</vt:lpstr>
      <vt:lpstr>ESTRATEGIAS      3. VALORAR  AVANCES Y LOGROS</vt:lpstr>
      <vt:lpstr>ESTRATEGIAS      4. OFRECER SUGERENCIAS</vt:lpstr>
      <vt:lpstr>ESTRATEGIAS      5. OFRECER ANDAMIAJE</vt:lpstr>
      <vt:lpstr>PROTOCOLO PARA LA RETROALIMENTACIÓN - SER</vt:lpstr>
      <vt:lpstr>RETROALIMENTACIÓN  SIN CONECTIVIDAD</vt:lpstr>
      <vt:lpstr>Presentación de PowerPoint</vt:lpstr>
      <vt:lpstr>Caso </vt:lpstr>
      <vt:lpstr>Presentación de PowerPoint</vt:lpstr>
      <vt:lpstr>Retroalimentación elemental </vt:lpstr>
      <vt:lpstr>Retroalimentación descriptiva </vt:lpstr>
      <vt:lpstr>Retroalimentación por descubrimiento o reflexión </vt:lpstr>
      <vt:lpstr>Presentación de PowerPoint</vt:lpstr>
      <vt:lpstr>Caso </vt:lpstr>
      <vt:lpstr>METACOGNICIÓN (2)</vt:lpstr>
      <vt:lpstr>COMPONENTES</vt:lpstr>
      <vt:lpstr>Presentación de PowerPoint</vt:lpstr>
      <vt:lpstr>El conocimiento sobre la metacognición</vt:lpstr>
      <vt:lpstr>La autoregulación de la metacognición</vt:lpstr>
      <vt:lpstr>¿Cuándo un estudiante es metacognitivo?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Pc_01</dc:creator>
  <cp:lastModifiedBy>Lenovo</cp:lastModifiedBy>
  <cp:revision>195</cp:revision>
  <dcterms:created xsi:type="dcterms:W3CDTF">2020-09-30T14:28:55Z</dcterms:created>
  <dcterms:modified xsi:type="dcterms:W3CDTF">2021-09-17T00:02:07Z</dcterms:modified>
</cp:coreProperties>
</file>